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56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383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468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408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488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636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1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45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34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536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781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405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CD9A-4C69-474E-BDEB-978B85EC78B4}" type="datetimeFigureOut">
              <a:rPr lang="en-GB" smtClean="0"/>
              <a:pPr/>
              <a:t>6/19/18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DA2D-20E7-4550-BD3B-8CA1557B22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7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6412468"/>
            <a:ext cx="621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Joseph </a:t>
            </a:r>
            <a:r>
              <a:rPr lang="en-GB" dirty="0" err="1" smtClean="0"/>
              <a:t>Nic</a:t>
            </a:r>
            <a:r>
              <a:rPr lang="en-GB" dirty="0" err="1" smtClean="0"/>
              <a:t>éphore</a:t>
            </a:r>
            <a:r>
              <a:rPr lang="en-GB" dirty="0" smtClean="0"/>
              <a:t> </a:t>
            </a:r>
            <a:r>
              <a:rPr lang="en-GB" dirty="0" err="1" smtClean="0"/>
              <a:t>Niépce</a:t>
            </a:r>
            <a:r>
              <a:rPr lang="en-GB" dirty="0" smtClean="0"/>
              <a:t> </a:t>
            </a:r>
            <a:r>
              <a:rPr lang="en-GB" b="1" i="1" dirty="0" smtClean="0"/>
              <a:t>View from a Window at Le Gras, </a:t>
            </a:r>
            <a:r>
              <a:rPr lang="en-GB" dirty="0" smtClean="0"/>
              <a:t>1827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800" b="1" dirty="0" smtClean="0">
                <a:solidFill>
                  <a:schemeClr val="bg1"/>
                </a:solidFill>
              </a:rPr>
              <a:t>ORIGINS OF PHOTOGRAPHY</a:t>
            </a:r>
            <a:endParaRPr lang="en-GB" sz="5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View_from_the_Window_at_Le_Gras,_Joseph_Nicéphore_Nié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6775"/>
            <a:ext cx="7696200" cy="5360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733"/>
            <a:ext cx="8382000" cy="62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1000" y="647700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JMW Turner, </a:t>
            </a:r>
            <a:r>
              <a:rPr lang="en-GB" sz="1800" i="1" dirty="0" smtClean="0">
                <a:solidFill>
                  <a:schemeClr val="tx1"/>
                </a:solidFill>
              </a:rPr>
              <a:t>Rain, Steam and Speed – The Great Western </a:t>
            </a:r>
            <a:r>
              <a:rPr lang="en-GB" sz="1800" i="1" dirty="0" smtClean="0">
                <a:solidFill>
                  <a:schemeClr val="tx1"/>
                </a:solidFill>
              </a:rPr>
              <a:t>Railway, </a:t>
            </a:r>
            <a:r>
              <a:rPr lang="en-GB" sz="1800" dirty="0" smtClean="0">
                <a:solidFill>
                  <a:schemeClr val="tx1"/>
                </a:solidFill>
              </a:rPr>
              <a:t>1844</a:t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8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7053661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42"/>
            <a:ext cx="8763000" cy="653715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1000" y="647700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JMW Turner,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en-GB" sz="1800" i="1" dirty="0" smtClean="0">
                <a:solidFill>
                  <a:schemeClr val="tx1"/>
                </a:solidFill>
              </a:rPr>
              <a:t>The Fighting </a:t>
            </a:r>
            <a:r>
              <a:rPr lang="en-GB" sz="1800" i="1" dirty="0" err="1" smtClean="0">
                <a:solidFill>
                  <a:schemeClr val="tx1"/>
                </a:solidFill>
              </a:rPr>
              <a:t>Temeraine</a:t>
            </a:r>
            <a:r>
              <a:rPr lang="en-GB" sz="1800" i="1" smtClean="0">
                <a:solidFill>
                  <a:schemeClr val="tx1"/>
                </a:solidFill>
              </a:rPr>
              <a:t>, </a:t>
            </a:r>
            <a:r>
              <a:rPr lang="en-GB" sz="1800" smtClean="0">
                <a:solidFill>
                  <a:schemeClr val="tx1"/>
                </a:solidFill>
              </a:rPr>
              <a:t>1839</a:t>
            </a:r>
            <a:br>
              <a:rPr lang="en-GB" sz="1800" smtClean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248400"/>
            <a:ext cx="475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William Henry Fox Talbot </a:t>
            </a:r>
            <a:r>
              <a:rPr lang="en-GB" b="1" i="1" dirty="0" smtClean="0"/>
              <a:t>Latticed Window, </a:t>
            </a:r>
            <a:r>
              <a:rPr lang="en-GB" dirty="0" smtClean="0"/>
              <a:t>1835</a:t>
            </a:r>
            <a:endParaRPr lang="en-GB" dirty="0"/>
          </a:p>
        </p:txBody>
      </p:sp>
      <p:pic>
        <p:nvPicPr>
          <p:cNvPr id="9" name="Picture 8" descr="wsi-imageoptim-talbot-window-neg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8839200" cy="575542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9200" b="1" dirty="0" smtClean="0">
                <a:solidFill>
                  <a:srgbClr val="FFFFFF"/>
                </a:solidFill>
              </a:rPr>
              <a:t>What did the invention of photography do for artists?</a:t>
            </a:r>
            <a:endParaRPr lang="en-GB" sz="9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8510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5500" b="1" dirty="0" smtClean="0">
                <a:solidFill>
                  <a:srgbClr val="FFFFFF"/>
                </a:solidFill>
              </a:rPr>
              <a:t>It liberated them from having to depict reality.</a:t>
            </a:r>
            <a:endParaRPr lang="en-GB" sz="55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91200"/>
            <a:ext cx="8991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00" dirty="0" smtClean="0"/>
              <a:t>What could they consider instead?</a:t>
            </a:r>
            <a:endParaRPr lang="en-GB" sz="4900" dirty="0"/>
          </a:p>
        </p:txBody>
      </p:sp>
      <p:pic>
        <p:nvPicPr>
          <p:cNvPr id="8" name="Picture 7" descr="c4f76a2c8a6db1bbad5a40448250d4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124" y="1921546"/>
            <a:ext cx="5353276" cy="3869654"/>
          </a:xfrm>
          <a:prstGeom prst="rect">
            <a:avLst/>
          </a:prstGeom>
        </p:spPr>
      </p:pic>
      <p:pic>
        <p:nvPicPr>
          <p:cNvPr id="9" name="Picture 8" descr="d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3" y="1905001"/>
            <a:ext cx="2930842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359002" cy="57861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sz="3700" b="1" dirty="0" smtClean="0">
              <a:solidFill>
                <a:srgbClr val="FFFFFF"/>
              </a:solidFill>
            </a:endParaRPr>
          </a:p>
          <a:p>
            <a:r>
              <a:rPr lang="en-GB" sz="3700" b="1" dirty="0" smtClean="0">
                <a:solidFill>
                  <a:srgbClr val="FFFFFF"/>
                </a:solidFill>
              </a:rPr>
              <a:t>mood &amp; atmosphere</a:t>
            </a:r>
          </a:p>
          <a:p>
            <a:r>
              <a:rPr lang="en-GB" sz="3700" b="1" dirty="0" smtClean="0">
                <a:solidFill>
                  <a:srgbClr val="FFFFFF"/>
                </a:solidFill>
              </a:rPr>
              <a:t>emotions</a:t>
            </a:r>
          </a:p>
          <a:p>
            <a:r>
              <a:rPr lang="en-GB" sz="3700" b="1" dirty="0" smtClean="0">
                <a:solidFill>
                  <a:srgbClr val="FFFFFF"/>
                </a:solidFill>
              </a:rPr>
              <a:t>a</a:t>
            </a:r>
            <a:r>
              <a:rPr lang="en-GB" sz="3700" b="1" dirty="0" smtClean="0">
                <a:solidFill>
                  <a:srgbClr val="FFFFFF"/>
                </a:solidFill>
              </a:rPr>
              <a:t>bstract interpretations of light, movement…</a:t>
            </a:r>
          </a:p>
          <a:p>
            <a:r>
              <a:rPr lang="en-GB" sz="3700" b="1" dirty="0" smtClean="0">
                <a:solidFill>
                  <a:srgbClr val="FFFFFF"/>
                </a:solidFill>
              </a:rPr>
              <a:t>a</a:t>
            </a:r>
            <a:r>
              <a:rPr lang="en-GB" sz="3700" b="1" dirty="0" smtClean="0">
                <a:solidFill>
                  <a:srgbClr val="FFFFFF"/>
                </a:solidFill>
              </a:rPr>
              <a:t>bstract concepts of the internal psyche</a:t>
            </a:r>
          </a:p>
          <a:p>
            <a:r>
              <a:rPr lang="en-GB" sz="3700" b="1" dirty="0" smtClean="0">
                <a:solidFill>
                  <a:srgbClr val="FFFFFF"/>
                </a:solidFill>
              </a:rPr>
              <a:t>d</a:t>
            </a:r>
            <a:r>
              <a:rPr lang="en-GB" sz="3700" b="1" dirty="0" smtClean="0">
                <a:solidFill>
                  <a:srgbClr val="FFFFFF"/>
                </a:solidFill>
              </a:rPr>
              <a:t>istortions of space</a:t>
            </a:r>
          </a:p>
          <a:p>
            <a:r>
              <a:rPr lang="en-GB" sz="3700" b="1" dirty="0" smtClean="0">
                <a:solidFill>
                  <a:srgbClr val="FFFFFF"/>
                </a:solidFill>
              </a:rPr>
              <a:t>t</a:t>
            </a:r>
            <a:r>
              <a:rPr lang="en-GB" sz="3700" b="1" dirty="0" smtClean="0">
                <a:solidFill>
                  <a:srgbClr val="FFFFFF"/>
                </a:solidFill>
              </a:rPr>
              <a:t>he changing qualities of light</a:t>
            </a:r>
          </a:p>
          <a:p>
            <a:endParaRPr lang="en-GB" sz="3700" b="1" dirty="0" smtClean="0">
              <a:solidFill>
                <a:srgbClr val="FFFFFF"/>
              </a:solidFill>
            </a:endParaRPr>
          </a:p>
          <a:p>
            <a:r>
              <a:rPr lang="en-GB" sz="3700" b="1" dirty="0" smtClean="0">
                <a:solidFill>
                  <a:srgbClr val="FFFFFF"/>
                </a:solidFill>
              </a:rPr>
              <a:t>…to name a few</a:t>
            </a:r>
          </a:p>
          <a:p>
            <a:endParaRPr lang="en-GB" sz="37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7696200" cy="574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" y="647700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JMW Turner, </a:t>
            </a:r>
            <a:r>
              <a:rPr lang="en-GB" sz="1800" dirty="0" smtClean="0">
                <a:solidFill>
                  <a:schemeClr val="tx1"/>
                </a:solidFill>
              </a:rPr>
              <a:t>Rain, Steam and Speed – The Great Western Railway 1844, oil on canvas.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4068"/>
            <a:ext cx="721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what Turner was doing when Photography was beginning to take off.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8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15724"/>
            <a:ext cx="89885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dirty="0" smtClean="0"/>
              <a:t>Task: Recreate a section of a Turner painting using the materials available. </a:t>
            </a:r>
            <a:endParaRPr lang="en-GB" sz="2300" dirty="0"/>
          </a:p>
        </p:txBody>
      </p:sp>
      <p:sp>
        <p:nvSpPr>
          <p:cNvPr id="5" name="Left Arrow 4"/>
          <p:cNvSpPr/>
          <p:nvPr/>
        </p:nvSpPr>
        <p:spPr>
          <a:xfrm flipH="1">
            <a:off x="228600" y="1143000"/>
            <a:ext cx="3810000" cy="1905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T</a:t>
            </a:r>
            <a:r>
              <a:rPr lang="en-GB" b="1" dirty="0" smtClean="0"/>
              <a:t>his example recreates a section from the Pierre Bonnard painting </a:t>
            </a:r>
            <a:r>
              <a:rPr lang="en-GB" b="1" u="sng" dirty="0" smtClean="0"/>
              <a:t>below</a:t>
            </a:r>
            <a:endParaRPr lang="en-GB" b="1" u="sng" dirty="0"/>
          </a:p>
        </p:txBody>
      </p:sp>
      <p:pic>
        <p:nvPicPr>
          <p:cNvPr id="7" name="Picture 6" descr="bonnard-la-salle-c3a0-manger-c3a0-la-campa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733800" cy="2982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914400"/>
            <a:ext cx="4737004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488668"/>
            <a:ext cx="38279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/>
              <a:t>Pierre Bonnard, </a:t>
            </a:r>
            <a:r>
              <a:rPr lang="en-GB" sz="1300" i="1" dirty="0" smtClean="0"/>
              <a:t>The Dining Room in the Country, </a:t>
            </a:r>
            <a:r>
              <a:rPr lang="en-GB" sz="1300" dirty="0" smtClean="0"/>
              <a:t>1913</a:t>
            </a:r>
            <a:endParaRPr lang="en-GB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962401"/>
            <a:ext cx="4724400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Consider:</a:t>
            </a:r>
          </a:p>
          <a:p>
            <a:pPr marL="363538" indent="-363538">
              <a:buFont typeface="Arial"/>
              <a:buChar char="•"/>
            </a:pPr>
            <a:r>
              <a:rPr lang="en-GB" sz="2000" dirty="0" smtClean="0"/>
              <a:t>translucency of layers</a:t>
            </a:r>
          </a:p>
          <a:p>
            <a:pPr marL="363538" indent="-363538">
              <a:buFont typeface="Arial"/>
              <a:buChar char="•"/>
            </a:pPr>
            <a:r>
              <a:rPr lang="en-GB" sz="2000" dirty="0" smtClean="0"/>
              <a:t>t</a:t>
            </a:r>
            <a:r>
              <a:rPr lang="en-GB" sz="2000" dirty="0" smtClean="0"/>
              <a:t>ransitions between colours</a:t>
            </a:r>
          </a:p>
          <a:p>
            <a:pPr marL="363538" indent="-363538">
              <a:buFont typeface="Arial"/>
              <a:buChar char="•"/>
            </a:pPr>
            <a:r>
              <a:rPr lang="en-GB" sz="2000" dirty="0" smtClean="0"/>
              <a:t>shape and form</a:t>
            </a:r>
          </a:p>
          <a:p>
            <a:pPr marL="363538" indent="-363538">
              <a:buFont typeface="Arial"/>
              <a:buChar char="•"/>
            </a:pPr>
            <a:r>
              <a:rPr lang="en-GB" sz="2000" dirty="0" smtClean="0"/>
              <a:t>s</a:t>
            </a:r>
            <a:r>
              <a:rPr lang="en-GB" sz="2000" dirty="0" smtClean="0"/>
              <a:t>tructure</a:t>
            </a:r>
          </a:p>
          <a:p>
            <a:pPr marL="363538" indent="-363538">
              <a:buFont typeface="Arial"/>
              <a:buChar char="•"/>
            </a:pPr>
            <a:r>
              <a:rPr lang="en-GB" sz="2000" dirty="0" smtClean="0"/>
              <a:t>m</a:t>
            </a:r>
            <a:r>
              <a:rPr lang="en-GB" sz="2000" dirty="0" smtClean="0"/>
              <a:t>ark making</a:t>
            </a:r>
          </a:p>
          <a:p>
            <a:pPr marL="363538" indent="-363538">
              <a:buFont typeface="Arial"/>
              <a:buChar char="•"/>
            </a:pPr>
            <a:endParaRPr lang="en-GB" sz="2000" dirty="0" smtClean="0"/>
          </a:p>
          <a:p>
            <a:pPr marL="363538" indent="-363538"/>
            <a:r>
              <a:rPr lang="en-GB" sz="2000" dirty="0" smtClean="0"/>
              <a:t>Do not be literal, be interpretative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-1"/>
            <a:ext cx="4648200" cy="7060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4038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P</a:t>
            </a:r>
            <a:r>
              <a:rPr lang="en-GB" sz="2600" dirty="0" smtClean="0"/>
              <a:t>hotograph sections of the piece on your mobile phone.</a:t>
            </a:r>
          </a:p>
          <a:p>
            <a:endParaRPr lang="en-GB" sz="2600" dirty="0" smtClean="0"/>
          </a:p>
          <a:p>
            <a:r>
              <a:rPr lang="en-GB" sz="2600" dirty="0" smtClean="0"/>
              <a:t>Enlarge and crop the image.</a:t>
            </a:r>
          </a:p>
          <a:p>
            <a:endParaRPr lang="en-GB" sz="2600" dirty="0" smtClean="0"/>
          </a:p>
          <a:p>
            <a:r>
              <a:rPr lang="en-GB" sz="2600" dirty="0" smtClean="0"/>
              <a:t>Use a range of filters and editing effects to alter the image.</a:t>
            </a:r>
          </a:p>
          <a:p>
            <a:endParaRPr lang="en-GB" sz="2600" dirty="0" smtClean="0"/>
          </a:p>
          <a:p>
            <a:r>
              <a:rPr lang="en-GB" sz="2600" dirty="0" smtClean="0"/>
              <a:t>Save several versions and print.</a:t>
            </a:r>
            <a:endParaRPr lang="en-GB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0px-Slave-s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458200" cy="63436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1000" y="647700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JMW Turner,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en-GB" sz="1800" i="1" dirty="0" smtClean="0">
                <a:solidFill>
                  <a:schemeClr val="tx1"/>
                </a:solidFill>
              </a:rPr>
              <a:t>The Slave Ship</a:t>
            </a:r>
            <a:r>
              <a:rPr lang="en-GB" sz="1800" dirty="0" smtClean="0">
                <a:solidFill>
                  <a:schemeClr val="tx1"/>
                </a:solidFill>
              </a:rPr>
              <a:t>, 1840</a:t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238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A. Cristiano</dc:creator>
  <cp:lastModifiedBy>Melanie Powell</cp:lastModifiedBy>
  <cp:revision>12</cp:revision>
  <dcterms:created xsi:type="dcterms:W3CDTF">2018-06-19T20:59:15Z</dcterms:created>
  <dcterms:modified xsi:type="dcterms:W3CDTF">2018-06-19T21:54:44Z</dcterms:modified>
</cp:coreProperties>
</file>