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65" r:id="rId14"/>
    <p:sldId id="266" r:id="rId15"/>
    <p:sldId id="270" r:id="rId16"/>
  </p:sldIdLst>
  <p:sldSz cx="9144000" cy="6858000" type="screen4x3"/>
  <p:notesSz cx="6858000" cy="9144000"/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6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DBD3-5272-104E-BF58-FF2264336167}" type="datetimeFigureOut">
              <a:rPr lang="en-GB" smtClean="0"/>
              <a:pPr/>
              <a:t>2/14/18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B82B-5C49-4C4F-BE87-3B3A727ED0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DBD3-5272-104E-BF58-FF2264336167}" type="datetimeFigureOut">
              <a:rPr lang="en-GB" smtClean="0"/>
              <a:pPr/>
              <a:t>2/14/18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B82B-5C49-4C4F-BE87-3B3A727ED0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DBD3-5272-104E-BF58-FF2264336167}" type="datetimeFigureOut">
              <a:rPr lang="en-GB" smtClean="0"/>
              <a:pPr/>
              <a:t>2/14/18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B82B-5C49-4C4F-BE87-3B3A727ED0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DBD3-5272-104E-BF58-FF2264336167}" type="datetimeFigureOut">
              <a:rPr lang="en-GB" smtClean="0"/>
              <a:pPr/>
              <a:t>2/14/18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B82B-5C49-4C4F-BE87-3B3A727ED0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DBD3-5272-104E-BF58-FF2264336167}" type="datetimeFigureOut">
              <a:rPr lang="en-GB" smtClean="0"/>
              <a:pPr/>
              <a:t>2/14/18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B82B-5C49-4C4F-BE87-3B3A727ED0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DBD3-5272-104E-BF58-FF2264336167}" type="datetimeFigureOut">
              <a:rPr lang="en-GB" smtClean="0"/>
              <a:pPr/>
              <a:t>2/14/18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B82B-5C49-4C4F-BE87-3B3A727ED0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DBD3-5272-104E-BF58-FF2264336167}" type="datetimeFigureOut">
              <a:rPr lang="en-GB" smtClean="0"/>
              <a:pPr/>
              <a:t>2/14/18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B82B-5C49-4C4F-BE87-3B3A727ED0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DBD3-5272-104E-BF58-FF2264336167}" type="datetimeFigureOut">
              <a:rPr lang="en-GB" smtClean="0"/>
              <a:pPr/>
              <a:t>2/14/18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B82B-5C49-4C4F-BE87-3B3A727ED0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DBD3-5272-104E-BF58-FF2264336167}" type="datetimeFigureOut">
              <a:rPr lang="en-GB" smtClean="0"/>
              <a:pPr/>
              <a:t>2/14/18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B82B-5C49-4C4F-BE87-3B3A727ED0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DBD3-5272-104E-BF58-FF2264336167}" type="datetimeFigureOut">
              <a:rPr lang="en-GB" smtClean="0"/>
              <a:pPr/>
              <a:t>2/14/18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B82B-5C49-4C4F-BE87-3B3A727ED0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DBD3-5272-104E-BF58-FF2264336167}" type="datetimeFigureOut">
              <a:rPr lang="en-GB" smtClean="0"/>
              <a:pPr/>
              <a:t>2/14/18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B82B-5C49-4C4F-BE87-3B3A727ED0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2DBD3-5272-104E-BF58-FF2264336167}" type="datetimeFigureOut">
              <a:rPr lang="en-GB" smtClean="0"/>
              <a:pPr/>
              <a:t>2/14/18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1B82B-5C49-4C4F-BE87-3B3A727ED0F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19.jpeg"/><Relationship Id="rId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.duckduckgo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91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031134"/>
            <a:ext cx="9144000" cy="10156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b="1" cap="all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cap="all" dirty="0" smtClean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cap="all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095" y="6103498"/>
            <a:ext cx="55721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Task 3: Expressive Mark Making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f2354_web_225x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765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2813" y="5749493"/>
            <a:ext cx="5698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Look at work by Peggy Franck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duckduckgo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835" y="456525"/>
            <a:ext cx="5067300" cy="37973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3129" y="4984538"/>
            <a:ext cx="87921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Peggy Franck </a:t>
            </a:r>
            <a:r>
              <a:rPr lang="en-US" dirty="0" smtClean="0"/>
              <a:t>(born 1978</a:t>
            </a:r>
            <a:r>
              <a:rPr lang="en-US" dirty="0" smtClean="0"/>
              <a:t>) is a young Dutch artist working with different </a:t>
            </a:r>
            <a:r>
              <a:rPr lang="en-US" dirty="0" smtClean="0"/>
              <a:t>media, </a:t>
            </a:r>
            <a:r>
              <a:rPr lang="en-US" dirty="0" smtClean="0"/>
              <a:t>photography, paintings, installations.</a:t>
            </a:r>
            <a:r>
              <a:rPr lang="en-US" dirty="0" smtClean="0"/>
              <a:t> Her </a:t>
            </a:r>
            <a:r>
              <a:rPr lang="en-US" dirty="0" smtClean="0"/>
              <a:t>work is based on her practice in the studio mixing</a:t>
            </a:r>
            <a:r>
              <a:rPr lang="en-US" dirty="0" smtClean="0"/>
              <a:t> everyday objects </a:t>
            </a:r>
            <a:r>
              <a:rPr lang="en-US" dirty="0" smtClean="0"/>
              <a:t>with </a:t>
            </a:r>
            <a:r>
              <a:rPr lang="en-US" dirty="0" smtClean="0"/>
              <a:t>materials </a:t>
            </a:r>
            <a:r>
              <a:rPr lang="en-US" dirty="0" smtClean="0"/>
              <a:t>such as Plexiglas, mirror, tape </a:t>
            </a:r>
            <a:r>
              <a:rPr lang="en-US" dirty="0" smtClean="0"/>
              <a:t>etc. She </a:t>
            </a:r>
            <a:r>
              <a:rPr lang="en-US" dirty="0" smtClean="0"/>
              <a:t>knows how to skillfully mix </a:t>
            </a:r>
            <a:r>
              <a:rPr lang="en-US" dirty="0" smtClean="0"/>
              <a:t>references </a:t>
            </a:r>
            <a:r>
              <a:rPr lang="en-US" dirty="0" smtClean="0"/>
              <a:t>for the viewers, is it a painting, a photograph,</a:t>
            </a:r>
            <a:r>
              <a:rPr lang="en-US" dirty="0" smtClean="0"/>
              <a:t> an abstract installation, her </a:t>
            </a:r>
            <a:r>
              <a:rPr lang="en-US" dirty="0" smtClean="0"/>
              <a:t>studio, or</a:t>
            </a:r>
            <a:r>
              <a:rPr lang="en-US" dirty="0" smtClean="0"/>
              <a:t> another place?</a:t>
            </a:r>
            <a:endParaRPr lang="en-GB" dirty="0"/>
          </a:p>
        </p:txBody>
      </p:sp>
      <p:pic>
        <p:nvPicPr>
          <p:cNvPr id="6" name="Picture 5" descr="images.duckduckgo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02" y="456524"/>
            <a:ext cx="3387368" cy="41572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duckduckgo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708" y="2636024"/>
            <a:ext cx="5067300" cy="4102101"/>
          </a:xfrm>
          <a:prstGeom prst="rect">
            <a:avLst/>
          </a:prstGeom>
        </p:spPr>
      </p:pic>
      <p:pic>
        <p:nvPicPr>
          <p:cNvPr id="6" name="Picture 5" descr="images.duckduck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43" y="81728"/>
            <a:ext cx="3531298" cy="2877135"/>
          </a:xfrm>
          <a:prstGeom prst="rect">
            <a:avLst/>
          </a:prstGeom>
        </p:spPr>
      </p:pic>
      <p:pic>
        <p:nvPicPr>
          <p:cNvPr id="7" name="Picture 6" descr="_450x338_apophanie_32_com.jpg"/>
          <p:cNvPicPr>
            <a:picLocks noChangeAspect="1"/>
          </p:cNvPicPr>
          <p:nvPr/>
        </p:nvPicPr>
        <p:blipFill>
          <a:blip r:embed="rId4"/>
          <a:srcRect l="12279" r="13765"/>
          <a:stretch>
            <a:fillRect/>
          </a:stretch>
        </p:blipFill>
        <p:spPr>
          <a:xfrm>
            <a:off x="199443" y="3049648"/>
            <a:ext cx="3531298" cy="3688477"/>
          </a:xfrm>
          <a:prstGeom prst="rect">
            <a:avLst/>
          </a:prstGeom>
        </p:spPr>
      </p:pic>
      <p:pic>
        <p:nvPicPr>
          <p:cNvPr id="8" name="Picture 7" descr="_450x300_0038_2015_02_19_dnb_foto_ernst_van_deursen_com.jpg"/>
          <p:cNvPicPr>
            <a:picLocks noChangeAspect="1"/>
          </p:cNvPicPr>
          <p:nvPr/>
        </p:nvPicPr>
        <p:blipFill>
          <a:blip r:embed="rId5"/>
          <a:srcRect t="9406" b="16997"/>
          <a:stretch>
            <a:fillRect/>
          </a:stretch>
        </p:blipFill>
        <p:spPr>
          <a:xfrm>
            <a:off x="3895708" y="81728"/>
            <a:ext cx="5067300" cy="24862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0382-683x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825" y="-1"/>
            <a:ext cx="4575175" cy="6858001"/>
          </a:xfrm>
          <a:prstGeom prst="rect">
            <a:avLst/>
          </a:prstGeom>
        </p:spPr>
      </p:pic>
      <p:pic>
        <p:nvPicPr>
          <p:cNvPr id="6" name="Picture 5" descr="DSC03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88" y="3821489"/>
            <a:ext cx="4275194" cy="28516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8988" y="477689"/>
            <a:ext cx="440983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Maintain </a:t>
            </a:r>
            <a:r>
              <a:rPr lang="en-US" dirty="0" smtClean="0"/>
              <a:t>an awareness of what others</a:t>
            </a:r>
            <a:r>
              <a:rPr lang="en-US" dirty="0" smtClean="0"/>
              <a:t> are making. Develop </a:t>
            </a:r>
            <a:r>
              <a:rPr lang="en-US" dirty="0" smtClean="0"/>
              <a:t>a sense that</a:t>
            </a:r>
            <a:r>
              <a:rPr lang="en-US" dirty="0" smtClean="0"/>
              <a:t> you are creating </a:t>
            </a:r>
            <a:r>
              <a:rPr lang="en-US" dirty="0" smtClean="0"/>
              <a:t>this work together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For example,</a:t>
            </a:r>
            <a:r>
              <a:rPr lang="en-US" dirty="0" smtClean="0"/>
              <a:t> you might </a:t>
            </a:r>
            <a:r>
              <a:rPr lang="en-US" dirty="0" smtClean="0"/>
              <a:t>like to work with someone else, to create pathways or negative spaces between the pieces, or visually relate</a:t>
            </a:r>
            <a:r>
              <a:rPr lang="en-US" dirty="0" smtClean="0"/>
              <a:t> your work </a:t>
            </a:r>
            <a:r>
              <a:rPr lang="en-US" dirty="0" smtClean="0"/>
              <a:t>to something happening next to it or on the other side of the room.</a:t>
            </a:r>
            <a:endParaRPr lang="en-GB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359-683x1024.jpg"/>
          <p:cNvPicPr>
            <a:picLocks noChangeAspect="1"/>
          </p:cNvPicPr>
          <p:nvPr/>
        </p:nvPicPr>
        <p:blipFill>
          <a:blip r:embed="rId2"/>
          <a:srcRect t="21212" b="14668"/>
          <a:stretch>
            <a:fillRect/>
          </a:stretch>
        </p:blipFill>
        <p:spPr>
          <a:xfrm>
            <a:off x="4777002" y="2772914"/>
            <a:ext cx="4169971" cy="4007903"/>
          </a:xfrm>
          <a:prstGeom prst="rect">
            <a:avLst/>
          </a:prstGeom>
        </p:spPr>
      </p:pic>
      <p:pic>
        <p:nvPicPr>
          <p:cNvPr id="5" name="Picture 4" descr="DSC0356-683x10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5175" cy="6858000"/>
          </a:xfrm>
          <a:prstGeom prst="rect">
            <a:avLst/>
          </a:prstGeom>
        </p:spPr>
      </p:pic>
      <p:pic>
        <p:nvPicPr>
          <p:cNvPr id="6" name="Picture 5" descr="DSC0333.jpg"/>
          <p:cNvPicPr>
            <a:picLocks noChangeAspect="1"/>
          </p:cNvPicPr>
          <p:nvPr/>
        </p:nvPicPr>
        <p:blipFill>
          <a:blip r:embed="rId4"/>
          <a:srcRect b="12107"/>
          <a:stretch>
            <a:fillRect/>
          </a:stretch>
        </p:blipFill>
        <p:spPr>
          <a:xfrm>
            <a:off x="4777002" y="152233"/>
            <a:ext cx="4169971" cy="244467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duckduck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3586" y="0"/>
            <a:ext cx="10287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0419" y="5295884"/>
            <a:ext cx="496676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What determines success?</a:t>
            </a:r>
          </a:p>
          <a:p>
            <a:r>
              <a:rPr lang="en-GB" sz="2400" b="1" dirty="0" smtClean="0"/>
              <a:t>How do you know?</a:t>
            </a:r>
          </a:p>
          <a:p>
            <a:r>
              <a:rPr lang="en-GB" sz="2400" b="1" dirty="0" smtClean="0"/>
              <a:t>What is your criteria? Write it down.</a:t>
            </a:r>
            <a:endParaRPr lang="en-GB" sz="2400" b="1" dirty="0"/>
          </a:p>
        </p:txBody>
      </p:sp>
      <p:pic>
        <p:nvPicPr>
          <p:cNvPr id="8" name="Picture 7" descr="images.duckduckgo-4.jpg"/>
          <p:cNvPicPr>
            <a:picLocks noChangeAspect="1"/>
          </p:cNvPicPr>
          <p:nvPr/>
        </p:nvPicPr>
        <p:blipFill>
          <a:blip r:embed="rId3">
            <a:lum bright="20000"/>
          </a:blip>
          <a:srcRect t="6034"/>
          <a:stretch>
            <a:fillRect/>
          </a:stretch>
        </p:blipFill>
        <p:spPr>
          <a:xfrm>
            <a:off x="1950419" y="1508250"/>
            <a:ext cx="4592551" cy="24721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99890" y="1979022"/>
            <a:ext cx="416164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Use your phone to photograph successful sections…</a:t>
            </a:r>
            <a:endParaRPr lang="en-GB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950" y="164068"/>
            <a:ext cx="8967788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cap="all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Make your own tools</a:t>
            </a:r>
            <a:endParaRPr lang="en-GB" b="1" cap="all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3c75239a19e1c913bd2cbc246fd978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609599"/>
            <a:ext cx="4572000" cy="61186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143000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Unorthodox brushes can create exciting marks in a drawing. These marks can, in turn, give a drawing an added depth or texture that couldn’t be achieved with a conventional brush.</a:t>
            </a:r>
          </a:p>
          <a:p>
            <a:endParaRPr lang="en-GB" dirty="0" smtClean="0"/>
          </a:p>
          <a:p>
            <a:r>
              <a:rPr lang="en-GB" dirty="0" smtClean="0"/>
              <a:t>Use the materials provided to create your own drawing tools. </a:t>
            </a:r>
            <a:endParaRPr lang="en-GB" dirty="0"/>
          </a:p>
        </p:txBody>
      </p:sp>
      <p:pic>
        <p:nvPicPr>
          <p:cNvPr id="6" name="Picture 5" descr="ddf0eef79de179bd93cf3578142766c7.jpg"/>
          <p:cNvPicPr>
            <a:picLocks noChangeAspect="1"/>
          </p:cNvPicPr>
          <p:nvPr/>
        </p:nvPicPr>
        <p:blipFill>
          <a:blip r:embed="rId3"/>
          <a:srcRect b="36636"/>
          <a:stretch>
            <a:fillRect/>
          </a:stretch>
        </p:blipFill>
        <p:spPr>
          <a:xfrm>
            <a:off x="119149" y="4343400"/>
            <a:ext cx="4325851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950" y="164068"/>
            <a:ext cx="8967788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cap="all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Explore mark making</a:t>
            </a:r>
            <a:endParaRPr lang="en-GB" b="1" cap="all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6e5af03796acecf5696093c9017ead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85800"/>
            <a:ext cx="2057400" cy="2743200"/>
          </a:xfrm>
          <a:prstGeom prst="rect">
            <a:avLst/>
          </a:prstGeom>
        </p:spPr>
      </p:pic>
      <p:pic>
        <p:nvPicPr>
          <p:cNvPr id="4" name="Picture 3" descr="a01bf95dd0ec4f87375b40b2b4735f2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685801"/>
            <a:ext cx="2057400" cy="2743200"/>
          </a:xfrm>
          <a:prstGeom prst="rect">
            <a:avLst/>
          </a:prstGeom>
        </p:spPr>
      </p:pic>
      <p:pic>
        <p:nvPicPr>
          <p:cNvPr id="5" name="Picture 4" descr="ccb6f9228ddf79e1e90e053e34dd41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685800"/>
            <a:ext cx="2057400" cy="2743200"/>
          </a:xfrm>
          <a:prstGeom prst="rect">
            <a:avLst/>
          </a:prstGeom>
        </p:spPr>
      </p:pic>
      <p:pic>
        <p:nvPicPr>
          <p:cNvPr id="6" name="Picture 5" descr="a2f986f7144984d0b9af58c716dcff5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1" y="685800"/>
            <a:ext cx="2057399" cy="2743199"/>
          </a:xfrm>
          <a:prstGeom prst="rect">
            <a:avLst/>
          </a:prstGeom>
        </p:spPr>
      </p:pic>
      <p:pic>
        <p:nvPicPr>
          <p:cNvPr id="7" name="Picture 6" descr="63f9058d595845299e2c4c5875b0fa2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3429000"/>
            <a:ext cx="4495800" cy="342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1" y="3602700"/>
            <a:ext cx="4267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Use the </a:t>
            </a:r>
            <a:r>
              <a:rPr lang="en-GB" dirty="0" smtClean="0"/>
              <a:t>inks &amp; paint </a:t>
            </a:r>
            <a:r>
              <a:rPr lang="en-GB" dirty="0" smtClean="0"/>
              <a:t>provided to explore the types of marks </a:t>
            </a:r>
            <a:r>
              <a:rPr lang="en-GB" dirty="0" smtClean="0"/>
              <a:t>your </a:t>
            </a:r>
            <a:r>
              <a:rPr lang="en-GB" dirty="0" smtClean="0"/>
              <a:t>DIY tools can create. </a:t>
            </a:r>
          </a:p>
          <a:p>
            <a:endParaRPr lang="en-GB" dirty="0" smtClean="0"/>
          </a:p>
          <a:p>
            <a:r>
              <a:rPr lang="en-GB" dirty="0" smtClean="0"/>
              <a:t>Also explore using different concentration of </a:t>
            </a:r>
            <a:r>
              <a:rPr lang="en-GB" dirty="0" smtClean="0"/>
              <a:t>ink / paint.</a:t>
            </a:r>
            <a:endParaRPr lang="en-GB" dirty="0"/>
          </a:p>
        </p:txBody>
      </p:sp>
      <p:pic>
        <p:nvPicPr>
          <p:cNvPr id="9" name="Picture 8" descr="images.duckduckgo.jpg"/>
          <p:cNvPicPr>
            <a:picLocks noChangeAspect="1"/>
          </p:cNvPicPr>
          <p:nvPr/>
        </p:nvPicPr>
        <p:blipFill>
          <a:blip r:embed="rId7"/>
          <a:srcRect l="9000" t="16000" r="8333" b="20000"/>
          <a:stretch>
            <a:fillRect/>
          </a:stretch>
        </p:blipFill>
        <p:spPr>
          <a:xfrm>
            <a:off x="2438400" y="5257800"/>
            <a:ext cx="1968500" cy="15240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228600" y="5562600"/>
            <a:ext cx="2590800" cy="838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 your sketchbook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2363" y="1306513"/>
            <a:ext cx="2112962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TextBox 4"/>
          <p:cNvSpPr txBox="1">
            <a:spLocks noChangeArrowheads="1"/>
          </p:cNvSpPr>
          <p:nvPr/>
        </p:nvSpPr>
        <p:spPr bwMode="auto">
          <a:xfrm>
            <a:off x="323850" y="222250"/>
            <a:ext cx="73930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Explore these different painting techniques. </a:t>
            </a:r>
          </a:p>
          <a:p>
            <a:r>
              <a:rPr lang="en-US" sz="2400" dirty="0"/>
              <a:t>Experiment with different </a:t>
            </a:r>
            <a:r>
              <a:rPr lang="en-US" sz="2400" dirty="0" err="1"/>
              <a:t>colour</a:t>
            </a:r>
            <a:r>
              <a:rPr lang="en-US" sz="2400" dirty="0"/>
              <a:t> </a:t>
            </a:r>
            <a:r>
              <a:rPr lang="en-US" sz="2400" dirty="0" smtClean="0"/>
              <a:t>combinations and paints </a:t>
            </a:r>
            <a:endParaRPr lang="en-US" sz="2400" dirty="0"/>
          </a:p>
        </p:txBody>
      </p:sp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2392363" y="3419475"/>
            <a:ext cx="2112962" cy="2586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u="sng"/>
              <a:t>Sgraffito </a:t>
            </a:r>
            <a:r>
              <a:rPr lang="en-US"/>
              <a:t>(from Italian "graffiare") means to scratch into the paint to reveal areas of the surface underneath. 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58373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425" y="1306513"/>
            <a:ext cx="2112963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5801" y="3419501"/>
            <a:ext cx="2112761" cy="2585323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Spattering </a:t>
            </a:r>
            <a:r>
              <a:rPr lang="en-US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is a technique where the paint is being sprayed or flicked onto the surface of a </a:t>
            </a:r>
            <a:r>
              <a:rPr lang="en-US" dirty="0">
                <a:ln>
                  <a:solidFill>
                    <a:schemeClr val="tx1"/>
                  </a:solidFill>
                </a:ln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painting</a:t>
            </a:r>
            <a:r>
              <a:rPr lang="en-US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using either a paint brush, toothbrush or a spray diffuser.</a:t>
            </a:r>
          </a:p>
        </p:txBody>
      </p:sp>
      <p:pic>
        <p:nvPicPr>
          <p:cNvPr id="58375" name="Picture 8"/>
          <p:cNvPicPr>
            <a:picLocks noChangeAspect="1"/>
          </p:cNvPicPr>
          <p:nvPr/>
        </p:nvPicPr>
        <p:blipFill>
          <a:blip r:embed="rId4"/>
          <a:srcRect l="22697" r="23988"/>
          <a:stretch>
            <a:fillRect/>
          </a:stretch>
        </p:blipFill>
        <p:spPr bwMode="auto">
          <a:xfrm>
            <a:off x="4549775" y="1306513"/>
            <a:ext cx="2111375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6" name="Rectangle 9"/>
          <p:cNvSpPr>
            <a:spLocks noChangeArrowheads="1"/>
          </p:cNvSpPr>
          <p:nvPr/>
        </p:nvSpPr>
        <p:spPr bwMode="auto">
          <a:xfrm>
            <a:off x="4549775" y="3419475"/>
            <a:ext cx="2111375" cy="2586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u="sng"/>
              <a:t>Scumbling </a:t>
            </a:r>
            <a:r>
              <a:rPr lang="en-US"/>
              <a:t>is a painting technique for dry brushing a layer of broken colour over another colour. 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8377" name="TextBox 10"/>
          <p:cNvSpPr txBox="1">
            <a:spLocks noChangeArrowheads="1"/>
          </p:cNvSpPr>
          <p:nvPr/>
        </p:nvSpPr>
        <p:spPr bwMode="auto">
          <a:xfrm>
            <a:off x="225425" y="6059488"/>
            <a:ext cx="8642350" cy="3683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Don’t forget to label your experiments and explain the process…. </a:t>
            </a:r>
          </a:p>
        </p:txBody>
      </p:sp>
      <p:pic>
        <p:nvPicPr>
          <p:cNvPr id="58378" name="Picture 11"/>
          <p:cNvPicPr>
            <a:picLocks noChangeAspect="1"/>
          </p:cNvPicPr>
          <p:nvPr/>
        </p:nvPicPr>
        <p:blipFill>
          <a:blip r:embed="rId5"/>
          <a:srcRect l="8774" t="21457" r="59943" b="24571"/>
          <a:stretch>
            <a:fillRect/>
          </a:stretch>
        </p:blipFill>
        <p:spPr bwMode="auto">
          <a:xfrm>
            <a:off x="6726238" y="1306513"/>
            <a:ext cx="2141537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9" name="Rectangle 12"/>
          <p:cNvSpPr>
            <a:spLocks noChangeArrowheads="1"/>
          </p:cNvSpPr>
          <p:nvPr/>
        </p:nvSpPr>
        <p:spPr bwMode="auto">
          <a:xfrm>
            <a:off x="6726238" y="3419475"/>
            <a:ext cx="2141537" cy="2586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u="sng"/>
              <a:t>Stippling</a:t>
            </a:r>
            <a:r>
              <a:rPr lang="en-US"/>
              <a:t> is a technique when the brush is used end on.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950" y="164068"/>
            <a:ext cx="8967788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cap="all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COLLABORATE</a:t>
            </a:r>
            <a:endParaRPr lang="en-GB" b="1" cap="all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IMG_20170221_191219160_BURST000_CO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9" y="719256"/>
            <a:ext cx="5729761" cy="32249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949" y="4040531"/>
            <a:ext cx="57297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Step 1:</a:t>
            </a:r>
          </a:p>
          <a:p>
            <a:r>
              <a:rPr lang="en-GB" dirty="0" smtClean="0"/>
              <a:t>Select shapes and/or sections from any work you have completed in this project so far.</a:t>
            </a:r>
          </a:p>
          <a:p>
            <a:endParaRPr lang="en-GB" dirty="0" smtClean="0"/>
          </a:p>
          <a:p>
            <a:r>
              <a:rPr lang="en-GB" dirty="0" smtClean="0"/>
              <a:t>Use your unorthodox tools and the materials available to paint these selections on the large paper provided. </a:t>
            </a:r>
          </a:p>
          <a:p>
            <a:endParaRPr lang="en-GB" dirty="0" smtClean="0"/>
          </a:p>
          <a:p>
            <a:r>
              <a:rPr lang="en-GB" dirty="0" smtClean="0"/>
              <a:t>You can paint more than one and overlap shapes if you wish.</a:t>
            </a:r>
            <a:endParaRPr lang="en-GB" dirty="0"/>
          </a:p>
        </p:txBody>
      </p:sp>
      <p:pic>
        <p:nvPicPr>
          <p:cNvPr id="7" name="Picture 6" descr="Teach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989" y="719255"/>
            <a:ext cx="3099749" cy="5510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89882" y="2524428"/>
            <a:ext cx="403618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Step 2: </a:t>
            </a:r>
          </a:p>
          <a:p>
            <a:r>
              <a:rPr lang="en-US" dirty="0" smtClean="0"/>
              <a:t>Enjoy </a:t>
            </a:r>
            <a:r>
              <a:rPr lang="en-US" dirty="0" smtClean="0"/>
              <a:t>a conversation with marks instead of </a:t>
            </a:r>
            <a:r>
              <a:rPr lang="en-US" dirty="0" smtClean="0"/>
              <a:t>words. Explore </a:t>
            </a:r>
            <a:r>
              <a:rPr lang="en-US" dirty="0" smtClean="0"/>
              <a:t>expressive mark making in response </a:t>
            </a:r>
            <a:r>
              <a:rPr lang="en-US" dirty="0" smtClean="0"/>
              <a:t>to the shapes created by </a:t>
            </a:r>
            <a:r>
              <a:rPr lang="en-US" dirty="0" smtClean="0"/>
              <a:t>each </a:t>
            </a:r>
            <a:r>
              <a:rPr lang="en-US" dirty="0" smtClean="0"/>
              <a:t>other.</a:t>
            </a:r>
            <a:r>
              <a:rPr lang="en-GB" dirty="0" smtClean="0"/>
              <a:t> </a:t>
            </a:r>
          </a:p>
          <a:p>
            <a:r>
              <a:rPr lang="en-GB" b="1" dirty="0" smtClean="0"/>
              <a:t>Move around the piece.</a:t>
            </a:r>
            <a:endParaRPr lang="en-GB" b="1" dirty="0"/>
          </a:p>
        </p:txBody>
      </p:sp>
      <p:pic>
        <p:nvPicPr>
          <p:cNvPr id="7" name="Picture 6" descr="DSC_1244-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882" y="249486"/>
            <a:ext cx="4036187" cy="2274942"/>
          </a:xfrm>
          <a:prstGeom prst="rect">
            <a:avLst/>
          </a:prstGeom>
        </p:spPr>
      </p:pic>
      <p:pic>
        <p:nvPicPr>
          <p:cNvPr id="8" name="Picture 7" descr="Students-battle-it-ou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33" y="249481"/>
            <a:ext cx="4765833" cy="6350523"/>
          </a:xfrm>
          <a:prstGeom prst="rect">
            <a:avLst/>
          </a:prstGeom>
        </p:spPr>
      </p:pic>
      <p:pic>
        <p:nvPicPr>
          <p:cNvPr id="9" name="Picture 8" descr="DSC_1253-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881" y="4319276"/>
            <a:ext cx="4046453" cy="2280728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0" y="5095351"/>
            <a:ext cx="3061702" cy="176264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Yes, we </a:t>
            </a:r>
            <a:r>
              <a:rPr lang="en-GB" dirty="0" smtClean="0"/>
              <a:t>want you to work over and around each others paintings.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duckduck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3586" y="0"/>
            <a:ext cx="10287000" cy="6858000"/>
          </a:xfrm>
          <a:prstGeom prst="rect">
            <a:avLst/>
          </a:prstGeom>
        </p:spPr>
      </p:pic>
      <p:pic>
        <p:nvPicPr>
          <p:cNvPr id="5" name="Picture 4" descr="14-each-brush-stroke-alternately-following-and-tracking-the-lines-of-the-waves-moving-across-the-sea.jpg"/>
          <p:cNvPicPr>
            <a:picLocks noChangeAspect="1"/>
          </p:cNvPicPr>
          <p:nvPr/>
        </p:nvPicPr>
        <p:blipFill>
          <a:blip r:embed="rId3">
            <a:lum bright="-16000"/>
          </a:blip>
          <a:stretch>
            <a:fillRect/>
          </a:stretch>
        </p:blipFill>
        <p:spPr>
          <a:xfrm>
            <a:off x="1950419" y="1485571"/>
            <a:ext cx="4535856" cy="25175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77210" y="1803099"/>
            <a:ext cx="416164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Use your phone to photograph successful sections…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0419" y="5295884"/>
            <a:ext cx="496676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What determines success?</a:t>
            </a:r>
          </a:p>
          <a:p>
            <a:r>
              <a:rPr lang="en-GB" sz="2400" b="1" dirty="0" smtClean="0"/>
              <a:t>How do you know?</a:t>
            </a:r>
          </a:p>
          <a:p>
            <a:r>
              <a:rPr lang="en-GB" sz="2400" b="1" dirty="0" smtClean="0"/>
              <a:t>What is your criteria? Write it down.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0170221_1921481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771" y="397333"/>
            <a:ext cx="5007241" cy="2818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9472" y="420013"/>
            <a:ext cx="3458589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Step 3: </a:t>
            </a:r>
          </a:p>
          <a:p>
            <a:r>
              <a:rPr lang="en-US" dirty="0" smtClean="0"/>
              <a:t>Cut </a:t>
            </a:r>
            <a:r>
              <a:rPr lang="en-US" dirty="0" smtClean="0"/>
              <a:t>out shapes and patterns</a:t>
            </a:r>
            <a:r>
              <a:rPr lang="en-US" dirty="0" smtClean="0"/>
              <a:t> and arrange </a:t>
            </a:r>
            <a:r>
              <a:rPr lang="en-US" dirty="0" smtClean="0"/>
              <a:t>them on paper or on the floor.</a:t>
            </a:r>
            <a:r>
              <a:rPr lang="en-US" dirty="0" smtClean="0"/>
              <a:t> </a:t>
            </a:r>
          </a:p>
          <a:p>
            <a:r>
              <a:rPr lang="en-US" dirty="0" smtClean="0"/>
              <a:t>Work together to make decisions- question your selection and choices.</a:t>
            </a:r>
          </a:p>
          <a:p>
            <a:r>
              <a:rPr lang="en-GB" dirty="0" smtClean="0"/>
              <a:t>How will you document this dialogue / process?</a:t>
            </a:r>
          </a:p>
          <a:p>
            <a:r>
              <a:rPr lang="en-GB" dirty="0" smtClean="0"/>
              <a:t> </a:t>
            </a:r>
          </a:p>
        </p:txBody>
      </p:sp>
      <p:pic>
        <p:nvPicPr>
          <p:cNvPr id="7" name="Picture 6" descr="DSC0172.jpg"/>
          <p:cNvPicPr>
            <a:picLocks noChangeAspect="1"/>
          </p:cNvPicPr>
          <p:nvPr/>
        </p:nvPicPr>
        <p:blipFill>
          <a:blip r:embed="rId3"/>
          <a:srcRect l="12888" r="16236"/>
          <a:stretch>
            <a:fillRect/>
          </a:stretch>
        </p:blipFill>
        <p:spPr>
          <a:xfrm>
            <a:off x="2681047" y="3476688"/>
            <a:ext cx="2656683" cy="2500210"/>
          </a:xfrm>
          <a:prstGeom prst="rect">
            <a:avLst/>
          </a:prstGeom>
        </p:spPr>
      </p:pic>
      <p:pic>
        <p:nvPicPr>
          <p:cNvPr id="9" name="Picture 8" descr="DSC0170.jpg"/>
          <p:cNvPicPr>
            <a:picLocks noChangeAspect="1"/>
          </p:cNvPicPr>
          <p:nvPr/>
        </p:nvPicPr>
        <p:blipFill>
          <a:blip r:embed="rId4"/>
          <a:srcRect l="11289" r="18880"/>
          <a:stretch>
            <a:fillRect/>
          </a:stretch>
        </p:blipFill>
        <p:spPr>
          <a:xfrm>
            <a:off x="11199" y="3476688"/>
            <a:ext cx="2617525" cy="2500210"/>
          </a:xfrm>
          <a:prstGeom prst="rect">
            <a:avLst/>
          </a:prstGeom>
        </p:spPr>
      </p:pic>
      <p:pic>
        <p:nvPicPr>
          <p:cNvPr id="10" name="Picture 9" descr="images.duckduck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1291" y="5920198"/>
            <a:ext cx="1530030" cy="10200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94074" y="6225803"/>
            <a:ext cx="7784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rgbClr val="FF0000"/>
                </a:solidFill>
              </a:rPr>
              <a:t>PHOTOGRAPH</a:t>
            </a:r>
            <a:endParaRPr lang="en-GB" sz="800" dirty="0">
              <a:solidFill>
                <a:srgbClr val="FF0000"/>
              </a:solidFill>
            </a:endParaRPr>
          </a:p>
        </p:txBody>
      </p:sp>
      <p:pic>
        <p:nvPicPr>
          <p:cNvPr id="12" name="Picture 11" descr="DSC017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993" y="3476688"/>
            <a:ext cx="3748363" cy="2500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6806" y="155966"/>
            <a:ext cx="769399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Step 4: Drawing into Space</a:t>
            </a:r>
          </a:p>
          <a:p>
            <a:r>
              <a:rPr lang="en-US" dirty="0" smtClean="0"/>
              <a:t>Respond to the painting experiments using </a:t>
            </a:r>
            <a:r>
              <a:rPr lang="en-US" dirty="0" smtClean="0"/>
              <a:t>the entire room as</a:t>
            </a:r>
            <a:r>
              <a:rPr lang="en-US" dirty="0" smtClean="0"/>
              <a:t> your canvas. Create </a:t>
            </a:r>
            <a:r>
              <a:rPr lang="en-US" dirty="0" smtClean="0"/>
              <a:t>three-dimensional drawings from tape, string and </a:t>
            </a:r>
            <a:r>
              <a:rPr lang="en-US" dirty="0" smtClean="0"/>
              <a:t>paper. Include parts of the collaborative painting as appropriate.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8" name="Picture 7" descr="DSC03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06" y="1456361"/>
            <a:ext cx="7693992" cy="5132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570</Words>
  <Application>Microsoft Macintosh PowerPoint</Application>
  <PresentationFormat>On-screen Show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Melanie Powell</dc:creator>
  <cp:lastModifiedBy>Melanie Powell</cp:lastModifiedBy>
  <cp:revision>24</cp:revision>
  <dcterms:created xsi:type="dcterms:W3CDTF">2018-02-14T09:36:02Z</dcterms:created>
  <dcterms:modified xsi:type="dcterms:W3CDTF">2018-02-14T10:44:28Z</dcterms:modified>
</cp:coreProperties>
</file>