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docProps/core.xml" ContentType="application/vnd.openxmlformats-package.core-properties+xml"/>
  <Override PartName="/ppt/slides/slide14.xml" ContentType="application/vnd.openxmlformats-officedocument.presentationml.slide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906000" cy="6858000" type="A4"/>
  <p:notesSz cx="20104100" cy="11309350"/>
  <p:defaultTextStyle>
    <a:defPPr>
      <a:defRPr lang="en-GB"/>
    </a:defPPr>
    <a:lvl1pPr marL="0" algn="l" defTabSz="24396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243962" algn="l" defTabSz="24396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487924" algn="l" defTabSz="24396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731886" algn="l" defTabSz="24396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975848" algn="l" defTabSz="24396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219810" algn="l" defTabSz="24396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1463772" algn="l" defTabSz="24396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1707733" algn="l" defTabSz="24396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1951695" algn="l" defTabSz="24396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392" y="-104"/>
      </p:cViewPr>
      <p:guideLst>
        <p:guide orient="horz" pos="1478"/>
        <p:guide pos="-105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42950" y="2125980"/>
            <a:ext cx="84201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85900" y="3840480"/>
            <a:ext cx="69342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2/18/19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874238" y="-170942"/>
            <a:ext cx="4157524" cy="754053"/>
          </a:xfrm>
        </p:spPr>
        <p:txBody>
          <a:bodyPr lIns="0" tIns="0" rIns="0" bIns="0"/>
          <a:lstStyle>
            <a:lvl1pPr>
              <a:defRPr sz="4900" b="0" i="0">
                <a:solidFill>
                  <a:srgbClr val="43434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2/18/19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874238" y="-170942"/>
            <a:ext cx="4157524" cy="754053"/>
          </a:xfrm>
        </p:spPr>
        <p:txBody>
          <a:bodyPr lIns="0" tIns="0" rIns="0" bIns="0"/>
          <a:lstStyle>
            <a:lvl1pPr>
              <a:defRPr sz="4900" b="0" i="0">
                <a:solidFill>
                  <a:srgbClr val="43434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95300" y="1577340"/>
            <a:ext cx="430911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01590" y="1577340"/>
            <a:ext cx="430911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2/18/19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874238" y="-170942"/>
            <a:ext cx="4157524" cy="754053"/>
          </a:xfrm>
        </p:spPr>
        <p:txBody>
          <a:bodyPr lIns="0" tIns="0" rIns="0" bIns="0"/>
          <a:lstStyle>
            <a:lvl1pPr>
              <a:defRPr sz="4900" b="0" i="0">
                <a:solidFill>
                  <a:srgbClr val="43434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2/18/19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906000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0"/>
                </a:moveTo>
                <a:lnTo>
                  <a:pt x="20104099" y="0"/>
                </a:lnTo>
                <a:lnTo>
                  <a:pt x="20104099" y="11308556"/>
                </a:lnTo>
                <a:lnTo>
                  <a:pt x="0" y="11308556"/>
                </a:lnTo>
                <a:lnTo>
                  <a:pt x="0" y="0"/>
                </a:lnTo>
                <a:close/>
              </a:path>
            </a:pathLst>
          </a:custGeom>
          <a:solidFill>
            <a:srgbClr val="EF5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280042" y="387731"/>
            <a:ext cx="2711722" cy="35706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3031720" y="389732"/>
            <a:ext cx="2891489" cy="28920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3035663" y="3329481"/>
            <a:ext cx="3305707" cy="22282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5963164" y="400290"/>
            <a:ext cx="3570108" cy="28709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268151" y="3998279"/>
            <a:ext cx="2735504" cy="19390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6385268" y="3331816"/>
            <a:ext cx="2821795" cy="295367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2/18/19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906000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0"/>
                </a:moveTo>
                <a:lnTo>
                  <a:pt x="20104099" y="0"/>
                </a:lnTo>
                <a:lnTo>
                  <a:pt x="20104099" y="11308556"/>
                </a:lnTo>
                <a:lnTo>
                  <a:pt x="0" y="11308556"/>
                </a:lnTo>
                <a:lnTo>
                  <a:pt x="0" y="0"/>
                </a:lnTo>
                <a:close/>
              </a:path>
            </a:pathLst>
          </a:custGeom>
          <a:solidFill>
            <a:srgbClr val="EF5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874238" y="-170942"/>
            <a:ext cx="4157524" cy="14157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200" b="0" i="0">
                <a:solidFill>
                  <a:srgbClr val="43434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95300" y="1577340"/>
            <a:ext cx="8915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368040" y="6377940"/>
            <a:ext cx="316992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95300" y="6377940"/>
            <a:ext cx="227838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2/18/19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132321" y="6377940"/>
            <a:ext cx="227838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43962">
        <a:defRPr>
          <a:latin typeface="+mn-lt"/>
          <a:ea typeface="+mn-ea"/>
          <a:cs typeface="+mn-cs"/>
        </a:defRPr>
      </a:lvl2pPr>
      <a:lvl3pPr marL="487924">
        <a:defRPr>
          <a:latin typeface="+mn-lt"/>
          <a:ea typeface="+mn-ea"/>
          <a:cs typeface="+mn-cs"/>
        </a:defRPr>
      </a:lvl3pPr>
      <a:lvl4pPr marL="731886">
        <a:defRPr>
          <a:latin typeface="+mn-lt"/>
          <a:ea typeface="+mn-ea"/>
          <a:cs typeface="+mn-cs"/>
        </a:defRPr>
      </a:lvl4pPr>
      <a:lvl5pPr marL="975848">
        <a:defRPr>
          <a:latin typeface="+mn-lt"/>
          <a:ea typeface="+mn-ea"/>
          <a:cs typeface="+mn-cs"/>
        </a:defRPr>
      </a:lvl5pPr>
      <a:lvl6pPr marL="1219810">
        <a:defRPr>
          <a:latin typeface="+mn-lt"/>
          <a:ea typeface="+mn-ea"/>
          <a:cs typeface="+mn-cs"/>
        </a:defRPr>
      </a:lvl6pPr>
      <a:lvl7pPr marL="1463772">
        <a:defRPr>
          <a:latin typeface="+mn-lt"/>
          <a:ea typeface="+mn-ea"/>
          <a:cs typeface="+mn-cs"/>
        </a:defRPr>
      </a:lvl7pPr>
      <a:lvl8pPr marL="1707733">
        <a:defRPr>
          <a:latin typeface="+mn-lt"/>
          <a:ea typeface="+mn-ea"/>
          <a:cs typeface="+mn-cs"/>
        </a:defRPr>
      </a:lvl8pPr>
      <a:lvl9pPr marL="1951695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43962">
        <a:defRPr>
          <a:latin typeface="+mn-lt"/>
          <a:ea typeface="+mn-ea"/>
          <a:cs typeface="+mn-cs"/>
        </a:defRPr>
      </a:lvl2pPr>
      <a:lvl3pPr marL="487924">
        <a:defRPr>
          <a:latin typeface="+mn-lt"/>
          <a:ea typeface="+mn-ea"/>
          <a:cs typeface="+mn-cs"/>
        </a:defRPr>
      </a:lvl3pPr>
      <a:lvl4pPr marL="731886">
        <a:defRPr>
          <a:latin typeface="+mn-lt"/>
          <a:ea typeface="+mn-ea"/>
          <a:cs typeface="+mn-cs"/>
        </a:defRPr>
      </a:lvl4pPr>
      <a:lvl5pPr marL="975848">
        <a:defRPr>
          <a:latin typeface="+mn-lt"/>
          <a:ea typeface="+mn-ea"/>
          <a:cs typeface="+mn-cs"/>
        </a:defRPr>
      </a:lvl5pPr>
      <a:lvl6pPr marL="1219810">
        <a:defRPr>
          <a:latin typeface="+mn-lt"/>
          <a:ea typeface="+mn-ea"/>
          <a:cs typeface="+mn-cs"/>
        </a:defRPr>
      </a:lvl6pPr>
      <a:lvl7pPr marL="1463772">
        <a:defRPr>
          <a:latin typeface="+mn-lt"/>
          <a:ea typeface="+mn-ea"/>
          <a:cs typeface="+mn-cs"/>
        </a:defRPr>
      </a:lvl7pPr>
      <a:lvl8pPr marL="1707733">
        <a:defRPr>
          <a:latin typeface="+mn-lt"/>
          <a:ea typeface="+mn-ea"/>
          <a:cs typeface="+mn-cs"/>
        </a:defRPr>
      </a:lvl8pPr>
      <a:lvl9pPr marL="1951695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5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png"/><Relationship Id="rId5" Type="http://schemas.openxmlformats.org/officeDocument/2006/relationships/image" Target="../media/image77.jpeg"/><Relationship Id="rId6" Type="http://schemas.openxmlformats.org/officeDocument/2006/relationships/image" Target="../media/image78.png"/><Relationship Id="rId7" Type="http://schemas.openxmlformats.org/officeDocument/2006/relationships/image" Target="../media/image79.jpeg"/><Relationship Id="rId8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5" Type="http://schemas.openxmlformats.org/officeDocument/2006/relationships/image" Target="../media/image84.jpeg"/><Relationship Id="rId6" Type="http://schemas.openxmlformats.org/officeDocument/2006/relationships/image" Target="../media/image85.jpeg"/><Relationship Id="rId7" Type="http://schemas.openxmlformats.org/officeDocument/2006/relationships/image" Target="../media/image86.jpeg"/><Relationship Id="rId8" Type="http://schemas.openxmlformats.org/officeDocument/2006/relationships/image" Target="../media/image87.jpeg"/><Relationship Id="rId9" Type="http://schemas.openxmlformats.org/officeDocument/2006/relationships/image" Target="../media/image88.jpeg"/><Relationship Id="rId10" Type="http://schemas.openxmlformats.org/officeDocument/2006/relationships/image" Target="../media/image89.jpeg"/><Relationship Id="rId11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93.jpeg"/><Relationship Id="rId5" Type="http://schemas.openxmlformats.org/officeDocument/2006/relationships/image" Target="../media/image94.jpeg"/><Relationship Id="rId6" Type="http://schemas.openxmlformats.org/officeDocument/2006/relationships/image" Target="../media/image95.jpeg"/><Relationship Id="rId7" Type="http://schemas.openxmlformats.org/officeDocument/2006/relationships/image" Target="../media/image96.jpeg"/><Relationship Id="rId8" Type="http://schemas.openxmlformats.org/officeDocument/2006/relationships/image" Target="../media/image97.jpeg"/><Relationship Id="rId9" Type="http://schemas.openxmlformats.org/officeDocument/2006/relationships/image" Target="../media/image98.jpeg"/><Relationship Id="rId10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4" Type="http://schemas.openxmlformats.org/officeDocument/2006/relationships/image" Target="../media/image102.jpeg"/><Relationship Id="rId5" Type="http://schemas.openxmlformats.org/officeDocument/2006/relationships/image" Target="../media/image103.jpeg"/><Relationship Id="rId6" Type="http://schemas.openxmlformats.org/officeDocument/2006/relationships/image" Target="../media/image104.jpeg"/><Relationship Id="rId7" Type="http://schemas.openxmlformats.org/officeDocument/2006/relationships/image" Target="../media/image105.jpeg"/><Relationship Id="rId8" Type="http://schemas.openxmlformats.org/officeDocument/2006/relationships/image" Target="../media/image106.jpeg"/><Relationship Id="rId9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4" Type="http://schemas.openxmlformats.org/officeDocument/2006/relationships/image" Target="../media/image110.jpeg"/><Relationship Id="rId5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4" Type="http://schemas.openxmlformats.org/officeDocument/2006/relationships/image" Target="../media/image114.jpeg"/><Relationship Id="rId5" Type="http://schemas.openxmlformats.org/officeDocument/2006/relationships/image" Target="../media/image115.jpeg"/><Relationship Id="rId6" Type="http://schemas.openxmlformats.org/officeDocument/2006/relationships/image" Target="../media/image116.jpeg"/><Relationship Id="rId7" Type="http://schemas.openxmlformats.org/officeDocument/2006/relationships/image" Target="../media/image117.jpeg"/><Relationship Id="rId8" Type="http://schemas.openxmlformats.org/officeDocument/2006/relationships/image" Target="../media/image118.jpeg"/><Relationship Id="rId9" Type="http://schemas.openxmlformats.org/officeDocument/2006/relationships/image" Target="../media/image119.jpeg"/><Relationship Id="rId10" Type="http://schemas.openxmlformats.org/officeDocument/2006/relationships/image" Target="../media/image120.jpeg"/><Relationship Id="rId11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jpe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1.jpeg"/><Relationship Id="rId1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jpeg"/><Relationship Id="rId3" Type="http://schemas.openxmlformats.org/officeDocument/2006/relationships/image" Target="../media/image123.jpeg"/><Relationship Id="rId4" Type="http://schemas.openxmlformats.org/officeDocument/2006/relationships/image" Target="../media/image124.jpeg"/><Relationship Id="rId5" Type="http://schemas.openxmlformats.org/officeDocument/2006/relationships/image" Target="../media/image125.jpeg"/><Relationship Id="rId6" Type="http://schemas.openxmlformats.org/officeDocument/2006/relationships/image" Target="../media/image126.jpeg"/><Relationship Id="rId7" Type="http://schemas.openxmlformats.org/officeDocument/2006/relationships/image" Target="../media/image127.jpeg"/><Relationship Id="rId8" Type="http://schemas.openxmlformats.org/officeDocument/2006/relationships/image" Target="../media/image128.jpeg"/><Relationship Id="rId9" Type="http://schemas.openxmlformats.org/officeDocument/2006/relationships/image" Target="../media/image129.jpeg"/><Relationship Id="rId10" Type="http://schemas.openxmlformats.org/officeDocument/2006/relationships/image" Target="../media/image1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4" Type="http://schemas.openxmlformats.org/officeDocument/2006/relationships/image" Target="../media/image135.jpeg"/><Relationship Id="rId5" Type="http://schemas.openxmlformats.org/officeDocument/2006/relationships/image" Target="../media/image136.jpeg"/><Relationship Id="rId6" Type="http://schemas.openxmlformats.org/officeDocument/2006/relationships/image" Target="../media/image137.jpeg"/><Relationship Id="rId7" Type="http://schemas.openxmlformats.org/officeDocument/2006/relationships/image" Target="../media/image138.jpeg"/><Relationship Id="rId8" Type="http://schemas.openxmlformats.org/officeDocument/2006/relationships/image" Target="../media/image139.jpeg"/><Relationship Id="rId9" Type="http://schemas.openxmlformats.org/officeDocument/2006/relationships/image" Target="../media/image140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4" Type="http://schemas.openxmlformats.org/officeDocument/2006/relationships/image" Target="../media/image143.jpeg"/><Relationship Id="rId5" Type="http://schemas.openxmlformats.org/officeDocument/2006/relationships/image" Target="../media/image144.jpeg"/><Relationship Id="rId6" Type="http://schemas.openxmlformats.org/officeDocument/2006/relationships/image" Target="../media/image145.jpeg"/><Relationship Id="rId7" Type="http://schemas.openxmlformats.org/officeDocument/2006/relationships/image" Target="../media/image146.jpeg"/><Relationship Id="rId8" Type="http://schemas.openxmlformats.org/officeDocument/2006/relationships/image" Target="../media/image147.jpeg"/><Relationship Id="rId9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8" Type="http://schemas.openxmlformats.org/officeDocument/2006/relationships/image" Target="../media/image13.jpeg"/><Relationship Id="rId9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8.jpeg"/><Relationship Id="rId12" Type="http://schemas.openxmlformats.org/officeDocument/2006/relationships/image" Target="../media/image159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9.jpeg"/><Relationship Id="rId3" Type="http://schemas.openxmlformats.org/officeDocument/2006/relationships/image" Target="../media/image150.jpeg"/><Relationship Id="rId4" Type="http://schemas.openxmlformats.org/officeDocument/2006/relationships/image" Target="../media/image151.jpeg"/><Relationship Id="rId5" Type="http://schemas.openxmlformats.org/officeDocument/2006/relationships/image" Target="../media/image152.jpeg"/><Relationship Id="rId6" Type="http://schemas.openxmlformats.org/officeDocument/2006/relationships/image" Target="../media/image153.jpeg"/><Relationship Id="rId7" Type="http://schemas.openxmlformats.org/officeDocument/2006/relationships/image" Target="../media/image154.jpeg"/><Relationship Id="rId8" Type="http://schemas.openxmlformats.org/officeDocument/2006/relationships/image" Target="../media/image155.jpeg"/><Relationship Id="rId9" Type="http://schemas.openxmlformats.org/officeDocument/2006/relationships/image" Target="../media/image156.jpeg"/><Relationship Id="rId10" Type="http://schemas.openxmlformats.org/officeDocument/2006/relationships/image" Target="../media/image1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jpeg"/><Relationship Id="rId8" Type="http://schemas.openxmlformats.org/officeDocument/2006/relationships/image" Target="../media/image21.jpeg"/><Relationship Id="rId9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image" Target="../media/image28.jpeg"/><Relationship Id="rId8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7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image" Target="../media/image40.jpeg"/><Relationship Id="rId7" Type="http://schemas.openxmlformats.org/officeDocument/2006/relationships/image" Target="../media/image41.jpeg"/><Relationship Id="rId8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7" Type="http://schemas.openxmlformats.org/officeDocument/2006/relationships/image" Target="../media/image48.jpeg"/><Relationship Id="rId8" Type="http://schemas.openxmlformats.org/officeDocument/2006/relationships/image" Target="../media/image49.jpeg"/><Relationship Id="rId9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54.jpeg"/><Relationship Id="rId6" Type="http://schemas.openxmlformats.org/officeDocument/2006/relationships/image" Target="../media/image55.jpeg"/><Relationship Id="rId7" Type="http://schemas.openxmlformats.org/officeDocument/2006/relationships/image" Target="../media/image56.jpeg"/><Relationship Id="rId8" Type="http://schemas.openxmlformats.org/officeDocument/2006/relationships/image" Target="../media/image57.jpeg"/><Relationship Id="rId9" Type="http://schemas.openxmlformats.org/officeDocument/2006/relationships/image" Target="../media/image58.jpeg"/><Relationship Id="rId10" Type="http://schemas.openxmlformats.org/officeDocument/2006/relationships/image" Target="../media/image59.jpeg"/><Relationship Id="rId11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4.jpeg"/><Relationship Id="rId6" Type="http://schemas.openxmlformats.org/officeDocument/2006/relationships/image" Target="../media/image65.jpeg"/><Relationship Id="rId7" Type="http://schemas.openxmlformats.org/officeDocument/2006/relationships/image" Target="../media/image66.jpeg"/><Relationship Id="rId8" Type="http://schemas.openxmlformats.org/officeDocument/2006/relationships/image" Target="../media/image67.jpeg"/><Relationship Id="rId9" Type="http://schemas.openxmlformats.org/officeDocument/2006/relationships/image" Target="../media/image68.jpeg"/><Relationship Id="rId10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00394" y="0"/>
            <a:ext cx="4867206" cy="763291"/>
          </a:xfrm>
          <a:prstGeom prst="rect">
            <a:avLst/>
          </a:prstGeom>
        </p:spPr>
        <p:txBody>
          <a:bodyPr vert="horz" wrap="square" lIns="0" tIns="9149" rIns="0" bIns="0" rtlCol="0">
            <a:spAutoFit/>
          </a:bodyPr>
          <a:lstStyle/>
          <a:p>
            <a:pPr marL="6777">
              <a:spcBef>
                <a:spcPts val="72"/>
              </a:spcBef>
            </a:pPr>
            <a:r>
              <a:rPr spc="-56" dirty="0"/>
              <a:t>REFLECTIONS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806395" y="722497"/>
            <a:ext cx="4432605" cy="300941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6777">
              <a:spcBef>
                <a:spcPts val="67"/>
              </a:spcBef>
            </a:pPr>
            <a:r>
              <a:rPr sz="1900" i="1" spc="59" dirty="0">
                <a:solidFill>
                  <a:srgbClr val="434343"/>
                </a:solidFill>
                <a:latin typeface="Arial"/>
                <a:cs typeface="Arial"/>
              </a:rPr>
              <a:t>Photography </a:t>
            </a:r>
            <a:r>
              <a:rPr sz="1900" i="1" spc="147" dirty="0">
                <a:solidFill>
                  <a:srgbClr val="434343"/>
                </a:solidFill>
                <a:latin typeface="Arial"/>
                <a:cs typeface="Arial"/>
              </a:rPr>
              <a:t>/ </a:t>
            </a:r>
            <a:r>
              <a:rPr sz="1900" i="1" spc="45" dirty="0">
                <a:solidFill>
                  <a:srgbClr val="434343"/>
                </a:solidFill>
                <a:latin typeface="Arial"/>
                <a:cs typeface="Arial"/>
              </a:rPr>
              <a:t>Digital</a:t>
            </a:r>
            <a:r>
              <a:rPr sz="1900" i="1" spc="-218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900" i="1" spc="56" dirty="0">
                <a:solidFill>
                  <a:srgbClr val="434343"/>
                </a:solidFill>
                <a:latin typeface="Arial"/>
                <a:cs typeface="Arial"/>
              </a:rPr>
              <a:t>Manipulation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8465" y="1114335"/>
            <a:ext cx="4689941" cy="38463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292931" y="1116009"/>
            <a:ext cx="4188855" cy="33810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67000" y="4536450"/>
            <a:ext cx="3224356" cy="20854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9336" y="4998991"/>
            <a:ext cx="1979452" cy="16240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578589" y="5021145"/>
            <a:ext cx="3627611" cy="1322347"/>
          </a:xfrm>
          <a:prstGeom prst="rect">
            <a:avLst/>
          </a:prstGeom>
        </p:spPr>
        <p:txBody>
          <a:bodyPr vert="horz" wrap="square" lIns="0" tIns="4405" rIns="0" bIns="0" rtlCol="0">
            <a:spAutoFit/>
          </a:bodyPr>
          <a:lstStyle/>
          <a:p>
            <a:pPr marL="6777" marR="2711">
              <a:lnSpc>
                <a:spcPct val="101600"/>
              </a:lnSpc>
              <a:spcBef>
                <a:spcPts val="35"/>
              </a:spcBef>
            </a:pP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Kiripi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Katembo,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also </a:t>
            </a:r>
            <a:r>
              <a:rPr sz="1200" spc="19" dirty="0">
                <a:solidFill>
                  <a:srgbClr val="FFFFFF"/>
                </a:solidFill>
                <a:latin typeface="Arial"/>
                <a:cs typeface="Arial"/>
              </a:rPr>
              <a:t>known </a:t>
            </a:r>
            <a:r>
              <a:rPr sz="1200" spc="-11" dirty="0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Kiripi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Katembo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Siku,</a:t>
            </a:r>
            <a:r>
              <a:rPr sz="12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was  </a:t>
            </a:r>
            <a:r>
              <a:rPr sz="1200" spc="-21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Congolese photographer,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documentary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filmmaker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and  </a:t>
            </a:r>
            <a:r>
              <a:rPr sz="1200" spc="-8" dirty="0">
                <a:solidFill>
                  <a:srgbClr val="FFFFFF"/>
                </a:solidFill>
                <a:latin typeface="Arial"/>
                <a:cs typeface="Arial"/>
              </a:rPr>
              <a:t>painter.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Katembo's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short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films, </a:t>
            </a:r>
            <a:r>
              <a:rPr sz="1200" spc="16" dirty="0">
                <a:solidFill>
                  <a:srgbClr val="FFFFFF"/>
                </a:solidFill>
                <a:latin typeface="Arial"/>
                <a:cs typeface="Arial"/>
              </a:rPr>
              <a:t>photography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other 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projects </a:t>
            </a:r>
            <a:r>
              <a:rPr sz="1200" spc="16" dirty="0">
                <a:solidFill>
                  <a:srgbClr val="FFFFFF"/>
                </a:solidFill>
                <a:latin typeface="Arial"/>
                <a:cs typeface="Arial"/>
              </a:rPr>
              <a:t>focused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daily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lives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people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of 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Kinshasa, </a:t>
            </a:r>
            <a:r>
              <a:rPr sz="1200" spc="-11" dirty="0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well </a:t>
            </a:r>
            <a:r>
              <a:rPr sz="1200" spc="-11" dirty="0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200" spc="19" dirty="0">
                <a:solidFill>
                  <a:srgbClr val="FFFFFF"/>
                </a:solidFill>
                <a:latin typeface="Arial"/>
                <a:cs typeface="Arial"/>
              </a:rPr>
              <a:t>economic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and social 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challenges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facing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Democratic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Republic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the 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Congo</a:t>
            </a:r>
            <a:endParaRPr sz="12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9394" y="0"/>
            <a:ext cx="5019606" cy="763291"/>
          </a:xfrm>
          <a:prstGeom prst="rect">
            <a:avLst/>
          </a:prstGeom>
        </p:spPr>
        <p:txBody>
          <a:bodyPr vert="horz" wrap="square" lIns="0" tIns="9149" rIns="0" bIns="0" rtlCol="0">
            <a:spAutoFit/>
          </a:bodyPr>
          <a:lstStyle/>
          <a:p>
            <a:pPr marL="6777">
              <a:spcBef>
                <a:spcPts val="72"/>
              </a:spcBef>
            </a:pPr>
            <a:r>
              <a:rPr spc="-56" dirty="0"/>
              <a:t>REFLECTIONS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362394" y="741546"/>
            <a:ext cx="3089666" cy="300941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6777">
              <a:spcBef>
                <a:spcPts val="67"/>
              </a:spcBef>
            </a:pPr>
            <a:r>
              <a:rPr sz="1900" i="1" spc="59" dirty="0">
                <a:solidFill>
                  <a:srgbClr val="434343"/>
                </a:solidFill>
                <a:latin typeface="Arial"/>
                <a:cs typeface="Arial"/>
              </a:rPr>
              <a:t>Photography </a:t>
            </a:r>
            <a:r>
              <a:rPr sz="1900" i="1" spc="147" dirty="0">
                <a:solidFill>
                  <a:srgbClr val="434343"/>
                </a:solidFill>
                <a:latin typeface="Arial"/>
                <a:cs typeface="Arial"/>
              </a:rPr>
              <a:t>/</a:t>
            </a:r>
            <a:r>
              <a:rPr sz="1900" i="1" spc="-91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900" i="1" spc="27" dirty="0">
                <a:solidFill>
                  <a:srgbClr val="434343"/>
                </a:solidFill>
                <a:latin typeface="Arial"/>
                <a:cs typeface="Arial"/>
              </a:rPr>
              <a:t>Fashion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3964" y="1158616"/>
            <a:ext cx="2434927" cy="29220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03865" y="1158115"/>
            <a:ext cx="2506595" cy="29230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71613" y="1163076"/>
            <a:ext cx="2048925" cy="42952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00698" y="3902546"/>
            <a:ext cx="2253027" cy="2664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71613" y="5371725"/>
            <a:ext cx="2048885" cy="11904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302470" y="1160532"/>
            <a:ext cx="2437356" cy="54025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33045" y="4056013"/>
            <a:ext cx="1219320" cy="408321"/>
          </a:xfrm>
          <a:prstGeom prst="rect">
            <a:avLst/>
          </a:prstGeom>
        </p:spPr>
        <p:txBody>
          <a:bodyPr vert="horz" wrap="square" lIns="0" tIns="8132" rIns="0" bIns="0" rtlCol="0">
            <a:spAutoFit/>
          </a:bodyPr>
          <a:lstStyle/>
          <a:p>
            <a:pPr marL="6777">
              <a:spcBef>
                <a:spcPts val="64"/>
              </a:spcBef>
            </a:pPr>
            <a:r>
              <a:rPr sz="1300" b="1" spc="-5" dirty="0">
                <a:solidFill>
                  <a:srgbClr val="FFFFFF"/>
                </a:solidFill>
                <a:latin typeface="Arial"/>
                <a:cs typeface="Arial"/>
              </a:rPr>
              <a:t>AIDA</a:t>
            </a:r>
            <a:r>
              <a:rPr sz="13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29" dirty="0">
                <a:solidFill>
                  <a:srgbClr val="FFFFFF"/>
                </a:solidFill>
                <a:latin typeface="Arial"/>
                <a:cs typeface="Arial"/>
              </a:rPr>
              <a:t>MULUNEH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672691" y="3904437"/>
            <a:ext cx="1445605" cy="174795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62200" y="-170942"/>
            <a:ext cx="4669562" cy="829351"/>
          </a:xfrm>
          <a:prstGeom prst="rect">
            <a:avLst/>
          </a:prstGeom>
        </p:spPr>
        <p:txBody>
          <a:bodyPr vert="horz" wrap="square" lIns="0" tIns="74570" rIns="0" bIns="0" rtlCol="0">
            <a:spAutoFit/>
          </a:bodyPr>
          <a:lstStyle/>
          <a:p>
            <a:pPr marL="206012">
              <a:spcBef>
                <a:spcPts val="72"/>
              </a:spcBef>
            </a:pPr>
            <a:r>
              <a:rPr spc="-56" dirty="0"/>
              <a:t>REFLECTIONS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8933" y="1295400"/>
            <a:ext cx="7130067" cy="1833874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6777" marR="4649169">
              <a:lnSpc>
                <a:spcPct val="101000"/>
              </a:lnSpc>
              <a:spcBef>
                <a:spcPts val="1110"/>
              </a:spcBef>
            </a:pPr>
            <a:r>
              <a:rPr sz="1300" spc="11" dirty="0" smtClean="0">
                <a:solidFill>
                  <a:srgbClr val="FFFFFF"/>
                </a:solidFill>
                <a:latin typeface="Arial"/>
                <a:cs typeface="Arial"/>
              </a:rPr>
              <a:t>Lettering </a:t>
            </a:r>
            <a:r>
              <a:rPr sz="1300" spc="16" dirty="0" smtClean="0">
                <a:solidFill>
                  <a:srgbClr val="FFFFFF"/>
                </a:solidFill>
                <a:latin typeface="Arial"/>
                <a:cs typeface="Arial"/>
              </a:rPr>
              <a:t>artist </a:t>
            </a:r>
            <a:r>
              <a:rPr sz="1300" b="1" spc="5" dirty="0" smtClean="0">
                <a:solidFill>
                  <a:srgbClr val="FFFFFF"/>
                </a:solidFill>
                <a:latin typeface="Arial"/>
                <a:cs typeface="Arial"/>
              </a:rPr>
              <a:t>Jessica Hische </a:t>
            </a:r>
            <a:r>
              <a:rPr sz="1300" spc="-3" dirty="0" smtClean="0">
                <a:solidFill>
                  <a:srgbClr val="FFFFFF"/>
                </a:solidFill>
                <a:latin typeface="Arial"/>
                <a:cs typeface="Arial"/>
              </a:rPr>
              <a:t>has  </a:t>
            </a:r>
            <a:r>
              <a:rPr sz="1300" spc="21" dirty="0" smtClean="0">
                <a:solidFill>
                  <a:srgbClr val="FFFFFF"/>
                </a:solidFill>
                <a:latin typeface="Arial"/>
                <a:cs typeface="Arial"/>
              </a:rPr>
              <a:t>written </a:t>
            </a:r>
            <a:r>
              <a:rPr sz="1300" spc="13" dirty="0" smtClean="0">
                <a:solidFill>
                  <a:srgbClr val="FFFFFF"/>
                </a:solidFill>
                <a:latin typeface="Arial"/>
                <a:cs typeface="Arial"/>
              </a:rPr>
              <a:t>and illustrated </a:t>
            </a:r>
            <a:r>
              <a:rPr sz="1300" spc="-19" dirty="0" smtClean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300" spc="5" dirty="0" smtClean="0">
                <a:solidFill>
                  <a:srgbClr val="FFFFFF"/>
                </a:solidFill>
                <a:latin typeface="Arial"/>
                <a:cs typeface="Arial"/>
              </a:rPr>
              <a:t>children’s </a:t>
            </a:r>
            <a:r>
              <a:rPr sz="1300" spc="29" dirty="0" smtClean="0">
                <a:solidFill>
                  <a:srgbClr val="FFFFFF"/>
                </a:solidFill>
                <a:latin typeface="Arial"/>
                <a:cs typeface="Arial"/>
              </a:rPr>
              <a:t>book,  </a:t>
            </a:r>
            <a:r>
              <a:rPr sz="1300" spc="24" dirty="0" smtClean="0">
                <a:solidFill>
                  <a:srgbClr val="FFFFFF"/>
                </a:solidFill>
                <a:latin typeface="Arial"/>
                <a:cs typeface="Arial"/>
              </a:rPr>
              <a:t>which </a:t>
            </a:r>
            <a:r>
              <a:rPr sz="1300" spc="8" dirty="0" smtClean="0">
                <a:solidFill>
                  <a:srgbClr val="FFFFFF"/>
                </a:solidFill>
                <a:latin typeface="Arial"/>
                <a:cs typeface="Arial"/>
              </a:rPr>
              <a:t>encourages </a:t>
            </a:r>
            <a:r>
              <a:rPr sz="1300" spc="11" dirty="0" smtClean="0">
                <a:solidFill>
                  <a:srgbClr val="FFFFFF"/>
                </a:solidFill>
                <a:latin typeface="Arial"/>
                <a:cs typeface="Arial"/>
              </a:rPr>
              <a:t>children </a:t>
            </a:r>
            <a:r>
              <a:rPr sz="1300" spc="40" dirty="0" smtClean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300" spc="11" dirty="0" smtClean="0">
                <a:solidFill>
                  <a:srgbClr val="FFFFFF"/>
                </a:solidFill>
                <a:latin typeface="Arial"/>
                <a:cs typeface="Arial"/>
              </a:rPr>
              <a:t>reflect </a:t>
            </a:r>
            <a:r>
              <a:rPr sz="1300" spc="16" dirty="0" smtClean="0">
                <a:solidFill>
                  <a:srgbClr val="FFFFFF"/>
                </a:solidFill>
                <a:latin typeface="Arial"/>
                <a:cs typeface="Arial"/>
              </a:rPr>
              <a:t>on  </a:t>
            </a:r>
            <a:r>
              <a:rPr sz="1300" spc="8" dirty="0" smtClean="0">
                <a:solidFill>
                  <a:srgbClr val="FFFFFF"/>
                </a:solidFill>
                <a:latin typeface="Arial"/>
                <a:cs typeface="Arial"/>
              </a:rPr>
              <a:t>their </a:t>
            </a:r>
            <a:r>
              <a:rPr sz="1300" spc="13" dirty="0" smtClean="0">
                <a:solidFill>
                  <a:srgbClr val="FFFFFF"/>
                </a:solidFill>
                <a:latin typeface="Arial"/>
                <a:cs typeface="Arial"/>
              </a:rPr>
              <a:t>day and set </a:t>
            </a:r>
            <a:r>
              <a:rPr sz="1300" spc="8" dirty="0" smtClean="0">
                <a:solidFill>
                  <a:srgbClr val="FFFFFF"/>
                </a:solidFill>
                <a:latin typeface="Arial"/>
                <a:cs typeface="Arial"/>
              </a:rPr>
              <a:t>goals </a:t>
            </a:r>
            <a:r>
              <a:rPr sz="1300" spc="19" dirty="0" smtClean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300" spc="13" dirty="0" smtClean="0">
                <a:solidFill>
                  <a:srgbClr val="FFFFFF"/>
                </a:solidFill>
                <a:latin typeface="Arial"/>
                <a:cs typeface="Arial"/>
              </a:rPr>
              <a:t>the day</a:t>
            </a:r>
            <a:r>
              <a:rPr sz="1300" spc="-77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 smtClean="0">
                <a:solidFill>
                  <a:srgbClr val="FFFFFF"/>
                </a:solidFill>
                <a:latin typeface="Arial"/>
                <a:cs typeface="Arial"/>
              </a:rPr>
              <a:t>ahead</a:t>
            </a:r>
            <a:endParaRPr sz="1300" dirty="0" smtClean="0">
              <a:latin typeface="Arial"/>
              <a:cs typeface="Arial"/>
            </a:endParaRPr>
          </a:p>
          <a:p>
            <a:pPr marL="6777" marR="4661028">
              <a:lnSpc>
                <a:spcPts val="1585"/>
              </a:lnSpc>
              <a:spcBef>
                <a:spcPts val="53"/>
              </a:spcBef>
            </a:pPr>
            <a:r>
              <a:rPr sz="1300" spc="-69" dirty="0" smtClean="0">
                <a:solidFill>
                  <a:srgbClr val="FFFFFF"/>
                </a:solidFill>
                <a:latin typeface="Arial"/>
                <a:cs typeface="Arial"/>
              </a:rPr>
              <a:t>– </a:t>
            </a:r>
            <a:r>
              <a:rPr sz="1300" spc="19" dirty="0" smtClean="0">
                <a:solidFill>
                  <a:srgbClr val="FFFFFF"/>
                </a:solidFill>
                <a:latin typeface="Arial"/>
                <a:cs typeface="Arial"/>
              </a:rPr>
              <a:t>such </a:t>
            </a:r>
            <a:r>
              <a:rPr sz="1300" spc="-8" dirty="0" smtClean="0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sz="1300" spc="13" dirty="0" smtClean="0">
                <a:solidFill>
                  <a:srgbClr val="FFFFFF"/>
                </a:solidFill>
                <a:latin typeface="Arial"/>
                <a:cs typeface="Arial"/>
              </a:rPr>
              <a:t>being </a:t>
            </a:r>
            <a:r>
              <a:rPr sz="1300" spc="24" dirty="0" smtClean="0">
                <a:solidFill>
                  <a:srgbClr val="FFFFFF"/>
                </a:solidFill>
                <a:latin typeface="Arial"/>
                <a:cs typeface="Arial"/>
              </a:rPr>
              <a:t>“adventurous,” </a:t>
            </a:r>
            <a:r>
              <a:rPr sz="1300" spc="40" dirty="0" smtClean="0">
                <a:solidFill>
                  <a:srgbClr val="FFFFFF"/>
                </a:solidFill>
                <a:latin typeface="Arial"/>
                <a:cs typeface="Arial"/>
              </a:rPr>
              <a:t>“strong,”  “smart,” </a:t>
            </a:r>
            <a:r>
              <a:rPr sz="1300" spc="13" dirty="0" smtClean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300" spc="-37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27" dirty="0" smtClean="0">
                <a:solidFill>
                  <a:srgbClr val="FFFFFF"/>
                </a:solidFill>
                <a:latin typeface="Arial"/>
                <a:cs typeface="Arial"/>
              </a:rPr>
              <a:t>“creative”.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73344" y="3017887"/>
            <a:ext cx="2377366" cy="16756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73344" y="4732569"/>
            <a:ext cx="2503838" cy="17176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4978" y="4695662"/>
            <a:ext cx="2703352" cy="17785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73344" y="1287142"/>
            <a:ext cx="2503838" cy="16917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2400" y="3200400"/>
            <a:ext cx="2667000" cy="17922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32479" y="1289109"/>
            <a:ext cx="1861001" cy="229030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525238" y="1289109"/>
            <a:ext cx="1861001" cy="229030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32479" y="3632446"/>
            <a:ext cx="1861001" cy="229030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798921" y="4616742"/>
            <a:ext cx="2838652" cy="218459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50419" y="3295363"/>
            <a:ext cx="1993253" cy="153398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Rectangle 15"/>
          <p:cNvSpPr/>
          <p:nvPr/>
        </p:nvSpPr>
        <p:spPr>
          <a:xfrm>
            <a:off x="838200" y="685800"/>
            <a:ext cx="4953000" cy="3847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01409">
              <a:spcBef>
                <a:spcPts val="67"/>
              </a:spcBef>
            </a:pPr>
            <a:r>
              <a:rPr lang="en-US" sz="1900" i="1" spc="27" dirty="0" smtClean="0">
                <a:solidFill>
                  <a:srgbClr val="434343"/>
                </a:solidFill>
                <a:latin typeface="Arial"/>
                <a:cs typeface="Arial"/>
              </a:rPr>
              <a:t>Typography</a:t>
            </a:r>
            <a:endParaRPr lang="en-US" sz="1900" i="1" spc="48" dirty="0" smtClean="0">
              <a:solidFill>
                <a:srgbClr val="434343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36267" y="1221603"/>
            <a:ext cx="1985115" cy="24471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52971" y="1239820"/>
            <a:ext cx="2235979" cy="31895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0807" y="1241915"/>
            <a:ext cx="1684846" cy="27456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514600" y="0"/>
            <a:ext cx="4593362" cy="1147360"/>
          </a:xfrm>
          <a:prstGeom prst="rect">
            <a:avLst/>
          </a:prstGeom>
        </p:spPr>
        <p:txBody>
          <a:bodyPr vert="horz" wrap="square" lIns="0" tIns="74544" rIns="0" bIns="0" rtlCol="0">
            <a:spAutoFit/>
          </a:bodyPr>
          <a:lstStyle/>
          <a:p>
            <a:pPr marL="199236" algn="ctr">
              <a:spcBef>
                <a:spcPts val="587"/>
              </a:spcBef>
            </a:pPr>
            <a:r>
              <a:rPr spc="-56" dirty="0"/>
              <a:t>REFLECTIONS</a:t>
            </a:r>
          </a:p>
          <a:p>
            <a:pPr marL="199236" marR="2033" algn="ctr">
              <a:spcBef>
                <a:spcPts val="218"/>
              </a:spcBef>
            </a:pPr>
            <a:r>
              <a:rPr sz="1900" i="1" spc="37" dirty="0"/>
              <a:t>Figurative</a:t>
            </a:r>
            <a:endParaRPr sz="1900" dirty="0"/>
          </a:p>
        </p:txBody>
      </p:sp>
      <p:sp>
        <p:nvSpPr>
          <p:cNvPr id="6" name="object 6"/>
          <p:cNvSpPr txBox="1"/>
          <p:nvPr/>
        </p:nvSpPr>
        <p:spPr>
          <a:xfrm>
            <a:off x="138204" y="3973469"/>
            <a:ext cx="1004796" cy="208266"/>
          </a:xfrm>
          <a:prstGeom prst="rect">
            <a:avLst/>
          </a:prstGeom>
        </p:spPr>
        <p:txBody>
          <a:bodyPr vert="horz" wrap="square" lIns="0" tIns="8132" rIns="0" bIns="0" rtlCol="0">
            <a:spAutoFit/>
          </a:bodyPr>
          <a:lstStyle/>
          <a:p>
            <a:pPr marL="6777">
              <a:spcBef>
                <a:spcPts val="64"/>
              </a:spcBef>
            </a:pPr>
            <a:r>
              <a:rPr sz="1300" b="1" spc="8" dirty="0">
                <a:solidFill>
                  <a:srgbClr val="FFFFFF"/>
                </a:solidFill>
                <a:latin typeface="Arial"/>
                <a:cs typeface="Arial"/>
              </a:rPr>
              <a:t>TWOONE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45957" y="4430637"/>
            <a:ext cx="1430643" cy="208266"/>
          </a:xfrm>
          <a:prstGeom prst="rect">
            <a:avLst/>
          </a:prstGeom>
        </p:spPr>
        <p:txBody>
          <a:bodyPr vert="horz" wrap="square" lIns="0" tIns="8132" rIns="0" bIns="0" rtlCol="0">
            <a:spAutoFit/>
          </a:bodyPr>
          <a:lstStyle/>
          <a:p>
            <a:pPr marL="6777">
              <a:spcBef>
                <a:spcPts val="64"/>
              </a:spcBef>
            </a:pPr>
            <a:r>
              <a:rPr sz="1300" b="1" spc="-16" dirty="0">
                <a:solidFill>
                  <a:srgbClr val="FFFFFF"/>
                </a:solidFill>
                <a:latin typeface="Arial"/>
                <a:cs typeface="Arial"/>
              </a:rPr>
              <a:t>BART</a:t>
            </a:r>
            <a:r>
              <a:rPr sz="13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11" dirty="0">
                <a:solidFill>
                  <a:srgbClr val="FFFFFF"/>
                </a:solidFill>
                <a:latin typeface="Arial"/>
                <a:cs typeface="Arial"/>
              </a:rPr>
              <a:t>NIJSTAD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52198" y="3655991"/>
            <a:ext cx="1715202" cy="208266"/>
          </a:xfrm>
          <a:prstGeom prst="rect">
            <a:avLst/>
          </a:prstGeom>
        </p:spPr>
        <p:txBody>
          <a:bodyPr vert="horz" wrap="square" lIns="0" tIns="8132" rIns="0" bIns="0" rtlCol="0">
            <a:spAutoFit/>
          </a:bodyPr>
          <a:lstStyle/>
          <a:p>
            <a:pPr marL="6777">
              <a:spcBef>
                <a:spcPts val="64"/>
              </a:spcBef>
            </a:pPr>
            <a:r>
              <a:rPr sz="1300" b="1" spc="-5" dirty="0">
                <a:solidFill>
                  <a:srgbClr val="FFFFFF"/>
                </a:solidFill>
                <a:latin typeface="Arial"/>
                <a:cs typeface="Arial"/>
              </a:rPr>
              <a:t>ANDREA</a:t>
            </a:r>
            <a:r>
              <a:rPr sz="1300" b="1" spc="-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19" dirty="0">
                <a:solidFill>
                  <a:srgbClr val="FFFFFF"/>
                </a:solidFill>
                <a:latin typeface="Arial"/>
                <a:cs typeface="Arial"/>
              </a:rPr>
              <a:t>KOWCH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168698" y="1206562"/>
            <a:ext cx="3654648" cy="24772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169514" y="3655991"/>
            <a:ext cx="1145686" cy="208266"/>
          </a:xfrm>
          <a:prstGeom prst="rect">
            <a:avLst/>
          </a:prstGeom>
        </p:spPr>
        <p:txBody>
          <a:bodyPr vert="horz" wrap="square" lIns="0" tIns="8132" rIns="0" bIns="0" rtlCol="0">
            <a:spAutoFit/>
          </a:bodyPr>
          <a:lstStyle/>
          <a:p>
            <a:pPr marL="6777">
              <a:spcBef>
                <a:spcPts val="64"/>
              </a:spcBef>
            </a:pPr>
            <a:r>
              <a:rPr sz="1300" b="1" spc="19" dirty="0">
                <a:solidFill>
                  <a:srgbClr val="FFFFFF"/>
                </a:solidFill>
                <a:latin typeface="Arial"/>
                <a:cs typeface="Arial"/>
              </a:rPr>
              <a:t>EKUND</a:t>
            </a:r>
            <a:r>
              <a:rPr sz="1300" b="1" spc="-139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300" b="1" spc="8" dirty="0">
                <a:solidFill>
                  <a:srgbClr val="FFFFFF"/>
                </a:solidFill>
                <a:latin typeface="Arial"/>
                <a:cs typeface="Arial"/>
              </a:rPr>
              <a:t>YO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27936" y="4724400"/>
            <a:ext cx="1930978" cy="17878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111450" y="4729020"/>
            <a:ext cx="1350621" cy="18086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17566" y="6583136"/>
            <a:ext cx="1787433" cy="208266"/>
          </a:xfrm>
          <a:prstGeom prst="rect">
            <a:avLst/>
          </a:prstGeom>
        </p:spPr>
        <p:txBody>
          <a:bodyPr vert="horz" wrap="square" lIns="0" tIns="8132" rIns="0" bIns="0" rtlCol="0">
            <a:spAutoFit/>
          </a:bodyPr>
          <a:lstStyle/>
          <a:p>
            <a:pPr marL="6777">
              <a:spcBef>
                <a:spcPts val="64"/>
              </a:spcBef>
            </a:pPr>
            <a:r>
              <a:rPr sz="1300" b="1" spc="3" dirty="0">
                <a:solidFill>
                  <a:srgbClr val="FFFFFF"/>
                </a:solidFill>
                <a:latin typeface="Arial"/>
                <a:cs typeface="Arial"/>
              </a:rPr>
              <a:t>MELISSA</a:t>
            </a:r>
            <a:r>
              <a:rPr sz="1300" b="1" spc="-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8" dirty="0">
                <a:solidFill>
                  <a:srgbClr val="FFFFFF"/>
                </a:solidFill>
                <a:latin typeface="Arial"/>
                <a:cs typeface="Arial"/>
              </a:rPr>
              <a:t>BROWN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153962" y="4038600"/>
            <a:ext cx="2040123" cy="24471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157358" y="6477000"/>
            <a:ext cx="2091042" cy="208266"/>
          </a:xfrm>
          <a:prstGeom prst="rect">
            <a:avLst/>
          </a:prstGeom>
        </p:spPr>
        <p:txBody>
          <a:bodyPr vert="horz" wrap="square" lIns="0" tIns="8132" rIns="0" bIns="0" rtlCol="0">
            <a:spAutoFit/>
          </a:bodyPr>
          <a:lstStyle/>
          <a:p>
            <a:pPr marL="6777">
              <a:spcBef>
                <a:spcPts val="64"/>
              </a:spcBef>
            </a:pPr>
            <a:r>
              <a:rPr sz="1300" b="1" spc="13" dirty="0">
                <a:solidFill>
                  <a:srgbClr val="FFFFFF"/>
                </a:solidFill>
                <a:latin typeface="Arial"/>
                <a:cs typeface="Arial"/>
              </a:rPr>
              <a:t>WILLIAM</a:t>
            </a:r>
            <a:r>
              <a:rPr sz="13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FFFFFF"/>
                </a:solidFill>
                <a:latin typeface="Arial"/>
                <a:cs typeface="Arial"/>
              </a:rPr>
              <a:t>DANIELS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229599" y="3733800"/>
            <a:ext cx="1569895" cy="30135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305800" y="6477000"/>
            <a:ext cx="978998" cy="208266"/>
          </a:xfrm>
          <a:prstGeom prst="rect">
            <a:avLst/>
          </a:prstGeom>
        </p:spPr>
        <p:txBody>
          <a:bodyPr vert="horz" wrap="square" lIns="0" tIns="8132" rIns="0" bIns="0" rtlCol="0">
            <a:spAutoFit/>
          </a:bodyPr>
          <a:lstStyle/>
          <a:p>
            <a:pPr marL="6777">
              <a:spcBef>
                <a:spcPts val="64"/>
              </a:spcBef>
            </a:pPr>
            <a:r>
              <a:rPr sz="1300" b="1" spc="-91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300" b="1" spc="-5" dirty="0">
                <a:solidFill>
                  <a:srgbClr val="FFFFFF"/>
                </a:solidFill>
                <a:latin typeface="Arial"/>
                <a:cs typeface="Arial"/>
              </a:rPr>
              <a:t>ANDELE</a:t>
            </a:r>
            <a:endParaRPr sz="1300" dirty="0">
              <a:latin typeface="Arial"/>
              <a:cs typeface="Arial"/>
            </a:endParaRPr>
          </a:p>
        </p:txBody>
      </p:sp>
      <p:pic>
        <p:nvPicPr>
          <p:cNvPr id="18" name="Picture 17" descr="VG-DANIW-000361.jpg"/>
          <p:cNvPicPr>
            <a:picLocks noChangeAspect="1"/>
          </p:cNvPicPr>
          <p:nvPr/>
        </p:nvPicPr>
        <p:blipFill>
          <a:blip r:embed="rId10"/>
          <a:srcRect r="8187"/>
          <a:stretch>
            <a:fillRect/>
          </a:stretch>
        </p:blipFill>
        <p:spPr>
          <a:xfrm>
            <a:off x="6248399" y="4038600"/>
            <a:ext cx="1905001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17038" y="-80560"/>
            <a:ext cx="4898162" cy="1147360"/>
          </a:xfrm>
          <a:prstGeom prst="rect">
            <a:avLst/>
          </a:prstGeom>
        </p:spPr>
        <p:txBody>
          <a:bodyPr vert="horz" wrap="square" lIns="0" tIns="74544" rIns="0" bIns="0" rtlCol="0">
            <a:spAutoFit/>
          </a:bodyPr>
          <a:lstStyle/>
          <a:p>
            <a:pPr marL="87420" algn="ctr">
              <a:spcBef>
                <a:spcPts val="587"/>
              </a:spcBef>
            </a:pPr>
            <a:r>
              <a:rPr spc="-56" dirty="0"/>
              <a:t>REFLECTIONS</a:t>
            </a:r>
          </a:p>
          <a:p>
            <a:pPr marL="87420" algn="ctr">
              <a:spcBef>
                <a:spcPts val="218"/>
              </a:spcBef>
            </a:pPr>
            <a:r>
              <a:rPr sz="1900" i="1" spc="69" dirty="0"/>
              <a:t>Abstracted</a:t>
            </a:r>
            <a:endParaRPr sz="1900" dirty="0"/>
          </a:p>
        </p:txBody>
      </p:sp>
      <p:sp>
        <p:nvSpPr>
          <p:cNvPr id="3" name="object 3"/>
          <p:cNvSpPr/>
          <p:nvPr/>
        </p:nvSpPr>
        <p:spPr>
          <a:xfrm>
            <a:off x="192685" y="1204067"/>
            <a:ext cx="3707686" cy="25233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31074" y="3713138"/>
            <a:ext cx="2435926" cy="208266"/>
          </a:xfrm>
          <a:prstGeom prst="rect">
            <a:avLst/>
          </a:prstGeom>
        </p:spPr>
        <p:txBody>
          <a:bodyPr vert="horz" wrap="square" lIns="0" tIns="8132" rIns="0" bIns="0" rtlCol="0">
            <a:spAutoFit/>
          </a:bodyPr>
          <a:lstStyle/>
          <a:p>
            <a:pPr marL="6777">
              <a:spcBef>
                <a:spcPts val="64"/>
              </a:spcBef>
            </a:pPr>
            <a:r>
              <a:rPr sz="1300" b="1" dirty="0">
                <a:solidFill>
                  <a:srgbClr val="FFFFFF"/>
                </a:solidFill>
                <a:latin typeface="Arial"/>
                <a:cs typeface="Arial"/>
              </a:rPr>
              <a:t>HOWARDENA</a:t>
            </a:r>
            <a:r>
              <a:rPr sz="1300" b="1" spc="-3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3" dirty="0">
                <a:solidFill>
                  <a:srgbClr val="FFFFFF"/>
                </a:solidFill>
                <a:latin typeface="Arial"/>
                <a:cs typeface="Arial"/>
              </a:rPr>
              <a:t>PINDALL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977087" y="1180287"/>
            <a:ext cx="2033751" cy="17520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971620" y="2992134"/>
            <a:ext cx="3724580" cy="208266"/>
          </a:xfrm>
          <a:prstGeom prst="rect">
            <a:avLst/>
          </a:prstGeom>
        </p:spPr>
        <p:txBody>
          <a:bodyPr vert="horz" wrap="square" lIns="0" tIns="8132" rIns="0" bIns="0" rtlCol="0">
            <a:spAutoFit/>
          </a:bodyPr>
          <a:lstStyle/>
          <a:p>
            <a:pPr marL="6777">
              <a:spcBef>
                <a:spcPts val="64"/>
              </a:spcBef>
            </a:pPr>
            <a:r>
              <a:rPr sz="1300" b="1" spc="37" dirty="0">
                <a:solidFill>
                  <a:srgbClr val="FFFFFF"/>
                </a:solidFill>
                <a:latin typeface="Arial"/>
                <a:cs typeface="Arial"/>
              </a:rPr>
              <a:t>MONIR </a:t>
            </a:r>
            <a:r>
              <a:rPr sz="1300" b="1" spc="11" dirty="0">
                <a:solidFill>
                  <a:srgbClr val="FFFFFF"/>
                </a:solidFill>
                <a:latin typeface="Arial"/>
                <a:cs typeface="Arial"/>
              </a:rPr>
              <a:t>SHAHROUDY</a:t>
            </a:r>
            <a:r>
              <a:rPr sz="1300" b="1" spc="-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FFFFFF"/>
                </a:solidFill>
                <a:latin typeface="Arial"/>
                <a:cs typeface="Arial"/>
              </a:rPr>
              <a:t>FARMANFARMAIAN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980703" y="1178785"/>
            <a:ext cx="1742823" cy="28598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001000" y="914400"/>
            <a:ext cx="2133600" cy="208266"/>
          </a:xfrm>
          <a:prstGeom prst="rect">
            <a:avLst/>
          </a:prstGeom>
        </p:spPr>
        <p:txBody>
          <a:bodyPr vert="horz" wrap="square" lIns="0" tIns="8132" rIns="0" bIns="0" rtlCol="0">
            <a:spAutoFit/>
          </a:bodyPr>
          <a:lstStyle/>
          <a:p>
            <a:pPr marL="6777">
              <a:spcBef>
                <a:spcPts val="64"/>
              </a:spcBef>
            </a:pPr>
            <a:r>
              <a:rPr sz="1300" b="1" spc="11" dirty="0">
                <a:solidFill>
                  <a:srgbClr val="FFFFFF"/>
                </a:solidFill>
                <a:latin typeface="Arial"/>
                <a:cs typeface="Arial"/>
              </a:rPr>
              <a:t>CHRISTINA</a:t>
            </a:r>
            <a:r>
              <a:rPr sz="1300" b="1" spc="-2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8" dirty="0">
                <a:solidFill>
                  <a:srgbClr val="FFFFFF"/>
                </a:solidFill>
                <a:latin typeface="Arial"/>
                <a:cs typeface="Arial"/>
              </a:rPr>
              <a:t>GRAHAM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98689" y="4031172"/>
            <a:ext cx="2966056" cy="24349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94958" y="6443446"/>
            <a:ext cx="1938642" cy="208266"/>
          </a:xfrm>
          <a:prstGeom prst="rect">
            <a:avLst/>
          </a:prstGeom>
        </p:spPr>
        <p:txBody>
          <a:bodyPr vert="horz" wrap="square" lIns="0" tIns="8132" rIns="0" bIns="0" rtlCol="0">
            <a:spAutoFit/>
          </a:bodyPr>
          <a:lstStyle/>
          <a:p>
            <a:pPr marL="6777">
              <a:spcBef>
                <a:spcPts val="64"/>
              </a:spcBef>
            </a:pPr>
            <a:r>
              <a:rPr sz="1300" b="1" spc="-11" dirty="0">
                <a:solidFill>
                  <a:srgbClr val="FFFFFF"/>
                </a:solidFill>
                <a:latin typeface="Arial"/>
                <a:cs typeface="Arial"/>
              </a:rPr>
              <a:t>SARAH</a:t>
            </a:r>
            <a:r>
              <a:rPr sz="1300" b="1" spc="-4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24" dirty="0">
                <a:solidFill>
                  <a:srgbClr val="FFFFFF"/>
                </a:solidFill>
                <a:latin typeface="Arial"/>
                <a:cs typeface="Arial"/>
              </a:rPr>
              <a:t>MORRIS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988322" y="3349925"/>
            <a:ext cx="1714789" cy="31114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981939" y="6449795"/>
            <a:ext cx="1325389" cy="408321"/>
          </a:xfrm>
          <a:prstGeom prst="rect">
            <a:avLst/>
          </a:prstGeom>
        </p:spPr>
        <p:txBody>
          <a:bodyPr vert="horz" wrap="square" lIns="0" tIns="8132" rIns="0" bIns="0" rtlCol="0">
            <a:spAutoFit/>
          </a:bodyPr>
          <a:lstStyle/>
          <a:p>
            <a:pPr marL="6777">
              <a:spcBef>
                <a:spcPts val="64"/>
              </a:spcBef>
            </a:pPr>
            <a:r>
              <a:rPr sz="1300" b="1" dirty="0">
                <a:solidFill>
                  <a:srgbClr val="FFFFFF"/>
                </a:solidFill>
                <a:latin typeface="Arial"/>
                <a:cs typeface="Arial"/>
              </a:rPr>
              <a:t>ELIZABETH</a:t>
            </a:r>
            <a:r>
              <a:rPr sz="1300" b="1" spc="-2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FFFFFF"/>
                </a:solidFill>
                <a:latin typeface="Arial"/>
                <a:cs typeface="Arial"/>
              </a:rPr>
              <a:t>NEEL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840634" y="4149664"/>
            <a:ext cx="2256164" cy="23249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828994" y="6443446"/>
            <a:ext cx="2248205" cy="208266"/>
          </a:xfrm>
          <a:prstGeom prst="rect">
            <a:avLst/>
          </a:prstGeom>
        </p:spPr>
        <p:txBody>
          <a:bodyPr vert="horz" wrap="square" lIns="0" tIns="8132" rIns="0" bIns="0" rtlCol="0">
            <a:spAutoFit/>
          </a:bodyPr>
          <a:lstStyle/>
          <a:p>
            <a:pPr marL="6777">
              <a:spcBef>
                <a:spcPts val="64"/>
              </a:spcBef>
            </a:pPr>
            <a:r>
              <a:rPr sz="1300" b="1" spc="19" dirty="0">
                <a:solidFill>
                  <a:srgbClr val="FFFFFF"/>
                </a:solidFill>
                <a:latin typeface="Arial"/>
                <a:cs typeface="Arial"/>
              </a:rPr>
              <a:t>CARMEN</a:t>
            </a:r>
            <a:r>
              <a:rPr sz="1300" b="1" spc="-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3" dirty="0">
                <a:solidFill>
                  <a:srgbClr val="FFFFFF"/>
                </a:solidFill>
                <a:latin typeface="Arial"/>
                <a:cs typeface="Arial"/>
              </a:rPr>
              <a:t>HERRERA</a:t>
            </a:r>
            <a:endParaRPr sz="1300" dirty="0">
              <a:latin typeface="Arial"/>
              <a:cs typeface="Arial"/>
            </a:endParaRPr>
          </a:p>
        </p:txBody>
      </p:sp>
      <p:pic>
        <p:nvPicPr>
          <p:cNvPr id="15" name="Picture 14" descr="220px-Rondo_carmen_herrera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3400" y="4953000"/>
            <a:ext cx="1514475" cy="1528243"/>
          </a:xfrm>
          <a:prstGeom prst="rect">
            <a:avLst/>
          </a:prstGeom>
        </p:spPr>
      </p:pic>
      <p:pic>
        <p:nvPicPr>
          <p:cNvPr id="16" name="Picture 15" descr="MSF_Decagon (Third Family)_2011_Mirror and reversed glass painting on plaster and wood_120 cm diameter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064471" y="1179514"/>
            <a:ext cx="1784129" cy="171608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0" y="-76200"/>
            <a:ext cx="5507762" cy="1147360"/>
          </a:xfrm>
          <a:prstGeom prst="rect">
            <a:avLst/>
          </a:prstGeom>
        </p:spPr>
        <p:txBody>
          <a:bodyPr vert="horz" wrap="square" lIns="0" tIns="74544" rIns="0" bIns="0" rtlCol="0">
            <a:spAutoFit/>
          </a:bodyPr>
          <a:lstStyle/>
          <a:p>
            <a:pPr algn="ctr">
              <a:spcBef>
                <a:spcPts val="587"/>
              </a:spcBef>
            </a:pPr>
            <a:r>
              <a:rPr spc="-56" dirty="0"/>
              <a:t>REFLECTIONS</a:t>
            </a:r>
          </a:p>
          <a:p>
            <a:pPr marL="5083" algn="ctr">
              <a:spcBef>
                <a:spcPts val="218"/>
              </a:spcBef>
            </a:pPr>
            <a:r>
              <a:rPr sz="1900" i="1" spc="37" dirty="0"/>
              <a:t>Collage </a:t>
            </a:r>
            <a:r>
              <a:rPr sz="1900" i="1" spc="147" dirty="0"/>
              <a:t>/ </a:t>
            </a:r>
            <a:r>
              <a:rPr sz="1900" i="1" spc="53" dirty="0"/>
              <a:t>Print </a:t>
            </a:r>
            <a:r>
              <a:rPr sz="1900" i="1" spc="147" dirty="0"/>
              <a:t>/</a:t>
            </a:r>
            <a:r>
              <a:rPr sz="1900" i="1" spc="-288" dirty="0"/>
              <a:t> </a:t>
            </a:r>
            <a:r>
              <a:rPr sz="1900" i="1" spc="56" dirty="0"/>
              <a:t>Mixed Media</a:t>
            </a:r>
            <a:endParaRPr sz="1900" dirty="0"/>
          </a:p>
        </p:txBody>
      </p:sp>
      <p:sp>
        <p:nvSpPr>
          <p:cNvPr id="3" name="object 3"/>
          <p:cNvSpPr/>
          <p:nvPr/>
        </p:nvSpPr>
        <p:spPr>
          <a:xfrm>
            <a:off x="18147" y="1182310"/>
            <a:ext cx="3710269" cy="3036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730" y="4176655"/>
            <a:ext cx="2036670" cy="208266"/>
          </a:xfrm>
          <a:prstGeom prst="rect">
            <a:avLst/>
          </a:prstGeom>
        </p:spPr>
        <p:txBody>
          <a:bodyPr vert="horz" wrap="square" lIns="0" tIns="8132" rIns="0" bIns="0" rtlCol="0">
            <a:spAutoFit/>
          </a:bodyPr>
          <a:lstStyle/>
          <a:p>
            <a:pPr marL="6777">
              <a:spcBef>
                <a:spcPts val="64"/>
              </a:spcBef>
            </a:pPr>
            <a:r>
              <a:rPr sz="1300" b="1" dirty="0">
                <a:solidFill>
                  <a:srgbClr val="FFFFFF"/>
                </a:solidFill>
                <a:latin typeface="Arial"/>
                <a:cs typeface="Arial"/>
              </a:rPr>
              <a:t>Wangechi</a:t>
            </a:r>
            <a:r>
              <a:rPr sz="1300" b="1" spc="-3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24" dirty="0">
                <a:solidFill>
                  <a:srgbClr val="FFFFFF"/>
                </a:solidFill>
                <a:latin typeface="Arial"/>
                <a:cs typeface="Arial"/>
              </a:rPr>
              <a:t>Mutu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84904" y="1524000"/>
            <a:ext cx="3040284" cy="46185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810000" y="6172200"/>
            <a:ext cx="2133600" cy="208266"/>
          </a:xfrm>
          <a:prstGeom prst="rect">
            <a:avLst/>
          </a:prstGeom>
        </p:spPr>
        <p:txBody>
          <a:bodyPr vert="horz" wrap="square" lIns="0" tIns="8132" rIns="0" bIns="0" rtlCol="0">
            <a:spAutoFit/>
          </a:bodyPr>
          <a:lstStyle/>
          <a:p>
            <a:pPr marL="6777">
              <a:spcBef>
                <a:spcPts val="64"/>
              </a:spcBef>
            </a:pPr>
            <a:r>
              <a:rPr sz="1300" b="1" spc="-5" dirty="0">
                <a:solidFill>
                  <a:srgbClr val="FFFFFF"/>
                </a:solidFill>
                <a:latin typeface="Arial"/>
                <a:cs typeface="Arial"/>
              </a:rPr>
              <a:t>Gregory</a:t>
            </a:r>
            <a:r>
              <a:rPr sz="1300" b="1" spc="-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3" dirty="0">
                <a:solidFill>
                  <a:srgbClr val="FFFFFF"/>
                </a:solidFill>
                <a:latin typeface="Arial"/>
                <a:cs typeface="Arial"/>
              </a:rPr>
              <a:t>Euclide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858000" y="1524000"/>
            <a:ext cx="2971800" cy="46038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858000" y="6172200"/>
            <a:ext cx="2514600" cy="208266"/>
          </a:xfrm>
          <a:prstGeom prst="rect">
            <a:avLst/>
          </a:prstGeom>
        </p:spPr>
        <p:txBody>
          <a:bodyPr vert="horz" wrap="square" lIns="0" tIns="8132" rIns="0" bIns="0" rtlCol="0">
            <a:spAutoFit/>
          </a:bodyPr>
          <a:lstStyle/>
          <a:p>
            <a:pPr marL="6777">
              <a:spcBef>
                <a:spcPts val="64"/>
              </a:spcBef>
            </a:pPr>
            <a:r>
              <a:rPr sz="1300" b="1" spc="-11" dirty="0">
                <a:solidFill>
                  <a:srgbClr val="FFFFFF"/>
                </a:solidFill>
                <a:latin typeface="Arial"/>
                <a:cs typeface="Arial"/>
              </a:rPr>
              <a:t>Valerie</a:t>
            </a:r>
            <a:r>
              <a:rPr sz="1300" b="1" spc="-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FFFFFF"/>
                </a:solidFill>
                <a:latin typeface="Arial"/>
                <a:cs typeface="Arial"/>
              </a:rPr>
              <a:t>Lueth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6200" y="4495800"/>
            <a:ext cx="3211610" cy="22232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52400" y="6477000"/>
            <a:ext cx="1714805" cy="208266"/>
          </a:xfrm>
          <a:prstGeom prst="rect">
            <a:avLst/>
          </a:prstGeom>
        </p:spPr>
        <p:txBody>
          <a:bodyPr vert="horz" wrap="square" lIns="0" tIns="8132" rIns="0" bIns="0" rtlCol="0">
            <a:spAutoFit/>
          </a:bodyPr>
          <a:lstStyle/>
          <a:p>
            <a:pPr marL="6777">
              <a:spcBef>
                <a:spcPts val="64"/>
              </a:spcBef>
            </a:pPr>
            <a:r>
              <a:rPr sz="1300" b="1" spc="-24" dirty="0">
                <a:solidFill>
                  <a:srgbClr val="FFFFFF"/>
                </a:solidFill>
                <a:latin typeface="Arial"/>
                <a:cs typeface="Arial"/>
              </a:rPr>
              <a:t>Yang</a:t>
            </a:r>
            <a:r>
              <a:rPr sz="13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19" dirty="0">
                <a:solidFill>
                  <a:srgbClr val="FFFFFF"/>
                </a:solidFill>
                <a:latin typeface="Arial"/>
                <a:cs typeface="Arial"/>
              </a:rPr>
              <a:t>Yongliang</a:t>
            </a:r>
            <a:endParaRPr sz="13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74238" y="-170942"/>
            <a:ext cx="4898162" cy="829351"/>
          </a:xfrm>
          <a:prstGeom prst="rect">
            <a:avLst/>
          </a:prstGeom>
        </p:spPr>
        <p:txBody>
          <a:bodyPr vert="horz" wrap="square" lIns="0" tIns="74570" rIns="0" bIns="0" rtlCol="0">
            <a:spAutoFit/>
          </a:bodyPr>
          <a:lstStyle/>
          <a:p>
            <a:pPr marL="206012">
              <a:spcBef>
                <a:spcPts val="72"/>
              </a:spcBef>
            </a:pPr>
            <a:r>
              <a:rPr spc="-56" dirty="0"/>
              <a:t>REFLECTIONS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01360" y="785993"/>
            <a:ext cx="3209039" cy="300941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6777">
              <a:spcBef>
                <a:spcPts val="67"/>
              </a:spcBef>
            </a:pPr>
            <a:r>
              <a:rPr sz="1900" i="1" spc="56" dirty="0">
                <a:solidFill>
                  <a:srgbClr val="434343"/>
                </a:solidFill>
                <a:latin typeface="Arial"/>
                <a:cs typeface="Arial"/>
              </a:rPr>
              <a:t>Sculpture </a:t>
            </a:r>
            <a:r>
              <a:rPr sz="1900" i="1" spc="147" dirty="0">
                <a:solidFill>
                  <a:srgbClr val="434343"/>
                </a:solidFill>
                <a:latin typeface="Arial"/>
                <a:cs typeface="Arial"/>
              </a:rPr>
              <a:t>/</a:t>
            </a:r>
            <a:r>
              <a:rPr sz="1900" i="1" spc="-64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900" i="1" spc="40" dirty="0">
                <a:solidFill>
                  <a:srgbClr val="434343"/>
                </a:solidFill>
                <a:latin typeface="Arial"/>
                <a:cs typeface="Arial"/>
              </a:rPr>
              <a:t>Installations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814" y="3662341"/>
            <a:ext cx="2910986" cy="469191"/>
          </a:xfrm>
          <a:prstGeom prst="rect">
            <a:avLst/>
          </a:prstGeom>
        </p:spPr>
        <p:txBody>
          <a:bodyPr vert="horz" wrap="square" lIns="0" tIns="4405" rIns="0" bIns="0" rtlCol="0">
            <a:spAutoFit/>
          </a:bodyPr>
          <a:lstStyle/>
          <a:p>
            <a:pPr marL="6777" marR="2711">
              <a:lnSpc>
                <a:spcPct val="101299"/>
              </a:lnSpc>
              <a:spcBef>
                <a:spcPts val="35"/>
              </a:spcBef>
            </a:pPr>
            <a:r>
              <a:rPr b="1" spc="5" dirty="0">
                <a:solidFill>
                  <a:srgbClr val="FFFFFF"/>
                </a:solidFill>
                <a:latin typeface="Arial"/>
                <a:cs typeface="Arial"/>
              </a:rPr>
              <a:t>Mobile </a:t>
            </a:r>
            <a:r>
              <a:rPr b="1" spc="-8" dirty="0">
                <a:solidFill>
                  <a:srgbClr val="FFFFFF"/>
                </a:solidFill>
                <a:latin typeface="Arial"/>
                <a:cs typeface="Arial"/>
              </a:rPr>
              <a:t>Mirrors: </a:t>
            </a:r>
            <a:r>
              <a:rPr b="1" spc="-3" dirty="0">
                <a:solidFill>
                  <a:srgbClr val="FFFFFF"/>
                </a:solidFill>
                <a:latin typeface="Arial"/>
                <a:cs typeface="Arial"/>
              </a:rPr>
              <a:t>Mannequins Covered </a:t>
            </a:r>
            <a:r>
              <a:rPr b="1" spc="-21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b="1" spc="3" dirty="0">
                <a:solidFill>
                  <a:srgbClr val="FFFFFF"/>
                </a:solidFill>
                <a:latin typeface="Arial"/>
                <a:cs typeface="Arial"/>
              </a:rPr>
              <a:t>Mirror  </a:t>
            </a:r>
            <a:r>
              <a:rPr b="1" spc="-11" dirty="0">
                <a:solidFill>
                  <a:srgbClr val="FFFFFF"/>
                </a:solidFill>
                <a:latin typeface="Arial"/>
                <a:cs typeface="Arial"/>
              </a:rPr>
              <a:t>Shards</a:t>
            </a:r>
            <a:endParaRPr dirty="0">
              <a:latin typeface="Arial"/>
              <a:cs typeface="Arial"/>
            </a:endParaRPr>
          </a:p>
          <a:p>
            <a:pPr marL="6777">
              <a:spcBef>
                <a:spcPts val="16"/>
              </a:spcBef>
            </a:pPr>
            <a:r>
              <a:rPr b="1" spc="-21" dirty="0">
                <a:solidFill>
                  <a:srgbClr val="FFFFFF"/>
                </a:solidFill>
                <a:latin typeface="Arial"/>
                <a:cs typeface="Arial"/>
              </a:rPr>
              <a:t>by </a:t>
            </a:r>
            <a:r>
              <a:rPr b="1" spc="-11" dirty="0">
                <a:solidFill>
                  <a:srgbClr val="FFFFFF"/>
                </a:solidFill>
                <a:latin typeface="Arial"/>
                <a:cs typeface="Arial"/>
              </a:rPr>
              <a:t>Lilibeth </a:t>
            </a:r>
            <a:r>
              <a:rPr b="1" spc="3" dirty="0">
                <a:solidFill>
                  <a:srgbClr val="FFFFFF"/>
                </a:solidFill>
                <a:latin typeface="Arial"/>
                <a:cs typeface="Arial"/>
              </a:rPr>
              <a:t>Cuenca</a:t>
            </a:r>
            <a:r>
              <a:rPr b="1" spc="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-8" dirty="0">
                <a:solidFill>
                  <a:srgbClr val="FFFFFF"/>
                </a:solidFill>
                <a:latin typeface="Arial"/>
                <a:cs typeface="Arial"/>
              </a:rPr>
              <a:t>Rasmussen</a:t>
            </a:r>
            <a:endParaRPr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8254" y="1245107"/>
            <a:ext cx="2873832" cy="23563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83126" y="1245145"/>
            <a:ext cx="3036057" cy="24847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89854" y="2895600"/>
            <a:ext cx="2825346" cy="15420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491798" y="4488581"/>
            <a:ext cx="3823402" cy="159619"/>
          </a:xfrm>
          <a:prstGeom prst="rect">
            <a:avLst/>
          </a:prstGeom>
        </p:spPr>
        <p:txBody>
          <a:bodyPr vert="horz" wrap="square" lIns="0" tIns="4405" rIns="0" bIns="0" rtlCol="0">
            <a:spAutoFit/>
          </a:bodyPr>
          <a:lstStyle/>
          <a:p>
            <a:pPr marL="6777" marR="2711">
              <a:lnSpc>
                <a:spcPct val="101299"/>
              </a:lnSpc>
              <a:spcBef>
                <a:spcPts val="35"/>
              </a:spcBef>
            </a:pPr>
            <a:r>
              <a:rPr b="1" spc="-8" dirty="0">
                <a:solidFill>
                  <a:srgbClr val="FFFFFF"/>
                </a:solidFill>
                <a:latin typeface="Arial"/>
                <a:cs typeface="Arial"/>
              </a:rPr>
              <a:t>Shimmering </a:t>
            </a:r>
            <a:r>
              <a:rPr b="1" dirty="0">
                <a:solidFill>
                  <a:srgbClr val="FFFFFF"/>
                </a:solidFill>
                <a:latin typeface="Arial"/>
                <a:cs typeface="Arial"/>
              </a:rPr>
              <a:t>Chain-link Fence </a:t>
            </a:r>
            <a:r>
              <a:rPr b="1" spc="-5" dirty="0">
                <a:solidFill>
                  <a:srgbClr val="FFFFFF"/>
                </a:solidFill>
                <a:latin typeface="Arial"/>
                <a:cs typeface="Arial"/>
              </a:rPr>
              <a:t>Installation </a:t>
            </a:r>
            <a:r>
              <a:rPr b="1" spc="-21" dirty="0">
                <a:solidFill>
                  <a:srgbClr val="FFFFFF"/>
                </a:solidFill>
                <a:latin typeface="Arial"/>
                <a:cs typeface="Arial"/>
              </a:rPr>
              <a:t>by </a:t>
            </a:r>
            <a:r>
              <a:rPr b="1" spc="-8" dirty="0">
                <a:solidFill>
                  <a:srgbClr val="FFFFFF"/>
                </a:solidFill>
                <a:latin typeface="Arial"/>
                <a:cs typeface="Arial"/>
              </a:rPr>
              <a:t>Soo </a:t>
            </a:r>
            <a:r>
              <a:rPr b="1" spc="-24" dirty="0">
                <a:solidFill>
                  <a:srgbClr val="FFFFFF"/>
                </a:solidFill>
                <a:latin typeface="Arial"/>
                <a:cs typeface="Arial"/>
              </a:rPr>
              <a:t>Sunny  </a:t>
            </a:r>
            <a:r>
              <a:rPr b="1" spc="5" dirty="0">
                <a:solidFill>
                  <a:srgbClr val="FFFFFF"/>
                </a:solidFill>
                <a:latin typeface="Arial"/>
                <a:cs typeface="Arial"/>
              </a:rPr>
              <a:t>Park</a:t>
            </a:r>
            <a:endParaRPr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5486" y="4342102"/>
            <a:ext cx="1950625" cy="18874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87247" y="4919246"/>
            <a:ext cx="2170433" cy="13141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308816" y="4918080"/>
            <a:ext cx="1078015" cy="176892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91770" y="6240259"/>
            <a:ext cx="3184830" cy="160389"/>
          </a:xfrm>
          <a:prstGeom prst="rect">
            <a:avLst/>
          </a:prstGeom>
        </p:spPr>
        <p:txBody>
          <a:bodyPr vert="horz" wrap="square" lIns="0" tIns="6438" rIns="0" bIns="0" rtlCol="0">
            <a:spAutoFit/>
          </a:bodyPr>
          <a:lstStyle/>
          <a:p>
            <a:pPr marL="6777">
              <a:spcBef>
                <a:spcPts val="51"/>
              </a:spcBef>
            </a:pPr>
            <a:r>
              <a:rPr b="1" spc="3" dirty="0">
                <a:solidFill>
                  <a:srgbClr val="FFFFFF"/>
                </a:solidFill>
                <a:latin typeface="Arial"/>
                <a:cs typeface="Arial"/>
              </a:rPr>
              <a:t>Mirror </a:t>
            </a:r>
            <a:r>
              <a:rPr b="1" dirty="0">
                <a:solidFill>
                  <a:srgbClr val="FFFFFF"/>
                </a:solidFill>
                <a:latin typeface="Arial"/>
                <a:cs typeface="Arial"/>
              </a:rPr>
              <a:t>based </a:t>
            </a:r>
            <a:r>
              <a:rPr b="1" spc="11" dirty="0">
                <a:solidFill>
                  <a:srgbClr val="FFFFFF"/>
                </a:solidFill>
                <a:latin typeface="Arial"/>
                <a:cs typeface="Arial"/>
              </a:rPr>
              <a:t>work </a:t>
            </a:r>
            <a:r>
              <a:rPr b="1" spc="-21" dirty="0">
                <a:solidFill>
                  <a:srgbClr val="FFFFFF"/>
                </a:solidFill>
                <a:latin typeface="Arial"/>
                <a:cs typeface="Arial"/>
              </a:rPr>
              <a:t>by </a:t>
            </a:r>
            <a:r>
              <a:rPr b="1" spc="-5" dirty="0">
                <a:solidFill>
                  <a:srgbClr val="FFFFFF"/>
                </a:solidFill>
                <a:latin typeface="Arial"/>
                <a:cs typeface="Arial"/>
              </a:rPr>
              <a:t>Christopher</a:t>
            </a:r>
            <a:r>
              <a:rPr b="1" spc="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13" dirty="0">
                <a:solidFill>
                  <a:srgbClr val="FFFFFF"/>
                </a:solidFill>
                <a:latin typeface="Arial"/>
                <a:cs typeface="Arial"/>
              </a:rPr>
              <a:t>Madden</a:t>
            </a:r>
            <a:endParaRPr dirty="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693432" y="1197029"/>
            <a:ext cx="1921497" cy="164904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93103" y="2912188"/>
            <a:ext cx="1922148" cy="178358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664814" y="1173316"/>
            <a:ext cx="974956" cy="781327"/>
          </a:xfrm>
          <a:prstGeom prst="rect">
            <a:avLst/>
          </a:prstGeom>
        </p:spPr>
        <p:txBody>
          <a:bodyPr vert="horz" wrap="square" lIns="0" tIns="4405" rIns="0" bIns="0" rtlCol="0">
            <a:spAutoFit/>
          </a:bodyPr>
          <a:lstStyle/>
          <a:p>
            <a:pPr marL="6777" marR="2711">
              <a:lnSpc>
                <a:spcPct val="101299"/>
              </a:lnSpc>
              <a:spcBef>
                <a:spcPts val="35"/>
              </a:spcBef>
            </a:pPr>
            <a:r>
              <a:rPr b="1" spc="-3" dirty="0">
                <a:solidFill>
                  <a:srgbClr val="FFFFFF"/>
                </a:solidFill>
                <a:latin typeface="Arial"/>
                <a:cs typeface="Arial"/>
              </a:rPr>
              <a:t>Jim </a:t>
            </a:r>
            <a:r>
              <a:rPr b="1" dirty="0">
                <a:solidFill>
                  <a:srgbClr val="FFFFFF"/>
                </a:solidFill>
                <a:latin typeface="Arial"/>
                <a:cs typeface="Arial"/>
              </a:rPr>
              <a:t>Hodges  </a:t>
            </a:r>
            <a:r>
              <a:rPr b="1" spc="-5" dirty="0">
                <a:solidFill>
                  <a:srgbClr val="FFFFFF"/>
                </a:solidFill>
                <a:latin typeface="Arial"/>
                <a:cs typeface="Arial"/>
              </a:rPr>
              <a:t>Chromatically  </a:t>
            </a:r>
            <a:r>
              <a:rPr b="1" spc="3" dirty="0">
                <a:solidFill>
                  <a:srgbClr val="FFFFFF"/>
                </a:solidFill>
                <a:latin typeface="Arial"/>
                <a:cs typeface="Arial"/>
              </a:rPr>
              <a:t>Mirrored</a:t>
            </a:r>
            <a:r>
              <a:rPr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-8" dirty="0">
                <a:solidFill>
                  <a:srgbClr val="FFFFFF"/>
                </a:solidFill>
                <a:latin typeface="Arial"/>
                <a:cs typeface="Arial"/>
              </a:rPr>
              <a:t>Boulder  Sculptures</a:t>
            </a:r>
            <a:endParaRPr dirty="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536418" y="4770759"/>
            <a:ext cx="2070615" cy="19072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265307" y="4773028"/>
            <a:ext cx="1226248" cy="18646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74238" y="-109700"/>
            <a:ext cx="4974362" cy="795500"/>
          </a:xfrm>
          <a:prstGeom prst="rect">
            <a:avLst/>
          </a:prstGeom>
        </p:spPr>
        <p:txBody>
          <a:bodyPr vert="horz" wrap="square" lIns="0" tIns="41047" rIns="0" bIns="0" rtlCol="0">
            <a:spAutoFit/>
          </a:bodyPr>
          <a:lstStyle/>
          <a:p>
            <a:pPr marL="206012">
              <a:spcBef>
                <a:spcPts val="72"/>
              </a:spcBef>
            </a:pPr>
            <a:r>
              <a:rPr spc="-56" dirty="0"/>
              <a:t>REFLECTIONS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673294" y="747895"/>
            <a:ext cx="1422705" cy="300941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6777">
              <a:spcBef>
                <a:spcPts val="67"/>
              </a:spcBef>
            </a:pPr>
            <a:r>
              <a:rPr sz="1900" i="1" spc="29" dirty="0">
                <a:solidFill>
                  <a:srgbClr val="434343"/>
                </a:solidFill>
                <a:latin typeface="Arial"/>
                <a:cs typeface="Arial"/>
              </a:rPr>
              <a:t>Design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9952" y="1144766"/>
            <a:ext cx="1308499" cy="25078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81941" y="1152265"/>
            <a:ext cx="1099515" cy="25078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34946" y="1146453"/>
            <a:ext cx="1094362" cy="25044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03305" y="3624243"/>
            <a:ext cx="2135095" cy="208266"/>
          </a:xfrm>
          <a:prstGeom prst="rect">
            <a:avLst/>
          </a:prstGeom>
        </p:spPr>
        <p:txBody>
          <a:bodyPr vert="horz" wrap="square" lIns="0" tIns="8132" rIns="0" bIns="0" rtlCol="0">
            <a:spAutoFit/>
          </a:bodyPr>
          <a:lstStyle/>
          <a:p>
            <a:pPr marL="6777">
              <a:spcBef>
                <a:spcPts val="64"/>
              </a:spcBef>
            </a:pPr>
            <a:r>
              <a:rPr sz="1300" b="1" spc="13" dirty="0">
                <a:solidFill>
                  <a:srgbClr val="FFFFFF"/>
                </a:solidFill>
                <a:latin typeface="Arial"/>
                <a:cs typeface="Arial"/>
              </a:rPr>
              <a:t>RICHARD</a:t>
            </a:r>
            <a:r>
              <a:rPr sz="1300" b="1" spc="-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FFFFFF"/>
                </a:solidFill>
                <a:latin typeface="Arial"/>
                <a:cs typeface="Arial"/>
              </a:rPr>
              <a:t>YASMINE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071397" y="1160393"/>
            <a:ext cx="1694892" cy="15667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65067" y="1144766"/>
            <a:ext cx="1852816" cy="25153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187763" y="1505110"/>
            <a:ext cx="2230867" cy="21988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147040" y="3655991"/>
            <a:ext cx="2025160" cy="208266"/>
          </a:xfrm>
          <a:prstGeom prst="rect">
            <a:avLst/>
          </a:prstGeom>
        </p:spPr>
        <p:txBody>
          <a:bodyPr vert="horz" wrap="square" lIns="0" tIns="8132" rIns="0" bIns="0" rtlCol="0">
            <a:spAutoFit/>
          </a:bodyPr>
          <a:lstStyle/>
          <a:p>
            <a:pPr marL="6777">
              <a:spcBef>
                <a:spcPts val="64"/>
              </a:spcBef>
            </a:pPr>
            <a:r>
              <a:rPr sz="1300" b="1" spc="-3" dirty="0">
                <a:solidFill>
                  <a:srgbClr val="FFFFFF"/>
                </a:solidFill>
                <a:latin typeface="Arial"/>
                <a:cs typeface="Arial"/>
              </a:rPr>
              <a:t>LUCAS </a:t>
            </a:r>
            <a:r>
              <a:rPr sz="1300" b="1" spc="8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300" b="1" spc="-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3" dirty="0">
                <a:solidFill>
                  <a:srgbClr val="FFFFFF"/>
                </a:solidFill>
                <a:latin typeface="Arial"/>
                <a:cs typeface="Arial"/>
              </a:rPr>
              <a:t>LUCAS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8144" y="6490984"/>
            <a:ext cx="1683055" cy="208266"/>
          </a:xfrm>
          <a:prstGeom prst="rect">
            <a:avLst/>
          </a:prstGeom>
        </p:spPr>
        <p:txBody>
          <a:bodyPr vert="horz" wrap="square" lIns="0" tIns="8132" rIns="0" bIns="0" rtlCol="0">
            <a:spAutoFit/>
          </a:bodyPr>
          <a:lstStyle/>
          <a:p>
            <a:pPr marL="6777">
              <a:spcBef>
                <a:spcPts val="64"/>
              </a:spcBef>
            </a:pPr>
            <a:r>
              <a:rPr sz="1300" b="1" spc="24" dirty="0">
                <a:solidFill>
                  <a:srgbClr val="FFFFFF"/>
                </a:solidFill>
                <a:latin typeface="Arial"/>
                <a:cs typeface="Arial"/>
              </a:rPr>
              <a:t>MARCO</a:t>
            </a:r>
            <a:r>
              <a:rPr sz="1300" b="1" spc="-4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3" dirty="0">
                <a:solidFill>
                  <a:srgbClr val="FFFFFF"/>
                </a:solidFill>
                <a:latin typeface="Arial"/>
                <a:cs typeface="Arial"/>
              </a:rPr>
              <a:t>ACERBIS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478164" y="3936724"/>
            <a:ext cx="1242209" cy="248543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10966" y="3936724"/>
            <a:ext cx="1102473" cy="248543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66980" y="3925943"/>
            <a:ext cx="1359658" cy="250699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037774" y="6497334"/>
            <a:ext cx="1305626" cy="208266"/>
          </a:xfrm>
          <a:prstGeom prst="rect">
            <a:avLst/>
          </a:prstGeom>
        </p:spPr>
        <p:txBody>
          <a:bodyPr vert="horz" wrap="square" lIns="0" tIns="8132" rIns="0" bIns="0" rtlCol="0">
            <a:spAutoFit/>
          </a:bodyPr>
          <a:lstStyle/>
          <a:p>
            <a:pPr marL="6777">
              <a:spcBef>
                <a:spcPts val="64"/>
              </a:spcBef>
            </a:pPr>
            <a:r>
              <a:rPr sz="1300" b="1" spc="19" dirty="0">
                <a:solidFill>
                  <a:srgbClr val="FFFFFF"/>
                </a:solidFill>
                <a:latin typeface="Arial"/>
                <a:cs typeface="Arial"/>
              </a:rPr>
              <a:t>JOHN</a:t>
            </a:r>
            <a:r>
              <a:rPr sz="1300" b="1" spc="-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32" dirty="0">
                <a:solidFill>
                  <a:srgbClr val="FFFFFF"/>
                </a:solidFill>
                <a:latin typeface="Arial"/>
                <a:cs typeface="Arial"/>
              </a:rPr>
              <a:t>POMP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701611" y="3713818"/>
            <a:ext cx="1725499" cy="281256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27913" y="3931121"/>
            <a:ext cx="2704881" cy="249663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518514" y="6497334"/>
            <a:ext cx="2034686" cy="208266"/>
          </a:xfrm>
          <a:prstGeom prst="rect">
            <a:avLst/>
          </a:prstGeom>
        </p:spPr>
        <p:txBody>
          <a:bodyPr vert="horz" wrap="square" lIns="0" tIns="8132" rIns="0" bIns="0" rtlCol="0">
            <a:spAutoFit/>
          </a:bodyPr>
          <a:lstStyle/>
          <a:p>
            <a:pPr marL="6777">
              <a:spcBef>
                <a:spcPts val="64"/>
              </a:spcBef>
            </a:pPr>
            <a:r>
              <a:rPr sz="1300" b="1" spc="8" dirty="0">
                <a:solidFill>
                  <a:srgbClr val="FFFFFF"/>
                </a:solidFill>
                <a:latin typeface="Arial"/>
                <a:cs typeface="Arial"/>
              </a:rPr>
              <a:t>CAMILLA</a:t>
            </a:r>
            <a:r>
              <a:rPr sz="1300" b="1" spc="-3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13" dirty="0">
                <a:solidFill>
                  <a:srgbClr val="FFFFFF"/>
                </a:solidFill>
                <a:latin typeface="Arial"/>
                <a:cs typeface="Arial"/>
              </a:rPr>
              <a:t>RICHTER</a:t>
            </a:r>
            <a:endParaRPr sz="13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90800" y="0"/>
            <a:ext cx="4669562" cy="1147360"/>
          </a:xfrm>
          <a:prstGeom prst="rect">
            <a:avLst/>
          </a:prstGeom>
        </p:spPr>
        <p:txBody>
          <a:bodyPr vert="horz" wrap="square" lIns="0" tIns="74544" rIns="0" bIns="0" rtlCol="0">
            <a:spAutoFit/>
          </a:bodyPr>
          <a:lstStyle/>
          <a:p>
            <a:pPr marL="199236" algn="ctr">
              <a:spcBef>
                <a:spcPts val="587"/>
              </a:spcBef>
            </a:pPr>
            <a:r>
              <a:rPr spc="-56" dirty="0"/>
              <a:t>REFLECTIONS</a:t>
            </a:r>
          </a:p>
          <a:p>
            <a:pPr marL="199236" marR="6438" algn="ctr">
              <a:spcBef>
                <a:spcPts val="218"/>
              </a:spcBef>
            </a:pPr>
            <a:r>
              <a:rPr sz="1900" i="1" spc="27" dirty="0"/>
              <a:t>Fashion</a:t>
            </a:r>
            <a:endParaRPr sz="1900" dirty="0"/>
          </a:p>
        </p:txBody>
      </p:sp>
      <p:sp>
        <p:nvSpPr>
          <p:cNvPr id="3" name="object 3"/>
          <p:cNvSpPr/>
          <p:nvPr/>
        </p:nvSpPr>
        <p:spPr>
          <a:xfrm>
            <a:off x="214571" y="1277137"/>
            <a:ext cx="2732078" cy="280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81044" y="1273443"/>
            <a:ext cx="2165835" cy="22160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81276" y="1276260"/>
            <a:ext cx="2165808" cy="28636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9361" y="4126846"/>
            <a:ext cx="2476500" cy="24322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32856" y="4120001"/>
            <a:ext cx="1950768" cy="24007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381507" y="1287273"/>
            <a:ext cx="2433532" cy="44968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15793" y="3824779"/>
            <a:ext cx="1365432" cy="26730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10680" y="3837578"/>
            <a:ext cx="1631182" cy="26730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28800" y="0"/>
            <a:ext cx="5202963" cy="1143000"/>
          </a:xfrm>
          <a:prstGeom prst="rect">
            <a:avLst/>
          </a:prstGeom>
        </p:spPr>
        <p:txBody>
          <a:bodyPr vert="horz" wrap="square" lIns="0" tIns="74544" rIns="0" bIns="0" rtlCol="0">
            <a:spAutoFit/>
          </a:bodyPr>
          <a:lstStyle/>
          <a:p>
            <a:pPr algn="ctr">
              <a:spcBef>
                <a:spcPts val="587"/>
              </a:spcBef>
            </a:pPr>
            <a:r>
              <a:rPr spc="-56" dirty="0"/>
              <a:t>REFLECTIONS</a:t>
            </a:r>
          </a:p>
          <a:p>
            <a:pPr algn="ctr">
              <a:spcBef>
                <a:spcPts val="218"/>
              </a:spcBef>
              <a:tabLst>
                <a:tab pos="1693502" algn="l"/>
              </a:tabLst>
            </a:pPr>
            <a:r>
              <a:rPr sz="1900" i="1" spc="64" dirty="0"/>
              <a:t>Architecture</a:t>
            </a:r>
            <a:r>
              <a:rPr sz="1900" i="1" spc="11" dirty="0"/>
              <a:t> </a:t>
            </a:r>
            <a:r>
              <a:rPr sz="1900" i="1" spc="147" dirty="0" smtClean="0"/>
              <a:t>/</a:t>
            </a:r>
            <a:r>
              <a:rPr lang="en-GB" sz="1900" i="1" spc="147" dirty="0" smtClean="0"/>
              <a:t> </a:t>
            </a:r>
            <a:r>
              <a:rPr sz="1900" i="1" spc="53" dirty="0" smtClean="0"/>
              <a:t>Interior</a:t>
            </a:r>
            <a:r>
              <a:rPr sz="1900" i="1" spc="-3" dirty="0" smtClean="0"/>
              <a:t> </a:t>
            </a:r>
            <a:r>
              <a:rPr sz="1900" i="1" spc="29" dirty="0"/>
              <a:t>Design</a:t>
            </a:r>
            <a:endParaRPr sz="1900" dirty="0"/>
          </a:p>
        </p:txBody>
      </p:sp>
      <p:sp>
        <p:nvSpPr>
          <p:cNvPr id="3" name="object 3"/>
          <p:cNvSpPr/>
          <p:nvPr/>
        </p:nvSpPr>
        <p:spPr>
          <a:xfrm>
            <a:off x="149837" y="917576"/>
            <a:ext cx="1965484" cy="39463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8842" y="4856057"/>
            <a:ext cx="1441358" cy="208266"/>
          </a:xfrm>
          <a:prstGeom prst="rect">
            <a:avLst/>
          </a:prstGeom>
        </p:spPr>
        <p:txBody>
          <a:bodyPr vert="horz" wrap="square" lIns="0" tIns="8132" rIns="0" bIns="0" rtlCol="0">
            <a:spAutoFit/>
          </a:bodyPr>
          <a:lstStyle/>
          <a:p>
            <a:pPr marL="6777">
              <a:spcBef>
                <a:spcPts val="64"/>
              </a:spcBef>
            </a:pPr>
            <a:r>
              <a:rPr sz="1300" b="1" spc="5" dirty="0">
                <a:solidFill>
                  <a:srgbClr val="FFFFFF"/>
                </a:solidFill>
                <a:latin typeface="Arial"/>
                <a:cs typeface="Arial"/>
              </a:rPr>
              <a:t>Frank</a:t>
            </a:r>
            <a:r>
              <a:rPr sz="1300" b="1" spc="-3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8" dirty="0">
                <a:solidFill>
                  <a:srgbClr val="FFFFFF"/>
                </a:solidFill>
                <a:latin typeface="Arial"/>
                <a:cs typeface="Arial"/>
              </a:rPr>
              <a:t>Gehry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44258" y="1142755"/>
            <a:ext cx="1672758" cy="30879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201954" y="4221101"/>
            <a:ext cx="1303246" cy="208266"/>
          </a:xfrm>
          <a:prstGeom prst="rect">
            <a:avLst/>
          </a:prstGeom>
        </p:spPr>
        <p:txBody>
          <a:bodyPr vert="horz" wrap="square" lIns="0" tIns="8132" rIns="0" bIns="0" rtlCol="0">
            <a:spAutoFit/>
          </a:bodyPr>
          <a:lstStyle/>
          <a:p>
            <a:pPr marL="6777">
              <a:spcBef>
                <a:spcPts val="64"/>
              </a:spcBef>
            </a:pPr>
            <a:r>
              <a:rPr sz="1300" b="1" spc="-5" dirty="0">
                <a:solidFill>
                  <a:srgbClr val="FFFFFF"/>
                </a:solidFill>
                <a:latin typeface="Arial"/>
                <a:cs typeface="Arial"/>
              </a:rPr>
              <a:t>Ryan</a:t>
            </a:r>
            <a:r>
              <a:rPr sz="13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21" dirty="0">
                <a:solidFill>
                  <a:srgbClr val="FFFFFF"/>
                </a:solidFill>
                <a:latin typeface="Arial"/>
                <a:cs typeface="Arial"/>
              </a:rPr>
              <a:t>Wells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845952" y="1142755"/>
            <a:ext cx="1884358" cy="30879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863273" y="4221101"/>
            <a:ext cx="1775527" cy="208266"/>
          </a:xfrm>
          <a:prstGeom prst="rect">
            <a:avLst/>
          </a:prstGeom>
        </p:spPr>
        <p:txBody>
          <a:bodyPr vert="horz" wrap="square" lIns="0" tIns="8132" rIns="0" bIns="0" rtlCol="0">
            <a:spAutoFit/>
          </a:bodyPr>
          <a:lstStyle/>
          <a:p>
            <a:pPr marL="6777">
              <a:spcBef>
                <a:spcPts val="64"/>
              </a:spcBef>
            </a:pPr>
            <a:r>
              <a:rPr sz="1300" b="1" spc="5" dirty="0">
                <a:solidFill>
                  <a:srgbClr val="FFFFFF"/>
                </a:solidFill>
                <a:latin typeface="Arial"/>
                <a:cs typeface="Arial"/>
              </a:rPr>
              <a:t>Santiago</a:t>
            </a:r>
            <a:r>
              <a:rPr sz="1300" b="1" spc="-3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13" dirty="0">
                <a:solidFill>
                  <a:srgbClr val="FFFFFF"/>
                </a:solidFill>
                <a:latin typeface="Arial"/>
                <a:cs typeface="Arial"/>
              </a:rPr>
              <a:t>Calatrava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962591" y="1600200"/>
            <a:ext cx="1809809" cy="3352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848600" y="152400"/>
            <a:ext cx="1934766" cy="31747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848600" y="3505201"/>
            <a:ext cx="1911350" cy="304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940736" y="4488638"/>
            <a:ext cx="1260377" cy="232393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247863" y="4488638"/>
            <a:ext cx="1410273" cy="232393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68730" y="4998"/>
            <a:ext cx="3973351" cy="1517344"/>
          </a:xfrm>
          <a:prstGeom prst="rect">
            <a:avLst/>
          </a:prstGeom>
        </p:spPr>
        <p:txBody>
          <a:bodyPr vert="horz" wrap="square" lIns="0" tIns="9149" rIns="0" bIns="0" rtlCol="0">
            <a:spAutoFit/>
          </a:bodyPr>
          <a:lstStyle/>
          <a:p>
            <a:pPr marL="6777">
              <a:spcBef>
                <a:spcPts val="72"/>
              </a:spcBef>
            </a:pPr>
            <a:r>
              <a:rPr spc="-56" dirty="0"/>
              <a:t>REFLECTIONS</a:t>
            </a:r>
          </a:p>
        </p:txBody>
      </p:sp>
      <p:sp>
        <p:nvSpPr>
          <p:cNvPr id="3" name="object 3"/>
          <p:cNvSpPr/>
          <p:nvPr/>
        </p:nvSpPr>
        <p:spPr>
          <a:xfrm>
            <a:off x="92519" y="929388"/>
            <a:ext cx="1825572" cy="34015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7248" y="4405239"/>
            <a:ext cx="3612592" cy="408321"/>
          </a:xfrm>
          <a:prstGeom prst="rect">
            <a:avLst/>
          </a:prstGeom>
        </p:spPr>
        <p:txBody>
          <a:bodyPr vert="horz" wrap="square" lIns="0" tIns="8132" rIns="0" bIns="0" rtlCol="0">
            <a:spAutoFit/>
          </a:bodyPr>
          <a:lstStyle/>
          <a:p>
            <a:pPr marL="6777">
              <a:spcBef>
                <a:spcPts val="64"/>
              </a:spcBef>
            </a:pPr>
            <a:r>
              <a:rPr sz="1300" b="1" dirty="0">
                <a:latin typeface="Arial"/>
                <a:cs typeface="Arial"/>
              </a:rPr>
              <a:t>Ron </a:t>
            </a:r>
            <a:r>
              <a:rPr sz="1300" b="1" spc="-5" dirty="0">
                <a:latin typeface="Arial"/>
                <a:cs typeface="Arial"/>
              </a:rPr>
              <a:t>Gilad</a:t>
            </a:r>
            <a:r>
              <a:rPr sz="1300" b="1" spc="3" dirty="0">
                <a:latin typeface="Arial"/>
                <a:cs typeface="Arial"/>
              </a:rPr>
              <a:t> </a:t>
            </a:r>
            <a:r>
              <a:rPr sz="1300" b="1" spc="101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3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8" dirty="0">
                <a:solidFill>
                  <a:srgbClr val="FFFFFF"/>
                </a:solidFill>
                <a:latin typeface="Arial"/>
                <a:cs typeface="Arial"/>
              </a:rPr>
              <a:t>Fine</a:t>
            </a:r>
            <a:r>
              <a:rPr sz="1300" b="1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3" dirty="0">
                <a:solidFill>
                  <a:srgbClr val="FFFFFF"/>
                </a:solidFill>
                <a:latin typeface="Arial"/>
                <a:cs typeface="Arial"/>
              </a:rPr>
              <a:t>Art</a:t>
            </a:r>
            <a:r>
              <a:rPr sz="1300" b="1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125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300" b="1" dirty="0">
                <a:solidFill>
                  <a:srgbClr val="FFFFFF"/>
                </a:solidFill>
                <a:latin typeface="Arial"/>
                <a:cs typeface="Arial"/>
              </a:rPr>
              <a:t> Design</a:t>
            </a:r>
            <a:r>
              <a:rPr sz="1300" b="1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125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300" b="1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19" dirty="0">
                <a:solidFill>
                  <a:srgbClr val="FFFFFF"/>
                </a:solidFill>
                <a:latin typeface="Arial"/>
                <a:cs typeface="Arial"/>
              </a:rPr>
              <a:t>Models</a:t>
            </a:r>
            <a:r>
              <a:rPr sz="13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125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300" b="1" spc="3" dirty="0">
                <a:solidFill>
                  <a:srgbClr val="FFFFFF"/>
                </a:solidFill>
                <a:latin typeface="Arial"/>
                <a:cs typeface="Arial"/>
              </a:rPr>
              <a:t> Products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65588" y="929388"/>
            <a:ext cx="1315331" cy="16187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65588" y="2594945"/>
            <a:ext cx="2078004" cy="17467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28415" y="929388"/>
            <a:ext cx="1155596" cy="205203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706705" y="922229"/>
            <a:ext cx="1323254" cy="34158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89270" y="918687"/>
            <a:ext cx="1370719" cy="227396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373614" y="907295"/>
            <a:ext cx="2078004" cy="25573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95264" y="2959007"/>
            <a:ext cx="1745833" cy="137904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17567" y="5008446"/>
            <a:ext cx="3327865" cy="945629"/>
          </a:xfrm>
          <a:prstGeom prst="rect">
            <a:avLst/>
          </a:prstGeom>
        </p:spPr>
        <p:txBody>
          <a:bodyPr vert="horz" wrap="square" lIns="0" tIns="4405" rIns="0" bIns="0" rtlCol="0">
            <a:spAutoFit/>
          </a:bodyPr>
          <a:lstStyle/>
          <a:p>
            <a:pPr marL="6777" marR="2711">
              <a:lnSpc>
                <a:spcPct val="101600"/>
              </a:lnSpc>
              <a:spcBef>
                <a:spcPts val="35"/>
              </a:spcBef>
            </a:pP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“Ron </a:t>
            </a:r>
            <a:r>
              <a:rPr sz="1200" spc="-3" dirty="0">
                <a:solidFill>
                  <a:srgbClr val="FFFFFF"/>
                </a:solidFill>
                <a:latin typeface="Arial"/>
                <a:cs typeface="Arial"/>
              </a:rPr>
              <a:t>Gilad’s </a:t>
            </a:r>
            <a:r>
              <a:rPr sz="1200" spc="16" dirty="0">
                <a:solidFill>
                  <a:srgbClr val="FFFFFF"/>
                </a:solidFill>
                <a:latin typeface="Arial"/>
                <a:cs typeface="Arial"/>
              </a:rPr>
              <a:t>hybrid </a:t>
            </a:r>
            <a:r>
              <a:rPr sz="1200" spc="21" dirty="0">
                <a:solidFill>
                  <a:srgbClr val="FFFFFF"/>
                </a:solidFill>
                <a:latin typeface="Arial"/>
                <a:cs typeface="Arial"/>
              </a:rPr>
              <a:t>objects </a:t>
            </a:r>
            <a:r>
              <a:rPr sz="1200" spc="19" dirty="0">
                <a:solidFill>
                  <a:srgbClr val="FFFFFF"/>
                </a:solidFill>
                <a:latin typeface="Arial"/>
                <a:cs typeface="Arial"/>
              </a:rPr>
              <a:t>combine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material </a:t>
            </a:r>
            <a:r>
              <a:rPr sz="1200" spc="29" dirty="0">
                <a:solidFill>
                  <a:srgbClr val="FFFFFF"/>
                </a:solidFill>
                <a:latin typeface="Arial"/>
                <a:cs typeface="Arial"/>
              </a:rPr>
              <a:t>wit 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aesthetic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play; they </a:t>
            </a:r>
            <a:r>
              <a:rPr sz="1200" spc="16" dirty="0">
                <a:solidFill>
                  <a:srgbClr val="FFFFFF"/>
                </a:solidFill>
                <a:latin typeface="Arial"/>
                <a:cs typeface="Arial"/>
              </a:rPr>
              <a:t>sit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fat, delicious</a:t>
            </a:r>
            <a:r>
              <a:rPr sz="1200" spc="-8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line 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between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200" spc="19" dirty="0">
                <a:solidFill>
                  <a:srgbClr val="FFFFFF"/>
                </a:solidFill>
                <a:latin typeface="Arial"/>
                <a:cs typeface="Arial"/>
              </a:rPr>
              <a:t>abstract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and the </a:t>
            </a:r>
            <a:r>
              <a:rPr sz="1200" spc="21" dirty="0">
                <a:solidFill>
                  <a:srgbClr val="FFFFFF"/>
                </a:solidFill>
                <a:latin typeface="Arial"/>
                <a:cs typeface="Arial"/>
              </a:rPr>
              <a:t>functional”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so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says 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New </a:t>
            </a:r>
            <a:r>
              <a:rPr sz="1200" spc="-29" dirty="0">
                <a:solidFill>
                  <a:srgbClr val="FFFFFF"/>
                </a:solidFill>
                <a:latin typeface="Arial"/>
                <a:cs typeface="Arial"/>
              </a:rPr>
              <a:t>York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based artist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Ron </a:t>
            </a:r>
            <a:r>
              <a:rPr sz="1200" spc="-3" dirty="0">
                <a:solidFill>
                  <a:srgbClr val="FFFFFF"/>
                </a:solidFill>
                <a:latin typeface="Arial"/>
                <a:cs typeface="Arial"/>
              </a:rPr>
              <a:t>Gilad’s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biography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704251" y="4367142"/>
            <a:ext cx="4682040" cy="2025649"/>
          </a:xfrm>
          <a:prstGeom prst="rect">
            <a:avLst/>
          </a:prstGeom>
        </p:spPr>
        <p:txBody>
          <a:bodyPr vert="horz" wrap="square" lIns="0" tIns="678" rIns="0" bIns="0" rtlCol="0">
            <a:spAutoFit/>
          </a:bodyPr>
          <a:lstStyle/>
          <a:p>
            <a:pPr marL="6777" marR="2711">
              <a:lnSpc>
                <a:spcPct val="103800"/>
              </a:lnSpc>
              <a:spcBef>
                <a:spcPts val="5"/>
              </a:spcBef>
            </a:pPr>
            <a:r>
              <a:rPr sz="1300" b="1" spc="13" dirty="0">
                <a:latin typeface="Arial"/>
                <a:cs typeface="Arial"/>
              </a:rPr>
              <a:t>Lee</a:t>
            </a:r>
            <a:r>
              <a:rPr sz="1300" b="1" dirty="0">
                <a:latin typeface="Arial"/>
                <a:cs typeface="Arial"/>
              </a:rPr>
              <a:t> </a:t>
            </a:r>
            <a:r>
              <a:rPr sz="1300" b="1" spc="11" dirty="0">
                <a:latin typeface="Arial"/>
                <a:cs typeface="Arial"/>
              </a:rPr>
              <a:t>Borthwick</a:t>
            </a:r>
            <a:r>
              <a:rPr sz="1300" b="1" spc="3" dirty="0">
                <a:latin typeface="Arial"/>
                <a:cs typeface="Arial"/>
              </a:rPr>
              <a:t> </a:t>
            </a:r>
            <a:r>
              <a:rPr sz="1300" b="1" spc="101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300" b="1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8" dirty="0">
                <a:solidFill>
                  <a:srgbClr val="FFFFFF"/>
                </a:solidFill>
                <a:latin typeface="Arial"/>
                <a:cs typeface="Arial"/>
              </a:rPr>
              <a:t>Fine</a:t>
            </a:r>
            <a:r>
              <a:rPr sz="13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3" dirty="0">
                <a:solidFill>
                  <a:srgbClr val="FFFFFF"/>
                </a:solidFill>
                <a:latin typeface="Arial"/>
                <a:cs typeface="Arial"/>
              </a:rPr>
              <a:t>Art</a:t>
            </a:r>
            <a:r>
              <a:rPr sz="1300" b="1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125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300" b="1" spc="3" dirty="0">
                <a:solidFill>
                  <a:srgbClr val="FFFFFF"/>
                </a:solidFill>
                <a:latin typeface="Arial"/>
                <a:cs typeface="Arial"/>
              </a:rPr>
              <a:t> Photography </a:t>
            </a:r>
            <a:r>
              <a:rPr sz="1300" b="1" spc="125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3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3" dirty="0">
                <a:solidFill>
                  <a:srgbClr val="FFFFFF"/>
                </a:solidFill>
                <a:latin typeface="Arial"/>
                <a:cs typeface="Arial"/>
              </a:rPr>
              <a:t>Installation </a:t>
            </a:r>
            <a:r>
              <a:rPr sz="1300" b="1" spc="125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300" b="1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5" dirty="0">
                <a:solidFill>
                  <a:srgbClr val="FFFFFF"/>
                </a:solidFill>
                <a:latin typeface="Arial"/>
                <a:cs typeface="Arial"/>
              </a:rPr>
              <a:t>Product</a:t>
            </a:r>
            <a:r>
              <a:rPr sz="1300" b="1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125" dirty="0">
                <a:solidFill>
                  <a:srgbClr val="FFFFFF"/>
                </a:solidFill>
                <a:latin typeface="Arial"/>
                <a:cs typeface="Arial"/>
              </a:rPr>
              <a:t>/  </a:t>
            </a:r>
            <a:r>
              <a:rPr sz="1300" b="1" dirty="0">
                <a:solidFill>
                  <a:srgbClr val="FFFFFF"/>
                </a:solidFill>
                <a:latin typeface="Arial"/>
                <a:cs typeface="Arial"/>
              </a:rPr>
              <a:t>Sculpture</a:t>
            </a:r>
            <a:endParaRPr sz="1300" dirty="0">
              <a:latin typeface="Arial"/>
              <a:cs typeface="Arial"/>
            </a:endParaRPr>
          </a:p>
          <a:p>
            <a:pPr marL="12198" marR="60651">
              <a:lnSpc>
                <a:spcPct val="101600"/>
              </a:lnSpc>
              <a:spcBef>
                <a:spcPts val="819"/>
              </a:spcBef>
            </a:pPr>
            <a:r>
              <a:rPr sz="1200" spc="-13" dirty="0">
                <a:solidFill>
                  <a:srgbClr val="FFFFFF"/>
                </a:solidFill>
                <a:latin typeface="Arial"/>
                <a:cs typeface="Arial"/>
              </a:rPr>
              <a:t>Lee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Borthwick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creates </a:t>
            </a:r>
            <a:r>
              <a:rPr sz="1200" spc="21" dirty="0">
                <a:solidFill>
                  <a:srgbClr val="FFFFFF"/>
                </a:solidFill>
                <a:latin typeface="Arial"/>
                <a:cs typeface="Arial"/>
              </a:rPr>
              <a:t>custom-made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site </a:t>
            </a:r>
            <a:r>
              <a:rPr sz="1200" spc="19" dirty="0">
                <a:solidFill>
                  <a:srgbClr val="FFFFFF"/>
                </a:solidFill>
                <a:latin typeface="Arial"/>
                <a:cs typeface="Arial"/>
              </a:rPr>
              <a:t>specific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natural </a:t>
            </a:r>
            <a:r>
              <a:rPr sz="1200" spc="16" dirty="0">
                <a:solidFill>
                  <a:srgbClr val="FFFFFF"/>
                </a:solidFill>
                <a:latin typeface="Arial"/>
                <a:cs typeface="Arial"/>
              </a:rPr>
              <a:t>artworks  for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residential,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commercial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exterior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spaces.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It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1200" spc="-13" dirty="0">
                <a:solidFill>
                  <a:srgbClr val="FFFFFF"/>
                </a:solidFill>
                <a:latin typeface="Arial"/>
                <a:cs typeface="Arial"/>
              </a:rPr>
              <a:t>Lee’s </a:t>
            </a:r>
            <a:r>
              <a:rPr sz="1200" spc="16" dirty="0">
                <a:solidFill>
                  <a:srgbClr val="FFFFFF"/>
                </a:solidFill>
                <a:latin typeface="Arial"/>
                <a:cs typeface="Arial"/>
              </a:rPr>
              <a:t>distinctive 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approach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200" spc="19" dirty="0">
                <a:solidFill>
                  <a:srgbClr val="FFFFFF"/>
                </a:solidFill>
                <a:latin typeface="Arial"/>
                <a:cs typeface="Arial"/>
              </a:rPr>
              <a:t>combining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pieces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tree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mirror </a:t>
            </a:r>
            <a:r>
              <a:rPr sz="1200" spc="19" dirty="0">
                <a:solidFill>
                  <a:srgbClr val="FFFFFF"/>
                </a:solidFill>
                <a:latin typeface="Arial"/>
                <a:cs typeface="Arial"/>
              </a:rPr>
              <a:t>that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led </a:t>
            </a:r>
            <a:r>
              <a:rPr sz="1200" spc="3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200" spc="-13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creation 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200" spc="-8" dirty="0">
                <a:solidFill>
                  <a:srgbClr val="FFFFFF"/>
                </a:solidFill>
                <a:latin typeface="Arial"/>
                <a:cs typeface="Arial"/>
              </a:rPr>
              <a:t>her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signature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“Mirror</a:t>
            </a:r>
            <a:r>
              <a:rPr sz="1200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3" dirty="0">
                <a:solidFill>
                  <a:srgbClr val="FFFFFF"/>
                </a:solidFill>
                <a:latin typeface="Arial"/>
                <a:cs typeface="Arial"/>
              </a:rPr>
              <a:t>Tapestries”.</a:t>
            </a:r>
            <a:endParaRPr sz="1200" dirty="0">
              <a:latin typeface="Arial"/>
              <a:cs typeface="Arial"/>
            </a:endParaRPr>
          </a:p>
          <a:p>
            <a:pPr marL="12198" marR="75560">
              <a:lnSpc>
                <a:spcPct val="101600"/>
              </a:lnSpc>
            </a:pPr>
            <a:r>
              <a:rPr sz="1200" spc="-11" dirty="0">
                <a:solidFill>
                  <a:srgbClr val="FFFFFF"/>
                </a:solidFill>
                <a:latin typeface="Arial"/>
                <a:cs typeface="Arial"/>
              </a:rPr>
              <a:t>Each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piece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200" spc="35" dirty="0">
                <a:solidFill>
                  <a:srgbClr val="FFFFFF"/>
                </a:solidFill>
                <a:latin typeface="Arial"/>
                <a:cs typeface="Arial"/>
              </a:rPr>
              <a:t>wood </a:t>
            </a:r>
            <a:r>
              <a:rPr sz="1200" spc="-24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1200" spc="19" dirty="0">
                <a:solidFill>
                  <a:srgbClr val="FFFFFF"/>
                </a:solidFill>
                <a:latin typeface="Arial"/>
                <a:cs typeface="Arial"/>
              </a:rPr>
              <a:t>collect </a:t>
            </a:r>
            <a:r>
              <a:rPr sz="1200" spc="-8" dirty="0">
                <a:solidFill>
                  <a:srgbClr val="FFFFFF"/>
                </a:solidFill>
                <a:latin typeface="Arial"/>
                <a:cs typeface="Arial"/>
              </a:rPr>
              <a:t>has </a:t>
            </a:r>
            <a:r>
              <a:rPr sz="1200" spc="-21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200" spc="-3" dirty="0">
                <a:solidFill>
                  <a:srgbClr val="FFFFFF"/>
                </a:solidFill>
                <a:latin typeface="Arial"/>
                <a:cs typeface="Arial"/>
              </a:rPr>
              <a:t>narrative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200" spc="-21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past,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each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piece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of  work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1200" spc="-3" dirty="0">
                <a:solidFill>
                  <a:srgbClr val="FFFFFF"/>
                </a:solidFill>
                <a:latin typeface="Arial"/>
                <a:cs typeface="Arial"/>
              </a:rPr>
              <a:t>therefore rendered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unique.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Wood is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ethically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sourced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and  </a:t>
            </a:r>
            <a:r>
              <a:rPr sz="1200" spc="19" dirty="0">
                <a:solidFill>
                  <a:srgbClr val="FFFFFF"/>
                </a:solidFill>
                <a:latin typeface="Arial"/>
                <a:cs typeface="Arial"/>
              </a:rPr>
              <a:t>collected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through </a:t>
            </a:r>
            <a:r>
              <a:rPr sz="1200" spc="-11" dirty="0">
                <a:solidFill>
                  <a:srgbClr val="FFFFFF"/>
                </a:solidFill>
                <a:latin typeface="Arial"/>
                <a:cs typeface="Arial"/>
              </a:rPr>
              <a:t>an </a:t>
            </a:r>
            <a:r>
              <a:rPr sz="1200" spc="-8" dirty="0">
                <a:solidFill>
                  <a:srgbClr val="FFFFFF"/>
                </a:solidFill>
                <a:latin typeface="Arial"/>
                <a:cs typeface="Arial"/>
              </a:rPr>
              <a:t>array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sustainable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and local sourcing</a:t>
            </a:r>
            <a:r>
              <a:rPr sz="12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techniques</a:t>
            </a:r>
            <a:endParaRPr sz="12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84518" y="3974226"/>
            <a:ext cx="2173736" cy="26751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67000" y="0"/>
            <a:ext cx="5050562" cy="1147360"/>
          </a:xfrm>
          <a:prstGeom prst="rect">
            <a:avLst/>
          </a:prstGeom>
        </p:spPr>
        <p:txBody>
          <a:bodyPr vert="horz" wrap="square" lIns="0" tIns="74544" rIns="0" bIns="0" rtlCol="0">
            <a:spAutoFit/>
          </a:bodyPr>
          <a:lstStyle/>
          <a:p>
            <a:pPr marL="199236" algn="ctr">
              <a:spcBef>
                <a:spcPts val="587"/>
              </a:spcBef>
            </a:pPr>
            <a:r>
              <a:rPr spc="-56" dirty="0"/>
              <a:t>REFLECTIONS</a:t>
            </a:r>
          </a:p>
          <a:p>
            <a:pPr marL="199236" marR="678" algn="ctr">
              <a:spcBef>
                <a:spcPts val="218"/>
              </a:spcBef>
            </a:pPr>
            <a:r>
              <a:rPr sz="1900" i="1" spc="43" dirty="0"/>
              <a:t>Jewellery</a:t>
            </a:r>
            <a:endParaRPr sz="1900" dirty="0"/>
          </a:p>
        </p:txBody>
      </p:sp>
      <p:sp>
        <p:nvSpPr>
          <p:cNvPr id="4" name="object 4"/>
          <p:cNvSpPr/>
          <p:nvPr/>
        </p:nvSpPr>
        <p:spPr>
          <a:xfrm>
            <a:off x="223311" y="1267973"/>
            <a:ext cx="1749770" cy="3234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88077" y="1278065"/>
            <a:ext cx="1809555" cy="40578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6533" y="4533604"/>
            <a:ext cx="2556167" cy="17103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06954" y="1270821"/>
            <a:ext cx="1847249" cy="32292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99867" y="2814849"/>
            <a:ext cx="1554365" cy="34517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00117" y="6208512"/>
            <a:ext cx="1218069" cy="408321"/>
          </a:xfrm>
          <a:prstGeom prst="rect">
            <a:avLst/>
          </a:prstGeom>
        </p:spPr>
        <p:txBody>
          <a:bodyPr vert="horz" wrap="square" lIns="0" tIns="8132" rIns="0" bIns="0" rtlCol="0">
            <a:spAutoFit/>
          </a:bodyPr>
          <a:lstStyle/>
          <a:p>
            <a:pPr marL="6777">
              <a:spcBef>
                <a:spcPts val="64"/>
              </a:spcBef>
            </a:pPr>
            <a:r>
              <a:rPr sz="1300" b="1" spc="-11" dirty="0">
                <a:solidFill>
                  <a:srgbClr val="FFFFFF"/>
                </a:solidFill>
                <a:latin typeface="Arial"/>
                <a:cs typeface="Arial"/>
              </a:rPr>
              <a:t>DAVID</a:t>
            </a:r>
            <a:r>
              <a:rPr sz="1300" b="1" spc="-3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24" dirty="0">
                <a:solidFill>
                  <a:srgbClr val="FFFFFF"/>
                </a:solidFill>
                <a:latin typeface="Arial"/>
                <a:cs typeface="Arial"/>
              </a:rPr>
              <a:t>YURMAN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105982" y="723401"/>
            <a:ext cx="1749770" cy="29329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58895" y="1282939"/>
            <a:ext cx="1442422" cy="26734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302136" y="3617068"/>
            <a:ext cx="1554365" cy="300167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695739" y="1747266"/>
            <a:ext cx="1620286" cy="227628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74038" y="3760663"/>
            <a:ext cx="1554365" cy="28795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68730" y="4998"/>
            <a:ext cx="3973351" cy="1517344"/>
          </a:xfrm>
          <a:prstGeom prst="rect">
            <a:avLst/>
          </a:prstGeom>
        </p:spPr>
        <p:txBody>
          <a:bodyPr vert="horz" wrap="square" lIns="0" tIns="9149" rIns="0" bIns="0" rtlCol="0">
            <a:spAutoFit/>
          </a:bodyPr>
          <a:lstStyle/>
          <a:p>
            <a:pPr marL="6777">
              <a:spcBef>
                <a:spcPts val="72"/>
              </a:spcBef>
            </a:pPr>
            <a:r>
              <a:rPr spc="-56" dirty="0"/>
              <a:t>REFLECTIONS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626861" y="4278247"/>
            <a:ext cx="4780912" cy="2214008"/>
          </a:xfrm>
          <a:prstGeom prst="rect">
            <a:avLst/>
          </a:prstGeom>
        </p:spPr>
        <p:txBody>
          <a:bodyPr vert="horz" wrap="square" lIns="0" tIns="678" rIns="0" bIns="0" rtlCol="0">
            <a:spAutoFit/>
          </a:bodyPr>
          <a:lstStyle/>
          <a:p>
            <a:pPr marL="28801" marR="2711">
              <a:lnSpc>
                <a:spcPct val="103800"/>
              </a:lnSpc>
              <a:spcBef>
                <a:spcPts val="5"/>
              </a:spcBef>
            </a:pPr>
            <a:r>
              <a:rPr sz="1300" b="1" spc="13" dirty="0">
                <a:latin typeface="Arial"/>
                <a:cs typeface="Arial"/>
              </a:rPr>
              <a:t>DULK</a:t>
            </a:r>
            <a:r>
              <a:rPr sz="1300" b="1" spc="3" dirty="0">
                <a:latin typeface="Arial"/>
                <a:cs typeface="Arial"/>
              </a:rPr>
              <a:t> </a:t>
            </a:r>
            <a:r>
              <a:rPr sz="1300" b="1" spc="101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300" b="1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8" dirty="0">
                <a:solidFill>
                  <a:srgbClr val="FFFFFF"/>
                </a:solidFill>
                <a:latin typeface="Arial"/>
                <a:cs typeface="Arial"/>
              </a:rPr>
              <a:t>Fine</a:t>
            </a:r>
            <a:r>
              <a:rPr sz="1300" b="1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3" dirty="0">
                <a:solidFill>
                  <a:srgbClr val="FFFFFF"/>
                </a:solidFill>
                <a:latin typeface="Arial"/>
                <a:cs typeface="Arial"/>
              </a:rPr>
              <a:t>Art</a:t>
            </a:r>
            <a:r>
              <a:rPr sz="1300" b="1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125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300" b="1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FFFFFF"/>
                </a:solidFill>
                <a:latin typeface="Arial"/>
                <a:cs typeface="Arial"/>
              </a:rPr>
              <a:t>Illustration</a:t>
            </a:r>
            <a:r>
              <a:rPr sz="1300" b="1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125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300" b="1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13" dirty="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r>
              <a:rPr sz="1300" b="1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3" dirty="0">
                <a:solidFill>
                  <a:srgbClr val="FFFFFF"/>
                </a:solidFill>
                <a:latin typeface="Arial"/>
                <a:cs typeface="Arial"/>
              </a:rPr>
              <a:t>Art</a:t>
            </a:r>
            <a:r>
              <a:rPr sz="1300" b="1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125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3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FFFFFF"/>
                </a:solidFill>
                <a:latin typeface="Arial"/>
                <a:cs typeface="Arial"/>
              </a:rPr>
              <a:t>Sculpture</a:t>
            </a:r>
            <a:r>
              <a:rPr sz="1300" b="1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125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300" b="1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11" dirty="0">
                <a:solidFill>
                  <a:srgbClr val="FFFFFF"/>
                </a:solidFill>
                <a:latin typeface="Arial"/>
                <a:cs typeface="Arial"/>
              </a:rPr>
              <a:t>Urban</a:t>
            </a:r>
            <a:r>
              <a:rPr sz="1300" b="1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3" dirty="0">
                <a:solidFill>
                  <a:srgbClr val="FFFFFF"/>
                </a:solidFill>
                <a:latin typeface="Arial"/>
                <a:cs typeface="Arial"/>
              </a:rPr>
              <a:t>Art</a:t>
            </a:r>
            <a:r>
              <a:rPr sz="1300" b="1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125" dirty="0">
                <a:solidFill>
                  <a:srgbClr val="FFFFFF"/>
                </a:solidFill>
                <a:latin typeface="Arial"/>
                <a:cs typeface="Arial"/>
              </a:rPr>
              <a:t>/  </a:t>
            </a:r>
            <a:r>
              <a:rPr sz="1300" b="1" spc="-3" dirty="0">
                <a:solidFill>
                  <a:srgbClr val="FFFFFF"/>
                </a:solidFill>
                <a:latin typeface="Arial"/>
                <a:cs typeface="Arial"/>
              </a:rPr>
              <a:t>Painting </a:t>
            </a:r>
            <a:r>
              <a:rPr sz="1300" b="1" spc="125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3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13" dirty="0">
                <a:solidFill>
                  <a:srgbClr val="FFFFFF"/>
                </a:solidFill>
                <a:latin typeface="Arial"/>
                <a:cs typeface="Arial"/>
              </a:rPr>
              <a:t>Drawing</a:t>
            </a:r>
            <a:endParaRPr sz="1300" dirty="0">
              <a:latin typeface="Arial"/>
              <a:cs typeface="Arial"/>
            </a:endParaRPr>
          </a:p>
          <a:p>
            <a:pPr marL="6777" marR="155865">
              <a:lnSpc>
                <a:spcPct val="101600"/>
              </a:lnSpc>
              <a:spcBef>
                <a:spcPts val="819"/>
              </a:spcBef>
            </a:pPr>
            <a:r>
              <a:rPr sz="1200" spc="-11" dirty="0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sz="1200" spc="-21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200" spc="16" dirty="0">
                <a:solidFill>
                  <a:srgbClr val="FFFFFF"/>
                </a:solidFill>
                <a:latin typeface="Arial"/>
                <a:cs typeface="Arial"/>
              </a:rPr>
              <a:t>child,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Antonio </a:t>
            </a:r>
            <a:r>
              <a:rPr sz="1200" spc="-8" dirty="0">
                <a:solidFill>
                  <a:srgbClr val="FFFFFF"/>
                </a:solidFill>
                <a:latin typeface="Arial"/>
                <a:cs typeface="Arial"/>
              </a:rPr>
              <a:t>Segura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Donat </a:t>
            </a:r>
            <a:r>
              <a:rPr sz="1200" spc="-29" dirty="0">
                <a:solidFill>
                  <a:srgbClr val="FFFFFF"/>
                </a:solidFill>
                <a:latin typeface="Arial"/>
                <a:cs typeface="Arial"/>
              </a:rPr>
              <a:t>(Dulk)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helped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his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father </a:t>
            </a:r>
            <a:r>
              <a:rPr sz="1200" spc="3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feed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the 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birds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they </a:t>
            </a:r>
            <a:r>
              <a:rPr sz="1200" spc="-11" dirty="0">
                <a:solidFill>
                  <a:srgbClr val="FFFFFF"/>
                </a:solidFill>
                <a:latin typeface="Arial"/>
                <a:cs typeface="Arial"/>
              </a:rPr>
              <a:t>reared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at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their home. </a:t>
            </a:r>
            <a:r>
              <a:rPr sz="1200" spc="-11" dirty="0">
                <a:solidFill>
                  <a:srgbClr val="FFFFFF"/>
                </a:solidFill>
                <a:latin typeface="Arial"/>
                <a:cs typeface="Arial"/>
              </a:rPr>
              <a:t>He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copied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illustrations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200" spc="19" dirty="0">
                <a:solidFill>
                  <a:srgbClr val="FFFFFF"/>
                </a:solidFill>
                <a:latin typeface="Arial"/>
                <a:cs typeface="Arial"/>
              </a:rPr>
              <a:t>exotic</a:t>
            </a:r>
            <a:r>
              <a:rPr sz="1200" spc="-5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3" dirty="0">
                <a:solidFill>
                  <a:srgbClr val="FFFFFF"/>
                </a:solidFill>
                <a:latin typeface="Arial"/>
                <a:cs typeface="Arial"/>
              </a:rPr>
              <a:t>animals  </a:t>
            </a:r>
            <a:r>
              <a:rPr sz="1200" spc="19" dirty="0">
                <a:solidFill>
                  <a:srgbClr val="FFFFFF"/>
                </a:solidFill>
                <a:latin typeface="Arial"/>
                <a:cs typeface="Arial"/>
              </a:rPr>
              <a:t>that </a:t>
            </a:r>
            <a:r>
              <a:rPr sz="1200" spc="-11" dirty="0">
                <a:solidFill>
                  <a:srgbClr val="FFFFFF"/>
                </a:solidFill>
                <a:latin typeface="Arial"/>
                <a:cs typeface="Arial"/>
              </a:rPr>
              <a:t>he </a:t>
            </a:r>
            <a:r>
              <a:rPr sz="1200" spc="19" dirty="0">
                <a:solidFill>
                  <a:srgbClr val="FFFFFF"/>
                </a:solidFill>
                <a:latin typeface="Arial"/>
                <a:cs typeface="Arial"/>
              </a:rPr>
              <a:t>found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in his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parents’ </a:t>
            </a:r>
            <a:r>
              <a:rPr sz="1200" spc="16" dirty="0">
                <a:solidFill>
                  <a:srgbClr val="FFFFFF"/>
                </a:solidFill>
                <a:latin typeface="Arial"/>
                <a:cs typeface="Arial"/>
              </a:rPr>
              <a:t>collection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of old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encyclopedias.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At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200" spc="-8" dirty="0">
                <a:solidFill>
                  <a:srgbClr val="FFFFFF"/>
                </a:solidFill>
                <a:latin typeface="Arial"/>
                <a:cs typeface="Arial"/>
              </a:rPr>
              <a:t>age 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eighteen, </a:t>
            </a:r>
            <a:r>
              <a:rPr sz="1200" spc="-21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close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friend persuaded him </a:t>
            </a:r>
            <a:r>
              <a:rPr sz="1200" spc="3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tackle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walls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city 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suggested </a:t>
            </a:r>
            <a:r>
              <a:rPr sz="1200" spc="-11" dirty="0">
                <a:solidFill>
                  <a:srgbClr val="FFFFFF"/>
                </a:solidFill>
                <a:latin typeface="Arial"/>
                <a:cs typeface="Arial"/>
              </a:rPr>
              <a:t>he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take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pseudonym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Dulk. His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world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1200" spc="-21" dirty="0">
                <a:solidFill>
                  <a:srgbClr val="FFFFFF"/>
                </a:solidFill>
                <a:latin typeface="Arial"/>
                <a:cs typeface="Arial"/>
              </a:rPr>
              <a:t>a 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surrealistic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landscape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full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imaginary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details, rising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up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factions 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against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humans.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Maybe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they </a:t>
            </a:r>
            <a:r>
              <a:rPr sz="1200" spc="-24" dirty="0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wanting </a:t>
            </a:r>
            <a:r>
              <a:rPr sz="1200" spc="3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warn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us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200" spc="-11" dirty="0">
                <a:solidFill>
                  <a:srgbClr val="FFFFFF"/>
                </a:solidFill>
                <a:latin typeface="Arial"/>
                <a:cs typeface="Arial"/>
              </a:rPr>
              <a:t>Earth’s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bleak 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future </a:t>
            </a:r>
            <a:r>
              <a:rPr sz="1200" spc="16" dirty="0">
                <a:solidFill>
                  <a:srgbClr val="FFFFFF"/>
                </a:solidFill>
                <a:latin typeface="Arial"/>
                <a:cs typeface="Arial"/>
              </a:rPr>
              <a:t>following </a:t>
            </a:r>
            <a:r>
              <a:rPr sz="1200" spc="-11" dirty="0">
                <a:solidFill>
                  <a:srgbClr val="FFFFFF"/>
                </a:solidFill>
                <a:latin typeface="Arial"/>
                <a:cs typeface="Arial"/>
              </a:rPr>
              <a:t>an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environmental</a:t>
            </a:r>
            <a:r>
              <a:rPr sz="1200" spc="-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catastrophe.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0789" y="867807"/>
            <a:ext cx="1531193" cy="18844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9523" y="2818011"/>
            <a:ext cx="2572596" cy="12215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83434" y="876453"/>
            <a:ext cx="1261141" cy="17460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76028" y="884131"/>
            <a:ext cx="1370719" cy="16869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16924" y="2520710"/>
            <a:ext cx="1946946" cy="15001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17567" y="4278248"/>
            <a:ext cx="4112899" cy="1499044"/>
          </a:xfrm>
          <a:prstGeom prst="rect">
            <a:avLst/>
          </a:prstGeom>
        </p:spPr>
        <p:txBody>
          <a:bodyPr vert="horz" wrap="square" lIns="0" tIns="678" rIns="0" bIns="0" rtlCol="0">
            <a:spAutoFit/>
          </a:bodyPr>
          <a:lstStyle/>
          <a:p>
            <a:pPr marL="6777" marR="218549">
              <a:lnSpc>
                <a:spcPct val="103800"/>
              </a:lnSpc>
              <a:spcBef>
                <a:spcPts val="5"/>
              </a:spcBef>
            </a:pPr>
            <a:r>
              <a:rPr sz="1300" b="1" spc="43" dirty="0">
                <a:latin typeface="Arial"/>
                <a:cs typeface="Arial"/>
              </a:rPr>
              <a:t>Mark </a:t>
            </a:r>
            <a:r>
              <a:rPr sz="1300" b="1" spc="-13" dirty="0">
                <a:latin typeface="Arial"/>
                <a:cs typeface="Arial"/>
              </a:rPr>
              <a:t>Quinn </a:t>
            </a:r>
            <a:r>
              <a:rPr sz="1300" b="1" spc="101" dirty="0">
                <a:solidFill>
                  <a:srgbClr val="FFFFFF"/>
                </a:solidFill>
                <a:latin typeface="Arial"/>
                <a:cs typeface="Arial"/>
              </a:rPr>
              <a:t>- </a:t>
            </a:r>
            <a:r>
              <a:rPr sz="1300" b="1" spc="8" dirty="0">
                <a:solidFill>
                  <a:srgbClr val="FFFFFF"/>
                </a:solidFill>
                <a:latin typeface="Arial"/>
                <a:cs typeface="Arial"/>
              </a:rPr>
              <a:t>photographer </a:t>
            </a:r>
            <a:r>
              <a:rPr sz="1300" b="1" spc="12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sz="1300" b="1" dirty="0">
                <a:solidFill>
                  <a:srgbClr val="FFFFFF"/>
                </a:solidFill>
                <a:latin typeface="Arial"/>
                <a:cs typeface="Arial"/>
              </a:rPr>
              <a:t>sculpture </a:t>
            </a:r>
            <a:r>
              <a:rPr sz="1300" b="1" spc="125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300" b="1" spc="-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3" dirty="0">
                <a:solidFill>
                  <a:srgbClr val="FFFFFF"/>
                </a:solidFill>
                <a:latin typeface="Arial"/>
                <a:cs typeface="Arial"/>
              </a:rPr>
              <a:t>installation </a:t>
            </a:r>
            <a:r>
              <a:rPr sz="1300" b="1" spc="125" dirty="0">
                <a:solidFill>
                  <a:srgbClr val="FFFFFF"/>
                </a:solidFill>
                <a:latin typeface="Arial"/>
                <a:cs typeface="Arial"/>
              </a:rPr>
              <a:t>/  </a:t>
            </a:r>
            <a:r>
              <a:rPr sz="1300" b="1" spc="-3" dirty="0">
                <a:solidFill>
                  <a:srgbClr val="FFFFFF"/>
                </a:solidFill>
                <a:latin typeface="Arial"/>
                <a:cs typeface="Arial"/>
              </a:rPr>
              <a:t>Painting </a:t>
            </a:r>
            <a:r>
              <a:rPr sz="1300" b="1" spc="125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3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3" dirty="0">
                <a:solidFill>
                  <a:srgbClr val="FFFFFF"/>
                </a:solidFill>
                <a:latin typeface="Arial"/>
                <a:cs typeface="Arial"/>
              </a:rPr>
              <a:t>products</a:t>
            </a:r>
            <a:endParaRPr sz="1300" dirty="0">
              <a:latin typeface="Arial"/>
              <a:cs typeface="Arial"/>
            </a:endParaRPr>
          </a:p>
          <a:p>
            <a:pPr marL="23380" marR="2711">
              <a:lnSpc>
                <a:spcPct val="102400"/>
              </a:lnSpc>
              <a:spcBef>
                <a:spcPts val="111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Quinn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explores </a:t>
            </a:r>
            <a:r>
              <a:rPr sz="1200" spc="37" dirty="0">
                <a:solidFill>
                  <a:srgbClr val="FFFFFF"/>
                </a:solidFill>
                <a:latin typeface="Arial"/>
                <a:cs typeface="Arial"/>
              </a:rPr>
              <a:t>'what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it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1200" spc="37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be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human in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world  </a:t>
            </a:r>
            <a:r>
              <a:rPr sz="1200" spc="37" dirty="0">
                <a:solidFill>
                  <a:srgbClr val="FFFFFF"/>
                </a:solidFill>
                <a:latin typeface="Arial"/>
                <a:cs typeface="Arial"/>
              </a:rPr>
              <a:t>today'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through </a:t>
            </a:r>
            <a:r>
              <a:rPr sz="1200" spc="16" dirty="0">
                <a:solidFill>
                  <a:srgbClr val="FFFFFF"/>
                </a:solidFill>
                <a:latin typeface="Arial"/>
                <a:cs typeface="Arial"/>
              </a:rPr>
              <a:t>subjects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including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body,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genetics, 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identity, environment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and the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media.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His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work </a:t>
            </a:r>
            <a:r>
              <a:rPr sz="1200" spc="-8" dirty="0">
                <a:solidFill>
                  <a:srgbClr val="FFFFFF"/>
                </a:solidFill>
                <a:latin typeface="Arial"/>
                <a:cs typeface="Arial"/>
              </a:rPr>
              <a:t>has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used 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materials </a:t>
            </a:r>
            <a:r>
              <a:rPr sz="1200" spc="19" dirty="0">
                <a:solidFill>
                  <a:srgbClr val="FFFFFF"/>
                </a:solidFill>
                <a:latin typeface="Arial"/>
                <a:cs typeface="Arial"/>
              </a:rPr>
              <a:t>that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vary widely,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from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blood,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bread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200" spc="-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flowers,  </a:t>
            </a:r>
            <a:r>
              <a:rPr sz="1200" spc="37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marble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stainless</a:t>
            </a:r>
            <a:r>
              <a:rPr sz="1200" spc="-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steel.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561363" y="924718"/>
            <a:ext cx="1946946" cy="23715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787993" y="2170247"/>
            <a:ext cx="1571750" cy="19514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647226" y="931992"/>
            <a:ext cx="1881608" cy="3148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68730" y="4998"/>
            <a:ext cx="3973351" cy="1517344"/>
          </a:xfrm>
          <a:prstGeom prst="rect">
            <a:avLst/>
          </a:prstGeom>
        </p:spPr>
        <p:txBody>
          <a:bodyPr vert="horz" wrap="square" lIns="0" tIns="9149" rIns="0" bIns="0" rtlCol="0">
            <a:spAutoFit/>
          </a:bodyPr>
          <a:lstStyle/>
          <a:p>
            <a:pPr marL="6777">
              <a:spcBef>
                <a:spcPts val="72"/>
              </a:spcBef>
            </a:pPr>
            <a:r>
              <a:rPr spc="-56" dirty="0"/>
              <a:t>REFLECTIONS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876800" y="4513181"/>
            <a:ext cx="4342768" cy="2056772"/>
          </a:xfrm>
          <a:prstGeom prst="rect">
            <a:avLst/>
          </a:prstGeom>
        </p:spPr>
        <p:txBody>
          <a:bodyPr vert="horz" wrap="square" lIns="0" tIns="8132" rIns="0" bIns="0" rtlCol="0">
            <a:spAutoFit/>
          </a:bodyPr>
          <a:lstStyle/>
          <a:p>
            <a:pPr marL="12198" algn="just">
              <a:spcBef>
                <a:spcPts val="64"/>
              </a:spcBef>
            </a:pPr>
            <a:r>
              <a:rPr sz="1300" b="1" dirty="0">
                <a:latin typeface="Arial"/>
                <a:cs typeface="Arial"/>
              </a:rPr>
              <a:t>Jason</a:t>
            </a:r>
            <a:r>
              <a:rPr sz="1300" b="1" spc="3" dirty="0">
                <a:latin typeface="Arial"/>
                <a:cs typeface="Arial"/>
              </a:rPr>
              <a:t> </a:t>
            </a:r>
            <a:r>
              <a:rPr sz="1300" b="1" spc="21" dirty="0">
                <a:latin typeface="Arial"/>
                <a:cs typeface="Arial"/>
              </a:rPr>
              <a:t>Martin</a:t>
            </a:r>
            <a:r>
              <a:rPr sz="1300" b="1" spc="3" dirty="0">
                <a:latin typeface="Arial"/>
                <a:cs typeface="Arial"/>
              </a:rPr>
              <a:t> </a:t>
            </a:r>
            <a:r>
              <a:rPr sz="1300" b="1" spc="101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300" b="1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3" dirty="0">
                <a:solidFill>
                  <a:srgbClr val="FFFFFF"/>
                </a:solidFill>
                <a:latin typeface="Arial"/>
                <a:cs typeface="Arial"/>
              </a:rPr>
              <a:t>Painting</a:t>
            </a:r>
            <a:r>
              <a:rPr sz="13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125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300" b="1" spc="3" dirty="0">
                <a:solidFill>
                  <a:srgbClr val="FFFFFF"/>
                </a:solidFill>
                <a:latin typeface="Arial"/>
                <a:cs typeface="Arial"/>
              </a:rPr>
              <a:t> Relief </a:t>
            </a:r>
            <a:r>
              <a:rPr sz="1300" b="1" spc="125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300" b="1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FFFFFF"/>
                </a:solidFill>
                <a:latin typeface="Arial"/>
                <a:cs typeface="Arial"/>
              </a:rPr>
              <a:t>Sculpture</a:t>
            </a:r>
            <a:r>
              <a:rPr sz="13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125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300" b="1" spc="3" dirty="0">
                <a:solidFill>
                  <a:srgbClr val="FFFFFF"/>
                </a:solidFill>
                <a:latin typeface="Arial"/>
                <a:cs typeface="Arial"/>
              </a:rPr>
              <a:t> Products</a:t>
            </a:r>
            <a:endParaRPr sz="1300" dirty="0">
              <a:latin typeface="Arial"/>
              <a:cs typeface="Arial"/>
            </a:endParaRPr>
          </a:p>
          <a:p>
            <a:pPr marL="6777" marR="219227" algn="just">
              <a:lnSpc>
                <a:spcPct val="101600"/>
              </a:lnSpc>
              <a:spcBef>
                <a:spcPts val="1171"/>
              </a:spcBef>
            </a:pP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Drawing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heritage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200" spc="19" dirty="0">
                <a:solidFill>
                  <a:srgbClr val="FFFFFF"/>
                </a:solidFill>
                <a:latin typeface="Arial"/>
                <a:cs typeface="Arial"/>
              </a:rPr>
              <a:t>abstract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expressionism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minimalism,  Martin’s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work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centres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the physical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properties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oil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paint,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200" spc="-8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the 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subtleties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painter’s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manipulation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his</a:t>
            </a:r>
            <a:r>
              <a:rPr sz="1200" spc="-7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medium.</a:t>
            </a:r>
            <a:endParaRPr sz="1200" dirty="0">
              <a:latin typeface="Arial"/>
              <a:cs typeface="Arial"/>
            </a:endParaRPr>
          </a:p>
          <a:p>
            <a:pPr marL="6777" marR="71494" algn="just">
              <a:lnSpc>
                <a:spcPct val="101600"/>
              </a:lnSpc>
            </a:pPr>
            <a:r>
              <a:rPr sz="1200" spc="-11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his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latest </a:t>
            </a:r>
            <a:r>
              <a:rPr sz="1200" spc="16" dirty="0">
                <a:solidFill>
                  <a:srgbClr val="FFFFFF"/>
                </a:solidFill>
                <a:latin typeface="Arial"/>
                <a:cs typeface="Arial"/>
              </a:rPr>
              <a:t>works,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paint, </a:t>
            </a:r>
            <a:r>
              <a:rPr sz="1200" spc="-8" dirty="0">
                <a:solidFill>
                  <a:srgbClr val="FFFFFF"/>
                </a:solidFill>
                <a:latin typeface="Arial"/>
                <a:cs typeface="Arial"/>
              </a:rPr>
              <a:t>heavy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and viscous,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reflects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light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at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sharp  </a:t>
            </a:r>
            <a:r>
              <a:rPr sz="1200" spc="-3" dirty="0">
                <a:solidFill>
                  <a:srgbClr val="FFFFFF"/>
                </a:solidFill>
                <a:latin typeface="Arial"/>
                <a:cs typeface="Arial"/>
              </a:rPr>
              <a:t>angles </a:t>
            </a:r>
            <a:r>
              <a:rPr sz="1200" spc="-11" dirty="0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sz="1200" spc="21" dirty="0">
                <a:solidFill>
                  <a:srgbClr val="FFFFFF"/>
                </a:solidFill>
                <a:latin typeface="Arial"/>
                <a:cs typeface="Arial"/>
              </a:rPr>
              <a:t>it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rises </a:t>
            </a:r>
            <a:r>
              <a:rPr sz="1200" spc="19" dirty="0">
                <a:solidFill>
                  <a:srgbClr val="FFFFFF"/>
                </a:solidFill>
                <a:latin typeface="Arial"/>
                <a:cs typeface="Arial"/>
              </a:rPr>
              <a:t>into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meringue like</a:t>
            </a:r>
            <a:r>
              <a:rPr sz="1200" spc="-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peaks.</a:t>
            </a:r>
            <a:endParaRPr sz="1200" dirty="0">
              <a:latin typeface="Arial"/>
              <a:cs typeface="Arial"/>
            </a:endParaRPr>
          </a:p>
          <a:p>
            <a:pPr marL="6777" marR="2711" algn="just">
              <a:lnSpc>
                <a:spcPct val="101600"/>
              </a:lnSpc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Aside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from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painting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Martin casts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copper, </a:t>
            </a:r>
            <a:r>
              <a:rPr sz="1200" spc="-3" dirty="0">
                <a:solidFill>
                  <a:srgbClr val="FFFFFF"/>
                </a:solidFill>
                <a:latin typeface="Arial"/>
                <a:cs typeface="Arial"/>
              </a:rPr>
              <a:t>silver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and nickel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placing  </a:t>
            </a:r>
            <a:r>
              <a:rPr sz="1200" spc="-3" dirty="0">
                <a:solidFill>
                  <a:srgbClr val="FFFFFF"/>
                </a:solidFill>
                <a:latin typeface="Arial"/>
                <a:cs typeface="Arial"/>
              </a:rPr>
              <a:t>haphazard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globules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paint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against </a:t>
            </a:r>
            <a:r>
              <a:rPr sz="1200" spc="16" dirty="0">
                <a:solidFill>
                  <a:srgbClr val="FFFFFF"/>
                </a:solidFill>
                <a:latin typeface="Arial"/>
                <a:cs typeface="Arial"/>
              </a:rPr>
              <a:t>perfect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flat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reflective</a:t>
            </a:r>
            <a:r>
              <a:rPr sz="1200" spc="-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surfaces/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2408" y="4551224"/>
            <a:ext cx="4459592" cy="1987177"/>
          </a:xfrm>
          <a:prstGeom prst="rect">
            <a:avLst/>
          </a:prstGeom>
        </p:spPr>
        <p:txBody>
          <a:bodyPr vert="horz" wrap="square" lIns="0" tIns="678" rIns="0" bIns="0" rtlCol="0">
            <a:spAutoFit/>
          </a:bodyPr>
          <a:lstStyle/>
          <a:p>
            <a:pPr marL="6777" marR="484874">
              <a:lnSpc>
                <a:spcPct val="103800"/>
              </a:lnSpc>
              <a:spcBef>
                <a:spcPts val="5"/>
              </a:spcBef>
            </a:pPr>
            <a:r>
              <a:rPr sz="1300" b="1" spc="5" dirty="0">
                <a:latin typeface="Arial"/>
                <a:cs typeface="Arial"/>
              </a:rPr>
              <a:t>Daniel </a:t>
            </a:r>
            <a:r>
              <a:rPr sz="1300" b="1" dirty="0">
                <a:latin typeface="Arial"/>
                <a:cs typeface="Arial"/>
              </a:rPr>
              <a:t>Rozin </a:t>
            </a:r>
            <a:r>
              <a:rPr sz="1300" b="1" spc="101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300" b="1" spc="10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300" b="1" spc="5" dirty="0" smtClean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300" b="1" spc="5" dirty="0" smtClean="0">
                <a:solidFill>
                  <a:srgbClr val="FFFFFF"/>
                </a:solidFill>
                <a:latin typeface="Arial"/>
                <a:cs typeface="Arial"/>
              </a:rPr>
              <a:t>nteractive </a:t>
            </a:r>
            <a:r>
              <a:rPr sz="1300" b="1" dirty="0">
                <a:solidFill>
                  <a:srgbClr val="FFFFFF"/>
                </a:solidFill>
                <a:latin typeface="Arial"/>
                <a:cs typeface="Arial"/>
              </a:rPr>
              <a:t>digital </a:t>
            </a:r>
            <a:r>
              <a:rPr sz="1300" b="1" spc="21" dirty="0" smtClean="0">
                <a:solidFill>
                  <a:srgbClr val="FFFFFF"/>
                </a:solidFill>
                <a:latin typeface="Arial"/>
                <a:cs typeface="Arial"/>
              </a:rPr>
              <a:t>art</a:t>
            </a:r>
            <a:r>
              <a:rPr lang="en-GB" sz="1300" b="1" spc="2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125" dirty="0" smtClean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sz="1300" b="1" spc="-3" dirty="0">
                <a:solidFill>
                  <a:srgbClr val="FFFFFF"/>
                </a:solidFill>
                <a:latin typeface="Arial"/>
                <a:cs typeface="Arial"/>
              </a:rPr>
              <a:t>installation</a:t>
            </a:r>
            <a:r>
              <a:rPr sz="1300" b="1" spc="-227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300" b="1" spc="-227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125" dirty="0" smtClean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lang="en-GB" sz="1300" b="1" spc="125" dirty="0" smtClean="0">
                <a:solidFill>
                  <a:srgbClr val="FFFFFF"/>
                </a:solidFill>
                <a:latin typeface="Arial"/>
                <a:cs typeface="Arial"/>
              </a:rPr>
              <a:t> S</a:t>
            </a:r>
            <a:r>
              <a:rPr sz="1300" b="1" dirty="0" smtClean="0">
                <a:solidFill>
                  <a:srgbClr val="FFFFFF"/>
                </a:solidFill>
                <a:latin typeface="Arial"/>
                <a:cs typeface="Arial"/>
              </a:rPr>
              <a:t>culpture</a:t>
            </a:r>
            <a:endParaRPr sz="1300" dirty="0">
              <a:latin typeface="Arial"/>
              <a:cs typeface="Arial"/>
            </a:endParaRPr>
          </a:p>
          <a:p>
            <a:pPr marL="17619" marR="2711">
              <a:lnSpc>
                <a:spcPct val="102299"/>
              </a:lnSpc>
              <a:spcBef>
                <a:spcPts val="539"/>
              </a:spcBef>
            </a:pPr>
            <a:r>
              <a:rPr sz="1200" spc="-13" dirty="0">
                <a:solidFill>
                  <a:srgbClr val="FFFFFF"/>
                </a:solidFill>
                <a:latin typeface="Arial"/>
                <a:cs typeface="Arial"/>
              </a:rPr>
              <a:t>Daniel Rozin </a:t>
            </a:r>
            <a:r>
              <a:rPr sz="1200" spc="-3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1200" spc="-13" dirty="0">
                <a:solidFill>
                  <a:srgbClr val="FFFFFF"/>
                </a:solidFill>
                <a:latin typeface="Arial"/>
                <a:cs typeface="Arial"/>
              </a:rPr>
              <a:t>an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artist, </a:t>
            </a:r>
            <a:r>
              <a:rPr sz="1200" spc="-3" dirty="0">
                <a:solidFill>
                  <a:srgbClr val="FFFFFF"/>
                </a:solidFill>
                <a:latin typeface="Arial"/>
                <a:cs typeface="Arial"/>
              </a:rPr>
              <a:t>educator,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and developer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working </a:t>
            </a:r>
            <a:r>
              <a:rPr sz="1200" spc="-3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the  </a:t>
            </a:r>
            <a:r>
              <a:rPr sz="1200" spc="-24" dirty="0">
                <a:solidFill>
                  <a:srgbClr val="FFFFFF"/>
                </a:solidFill>
                <a:latin typeface="Arial"/>
                <a:cs typeface="Arial"/>
              </a:rPr>
              <a:t>area </a:t>
            </a:r>
            <a:r>
              <a:rPr sz="1200" spc="19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interactive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digital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art. </a:t>
            </a:r>
            <a:r>
              <a:rPr sz="1200" spc="-13" dirty="0">
                <a:solidFill>
                  <a:srgbClr val="FFFFFF"/>
                </a:solidFill>
                <a:latin typeface="Arial"/>
                <a:cs typeface="Arial"/>
              </a:rPr>
              <a:t>As an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interactive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artist </a:t>
            </a:r>
            <a:r>
              <a:rPr sz="1200" spc="-13" dirty="0">
                <a:solidFill>
                  <a:srgbClr val="FFFFFF"/>
                </a:solidFill>
                <a:latin typeface="Arial"/>
                <a:cs typeface="Arial"/>
              </a:rPr>
              <a:t>Rozin </a:t>
            </a:r>
            <a:r>
              <a:rPr sz="1200" spc="-3" dirty="0">
                <a:solidFill>
                  <a:srgbClr val="FFFFFF"/>
                </a:solidFill>
                <a:latin typeface="Arial"/>
                <a:cs typeface="Arial"/>
              </a:rPr>
              <a:t>creates 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installations and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sculptures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that </a:t>
            </a:r>
            <a:r>
              <a:rPr sz="1200" spc="-13" dirty="0">
                <a:solidFill>
                  <a:srgbClr val="FFFFFF"/>
                </a:solidFill>
                <a:latin typeface="Arial"/>
                <a:cs typeface="Arial"/>
              </a:rPr>
              <a:t>have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unique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ability </a:t>
            </a:r>
            <a:r>
              <a:rPr sz="1200" spc="29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change 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respond </a:t>
            </a:r>
            <a:r>
              <a:rPr sz="1200" spc="29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200" spc="-3" dirty="0">
                <a:solidFill>
                  <a:srgbClr val="FFFFFF"/>
                </a:solidFill>
                <a:latin typeface="Arial"/>
                <a:cs typeface="Arial"/>
              </a:rPr>
              <a:t>presence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200" spc="19" dirty="0">
                <a:solidFill>
                  <a:srgbClr val="FFFFFF"/>
                </a:solidFill>
                <a:latin typeface="Arial"/>
                <a:cs typeface="Arial"/>
              </a:rPr>
              <a:t>point of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view </a:t>
            </a:r>
            <a:r>
              <a:rPr sz="1200" spc="19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200" spc="-19" dirty="0">
                <a:solidFill>
                  <a:srgbClr val="FFFFFF"/>
                </a:solidFill>
                <a:latin typeface="Arial"/>
                <a:cs typeface="Arial"/>
              </a:rPr>
              <a:t>viewer. </a:t>
            </a:r>
            <a:r>
              <a:rPr sz="1200" spc="-13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200" spc="-1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1" dirty="0">
                <a:solidFill>
                  <a:srgbClr val="FFFFFF"/>
                </a:solidFill>
                <a:latin typeface="Arial"/>
                <a:cs typeface="Arial"/>
              </a:rPr>
              <a:t>has 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created </a:t>
            </a:r>
            <a:r>
              <a:rPr sz="1200" spc="-3" dirty="0">
                <a:solidFill>
                  <a:srgbClr val="FFFFFF"/>
                </a:solidFill>
                <a:latin typeface="Arial"/>
                <a:cs typeface="Arial"/>
              </a:rPr>
              <a:t>these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interactive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mirrors </a:t>
            </a:r>
            <a:r>
              <a:rPr sz="1200" spc="19" dirty="0">
                <a:solidFill>
                  <a:srgbClr val="FFFFFF"/>
                </a:solidFill>
                <a:latin typeface="Arial"/>
                <a:cs typeface="Arial"/>
              </a:rPr>
              <a:t>out of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wide </a:t>
            </a:r>
            <a:r>
              <a:rPr sz="1200" spc="-3" dirty="0">
                <a:solidFill>
                  <a:srgbClr val="FFFFFF"/>
                </a:solidFill>
                <a:latin typeface="Arial"/>
                <a:cs typeface="Arial"/>
              </a:rPr>
              <a:t>variety </a:t>
            </a:r>
            <a:r>
              <a:rPr sz="1200" spc="19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200" spc="-3" dirty="0">
                <a:solidFill>
                  <a:srgbClr val="FFFFFF"/>
                </a:solidFill>
                <a:latin typeface="Arial"/>
                <a:cs typeface="Arial"/>
              </a:rPr>
              <a:t>materials 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ranging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from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plastic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pieces, </a:t>
            </a:r>
            <a:r>
              <a:rPr sz="1200" spc="21" dirty="0">
                <a:solidFill>
                  <a:srgbClr val="FFFFFF"/>
                </a:solidFill>
                <a:latin typeface="Arial"/>
                <a:cs typeface="Arial"/>
              </a:rPr>
              <a:t>wood,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200" spc="-13" dirty="0">
                <a:solidFill>
                  <a:srgbClr val="FFFFFF"/>
                </a:solidFill>
                <a:latin typeface="Arial"/>
                <a:cs typeface="Arial"/>
              </a:rPr>
              <a:t>even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trash. </a:t>
            </a:r>
            <a:r>
              <a:rPr sz="1200" spc="19" dirty="0">
                <a:solidFill>
                  <a:srgbClr val="FFFFFF"/>
                </a:solidFill>
                <a:latin typeface="Arial"/>
                <a:cs typeface="Arial"/>
              </a:rPr>
              <a:t>But </a:t>
            </a:r>
            <a:r>
              <a:rPr sz="1200" spc="-3" dirty="0">
                <a:solidFill>
                  <a:srgbClr val="FFFFFF"/>
                </a:solidFill>
                <a:latin typeface="Arial"/>
                <a:cs typeface="Arial"/>
              </a:rPr>
              <a:t>one </a:t>
            </a:r>
            <a:r>
              <a:rPr sz="1200" spc="19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our  favorites used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this kinetic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quality </a:t>
            </a:r>
            <a:r>
              <a:rPr sz="1200" spc="19" dirty="0">
                <a:solidFill>
                  <a:srgbClr val="FFFFFF"/>
                </a:solidFill>
                <a:latin typeface="Arial"/>
                <a:cs typeface="Arial"/>
              </a:rPr>
              <a:t>out of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actual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mirrors,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which adds </a:t>
            </a:r>
            <a:r>
              <a:rPr sz="1200" spc="-24" dirty="0">
                <a:solidFill>
                  <a:srgbClr val="FFFFFF"/>
                </a:solidFill>
                <a:latin typeface="Arial"/>
                <a:cs typeface="Arial"/>
              </a:rPr>
              <a:t>a  </a:t>
            </a:r>
            <a:r>
              <a:rPr sz="1200" spc="-11" dirty="0">
                <a:solidFill>
                  <a:srgbClr val="FFFFFF"/>
                </a:solidFill>
                <a:latin typeface="Arial"/>
                <a:cs typeface="Arial"/>
              </a:rPr>
              <a:t>level </a:t>
            </a:r>
            <a:r>
              <a:rPr sz="1200" spc="19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humor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200" spc="-3" dirty="0">
                <a:solidFill>
                  <a:srgbClr val="FFFFFF"/>
                </a:solidFill>
                <a:latin typeface="Arial"/>
                <a:cs typeface="Arial"/>
              </a:rPr>
              <a:t>irony </a:t>
            </a:r>
            <a:r>
              <a:rPr sz="1200" spc="29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200" spc="-6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piece.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41329" y="902533"/>
            <a:ext cx="2124206" cy="26142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0044" y="897096"/>
            <a:ext cx="1192427" cy="24788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52895" y="2147744"/>
            <a:ext cx="1092321" cy="17932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77091" y="878735"/>
            <a:ext cx="1577318" cy="26364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09308" y="868771"/>
            <a:ext cx="1092321" cy="22388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690317" y="843597"/>
            <a:ext cx="2063750" cy="34478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488373" y="2320076"/>
            <a:ext cx="1292799" cy="198878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3200" y="4998"/>
            <a:ext cx="4298881" cy="763291"/>
          </a:xfrm>
          <a:prstGeom prst="rect">
            <a:avLst/>
          </a:prstGeom>
        </p:spPr>
        <p:txBody>
          <a:bodyPr vert="horz" wrap="square" lIns="0" tIns="9149" rIns="0" bIns="0" rtlCol="0">
            <a:spAutoFit/>
          </a:bodyPr>
          <a:lstStyle/>
          <a:p>
            <a:pPr marL="6777">
              <a:spcBef>
                <a:spcPts val="72"/>
              </a:spcBef>
            </a:pPr>
            <a:r>
              <a:rPr spc="-56" dirty="0"/>
              <a:t>REFLECTIONS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637179" y="4589376"/>
            <a:ext cx="4674844" cy="415465"/>
          </a:xfrm>
          <a:prstGeom prst="rect">
            <a:avLst/>
          </a:prstGeom>
        </p:spPr>
        <p:txBody>
          <a:bodyPr vert="horz" wrap="square" lIns="0" tIns="678" rIns="0" bIns="0" rtlCol="0">
            <a:spAutoFit/>
          </a:bodyPr>
          <a:lstStyle/>
          <a:p>
            <a:pPr marL="6777" marR="2711">
              <a:lnSpc>
                <a:spcPct val="103800"/>
              </a:lnSpc>
              <a:spcBef>
                <a:spcPts val="5"/>
              </a:spcBef>
            </a:pPr>
            <a:r>
              <a:rPr sz="1300" b="1" spc="5" dirty="0">
                <a:latin typeface="Arial"/>
                <a:cs typeface="Arial"/>
              </a:rPr>
              <a:t>Robbie</a:t>
            </a:r>
            <a:r>
              <a:rPr sz="1300" b="1" spc="3" dirty="0">
                <a:latin typeface="Arial"/>
                <a:cs typeface="Arial"/>
              </a:rPr>
              <a:t> </a:t>
            </a:r>
            <a:r>
              <a:rPr sz="1300" b="1" spc="5" dirty="0">
                <a:latin typeface="Arial"/>
                <a:cs typeface="Arial"/>
              </a:rPr>
              <a:t>Conal</a:t>
            </a:r>
            <a:r>
              <a:rPr sz="1300" b="1" spc="3" dirty="0">
                <a:latin typeface="Arial"/>
                <a:cs typeface="Arial"/>
              </a:rPr>
              <a:t> </a:t>
            </a:r>
            <a:r>
              <a:rPr sz="1300" b="1" spc="101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3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FFFFFF"/>
                </a:solidFill>
                <a:latin typeface="Arial"/>
                <a:cs typeface="Arial"/>
              </a:rPr>
              <a:t>illustration</a:t>
            </a:r>
            <a:r>
              <a:rPr sz="1300" b="1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125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300" b="1" spc="5" dirty="0">
                <a:solidFill>
                  <a:srgbClr val="FFFFFF"/>
                </a:solidFill>
                <a:latin typeface="Arial"/>
                <a:cs typeface="Arial"/>
              </a:rPr>
              <a:t> graphic</a:t>
            </a:r>
            <a:r>
              <a:rPr sz="1300" b="1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21" dirty="0">
                <a:solidFill>
                  <a:srgbClr val="FFFFFF"/>
                </a:solidFill>
                <a:latin typeface="Arial"/>
                <a:cs typeface="Arial"/>
              </a:rPr>
              <a:t>art</a:t>
            </a:r>
            <a:r>
              <a:rPr sz="1300" b="1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125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3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FFFFFF"/>
                </a:solidFill>
                <a:latin typeface="Arial"/>
                <a:cs typeface="Arial"/>
              </a:rPr>
              <a:t>political</a:t>
            </a:r>
            <a:r>
              <a:rPr sz="1300" b="1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21" dirty="0">
                <a:solidFill>
                  <a:srgbClr val="FFFFFF"/>
                </a:solidFill>
                <a:latin typeface="Arial"/>
                <a:cs typeface="Arial"/>
              </a:rPr>
              <a:t>art</a:t>
            </a:r>
            <a:r>
              <a:rPr sz="13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125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300" b="1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13" dirty="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r>
              <a:rPr sz="1300" b="1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21" dirty="0">
                <a:solidFill>
                  <a:srgbClr val="FFFFFF"/>
                </a:solidFill>
                <a:latin typeface="Arial"/>
                <a:cs typeface="Arial"/>
              </a:rPr>
              <a:t>art  </a:t>
            </a:r>
            <a:r>
              <a:rPr sz="1300" b="1" spc="-3" dirty="0">
                <a:solidFill>
                  <a:srgbClr val="FFFFFF"/>
                </a:solidFill>
                <a:latin typeface="Arial"/>
                <a:cs typeface="Arial"/>
              </a:rPr>
              <a:t>guerilla</a:t>
            </a:r>
            <a:r>
              <a:rPr sz="13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21" dirty="0">
                <a:solidFill>
                  <a:srgbClr val="FFFFFF"/>
                </a:solidFill>
                <a:latin typeface="Arial"/>
                <a:cs typeface="Arial"/>
              </a:rPr>
              <a:t>art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16542" y="5402119"/>
            <a:ext cx="4473031" cy="757269"/>
          </a:xfrm>
          <a:prstGeom prst="rect">
            <a:avLst/>
          </a:prstGeom>
        </p:spPr>
        <p:txBody>
          <a:bodyPr vert="horz" wrap="square" lIns="0" tIns="4405" rIns="0" bIns="0" rtlCol="0">
            <a:spAutoFit/>
          </a:bodyPr>
          <a:lstStyle/>
          <a:p>
            <a:pPr marL="6777" marR="2711">
              <a:lnSpc>
                <a:spcPct val="101600"/>
              </a:lnSpc>
              <a:spcBef>
                <a:spcPts val="35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Conal is </a:t>
            </a:r>
            <a:r>
              <a:rPr sz="1200" spc="-11" dirty="0">
                <a:solidFill>
                  <a:srgbClr val="FFFFFF"/>
                </a:solidFill>
                <a:latin typeface="Arial"/>
                <a:cs typeface="Arial"/>
              </a:rPr>
              <a:t>an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American </a:t>
            </a:r>
            <a:r>
              <a:rPr sz="1200" spc="-3" dirty="0">
                <a:solidFill>
                  <a:srgbClr val="FFFFFF"/>
                </a:solidFill>
                <a:latin typeface="Arial"/>
                <a:cs typeface="Arial"/>
              </a:rPr>
              <a:t>guerrilla </a:t>
            </a:r>
            <a:r>
              <a:rPr sz="1200" spc="16" dirty="0">
                <a:solidFill>
                  <a:srgbClr val="FFFFFF"/>
                </a:solidFill>
                <a:latin typeface="Arial"/>
                <a:cs typeface="Arial"/>
              </a:rPr>
              <a:t>poster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artist </a:t>
            </a:r>
            <a:r>
              <a:rPr sz="1200" spc="19" dirty="0">
                <a:solidFill>
                  <a:srgbClr val="FFFFFF"/>
                </a:solidFill>
                <a:latin typeface="Arial"/>
                <a:cs typeface="Arial"/>
              </a:rPr>
              <a:t>noted </a:t>
            </a:r>
            <a:r>
              <a:rPr sz="1200" spc="16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his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gnarled, 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grotesque </a:t>
            </a:r>
            <a:r>
              <a:rPr sz="1200" spc="19" dirty="0">
                <a:solidFill>
                  <a:srgbClr val="FFFFFF"/>
                </a:solidFill>
                <a:latin typeface="Arial"/>
                <a:cs typeface="Arial"/>
              </a:rPr>
              <a:t>depictions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U.S. </a:t>
            </a:r>
            <a:r>
              <a:rPr sz="1200" spc="16" dirty="0">
                <a:solidFill>
                  <a:srgbClr val="FFFFFF"/>
                </a:solidFill>
                <a:latin typeface="Arial"/>
                <a:cs typeface="Arial"/>
              </a:rPr>
              <a:t>political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figures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note. </a:t>
            </a:r>
            <a:r>
              <a:rPr sz="1200" spc="-21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former</a:t>
            </a:r>
            <a:r>
              <a:rPr sz="1200" spc="-6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hippie,  </a:t>
            </a:r>
            <a:r>
              <a:rPr sz="1200" spc="-11" dirty="0">
                <a:solidFill>
                  <a:srgbClr val="FFFFFF"/>
                </a:solidFill>
                <a:latin typeface="Arial"/>
                <a:cs typeface="Arial"/>
              </a:rPr>
              <a:t>he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1200" spc="19" dirty="0">
                <a:solidFill>
                  <a:srgbClr val="FFFFFF"/>
                </a:solidFill>
                <a:latin typeface="Arial"/>
                <a:cs typeface="Arial"/>
              </a:rPr>
              <a:t>noted </a:t>
            </a:r>
            <a:r>
              <a:rPr sz="1200" spc="16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200" spc="19" dirty="0">
                <a:solidFill>
                  <a:srgbClr val="FFFFFF"/>
                </a:solidFill>
                <a:latin typeface="Arial"/>
                <a:cs typeface="Arial"/>
              </a:rPr>
              <a:t>distributing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his </a:t>
            </a:r>
            <a:r>
              <a:rPr sz="1200" spc="16" dirty="0">
                <a:solidFill>
                  <a:srgbClr val="FFFFFF"/>
                </a:solidFill>
                <a:latin typeface="Arial"/>
                <a:cs typeface="Arial"/>
              </a:rPr>
              <a:t>poster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art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throughout </a:t>
            </a:r>
            <a:r>
              <a:rPr sz="1200" spc="-21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city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overnight 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using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his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"volunteer </a:t>
            </a:r>
            <a:r>
              <a:rPr sz="1200" spc="-3" dirty="0">
                <a:solidFill>
                  <a:srgbClr val="FFFFFF"/>
                </a:solidFill>
                <a:latin typeface="Arial"/>
                <a:cs typeface="Arial"/>
              </a:rPr>
              <a:t>guerrilla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postering</a:t>
            </a:r>
            <a:r>
              <a:rPr sz="1200" spc="-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9" dirty="0">
                <a:solidFill>
                  <a:srgbClr val="FFFFFF"/>
                </a:solidFill>
                <a:latin typeface="Arial"/>
                <a:cs typeface="Arial"/>
              </a:rPr>
              <a:t>army"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8669" y="940197"/>
            <a:ext cx="2346487" cy="23239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1452" y="4602075"/>
            <a:ext cx="4216151" cy="1103551"/>
          </a:xfrm>
          <a:prstGeom prst="rect">
            <a:avLst/>
          </a:prstGeom>
        </p:spPr>
        <p:txBody>
          <a:bodyPr vert="horz" wrap="square" lIns="0" tIns="678" rIns="0" bIns="0" rtlCol="0">
            <a:spAutoFit/>
          </a:bodyPr>
          <a:lstStyle/>
          <a:p>
            <a:pPr marL="28801" marR="325283">
              <a:lnSpc>
                <a:spcPct val="103800"/>
              </a:lnSpc>
              <a:spcBef>
                <a:spcPts val="5"/>
              </a:spcBef>
              <a:tabLst>
                <a:tab pos="910113" algn="l"/>
              </a:tabLst>
            </a:pPr>
            <a:r>
              <a:rPr sz="1300" b="1" spc="5" dirty="0">
                <a:latin typeface="Arial"/>
                <a:cs typeface="Arial"/>
              </a:rPr>
              <a:t>Led</a:t>
            </a:r>
            <a:r>
              <a:rPr sz="1300" b="1" dirty="0">
                <a:latin typeface="Arial"/>
                <a:cs typeface="Arial"/>
              </a:rPr>
              <a:t> </a:t>
            </a:r>
            <a:r>
              <a:rPr sz="1300" b="1" spc="-19" dirty="0">
                <a:latin typeface="Arial"/>
                <a:cs typeface="Arial"/>
              </a:rPr>
              <a:t>by</a:t>
            </a:r>
            <a:r>
              <a:rPr sz="1300" b="1" spc="3" dirty="0">
                <a:latin typeface="Arial"/>
                <a:cs typeface="Arial"/>
              </a:rPr>
              <a:t> Donkeys</a:t>
            </a:r>
            <a:r>
              <a:rPr sz="1300" b="1" dirty="0">
                <a:latin typeface="Arial"/>
                <a:cs typeface="Arial"/>
              </a:rPr>
              <a:t> </a:t>
            </a:r>
            <a:r>
              <a:rPr sz="1300" b="1" spc="101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300" b="1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FFFFFF"/>
                </a:solidFill>
                <a:latin typeface="Arial"/>
                <a:cs typeface="Arial"/>
              </a:rPr>
              <a:t>urban </a:t>
            </a:r>
            <a:r>
              <a:rPr sz="1300" b="1" spc="21" dirty="0">
                <a:solidFill>
                  <a:srgbClr val="FFFFFF"/>
                </a:solidFill>
                <a:latin typeface="Arial"/>
                <a:cs typeface="Arial"/>
              </a:rPr>
              <a:t>art</a:t>
            </a:r>
            <a:r>
              <a:rPr sz="1300" b="1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125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3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13" dirty="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r>
              <a:rPr sz="1300" b="1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21" dirty="0">
                <a:solidFill>
                  <a:srgbClr val="FFFFFF"/>
                </a:solidFill>
                <a:latin typeface="Arial"/>
                <a:cs typeface="Arial"/>
              </a:rPr>
              <a:t>art</a:t>
            </a:r>
            <a:r>
              <a:rPr sz="1300" b="1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125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3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11" dirty="0">
                <a:solidFill>
                  <a:srgbClr val="FFFFFF"/>
                </a:solidFill>
                <a:latin typeface="Arial"/>
                <a:cs typeface="Arial"/>
              </a:rPr>
              <a:t>conceptual</a:t>
            </a:r>
            <a:r>
              <a:rPr sz="1300" b="1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125" dirty="0">
                <a:solidFill>
                  <a:srgbClr val="FFFFFF"/>
                </a:solidFill>
                <a:latin typeface="Arial"/>
                <a:cs typeface="Arial"/>
              </a:rPr>
              <a:t>/  </a:t>
            </a:r>
            <a:r>
              <a:rPr sz="1300" b="1" spc="-8" dirty="0">
                <a:solidFill>
                  <a:srgbClr val="FFFFFF"/>
                </a:solidFill>
                <a:latin typeface="Arial"/>
                <a:cs typeface="Arial"/>
              </a:rPr>
              <a:t>Billboard </a:t>
            </a:r>
            <a:r>
              <a:rPr sz="1300" b="1" spc="21" dirty="0">
                <a:solidFill>
                  <a:srgbClr val="FFFFFF"/>
                </a:solidFill>
                <a:latin typeface="Arial"/>
                <a:cs typeface="Arial"/>
              </a:rPr>
              <a:t>art </a:t>
            </a:r>
            <a:r>
              <a:rPr sz="1300" b="1" spc="12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sz="1300" b="1" dirty="0">
                <a:solidFill>
                  <a:srgbClr val="FFFFFF"/>
                </a:solidFill>
                <a:latin typeface="Arial"/>
                <a:cs typeface="Arial"/>
              </a:rPr>
              <a:t>social </a:t>
            </a:r>
            <a:r>
              <a:rPr sz="1300" b="1" spc="13" dirty="0">
                <a:solidFill>
                  <a:srgbClr val="FFFFFF"/>
                </a:solidFill>
                <a:latin typeface="Arial"/>
                <a:cs typeface="Arial"/>
              </a:rPr>
              <a:t>media </a:t>
            </a:r>
            <a:r>
              <a:rPr sz="1300" b="1" spc="21" dirty="0">
                <a:solidFill>
                  <a:srgbClr val="FFFFFF"/>
                </a:solidFill>
                <a:latin typeface="Arial"/>
                <a:cs typeface="Arial"/>
              </a:rPr>
              <a:t>art </a:t>
            </a:r>
            <a:r>
              <a:rPr sz="1300" b="1" spc="12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sz="1300" b="1" dirty="0">
                <a:solidFill>
                  <a:srgbClr val="FFFFFF"/>
                </a:solidFill>
                <a:latin typeface="Arial"/>
                <a:cs typeface="Arial"/>
              </a:rPr>
              <a:t>political </a:t>
            </a:r>
            <a:r>
              <a:rPr sz="1300" b="1" spc="21" dirty="0">
                <a:solidFill>
                  <a:srgbClr val="FFFFFF"/>
                </a:solidFill>
                <a:latin typeface="Arial"/>
                <a:cs typeface="Arial"/>
              </a:rPr>
              <a:t>art </a:t>
            </a:r>
            <a:r>
              <a:rPr sz="1300" b="1" spc="12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sz="1300" b="1" spc="8" dirty="0">
                <a:solidFill>
                  <a:srgbClr val="FFFFFF"/>
                </a:solidFill>
                <a:latin typeface="Arial"/>
                <a:cs typeface="Arial"/>
              </a:rPr>
              <a:t>poster  </a:t>
            </a:r>
            <a:r>
              <a:rPr sz="1300" b="1" spc="11" dirty="0">
                <a:solidFill>
                  <a:srgbClr val="FFFFFF"/>
                </a:solidFill>
                <a:latin typeface="Arial"/>
                <a:cs typeface="Arial"/>
              </a:rPr>
              <a:t>campaign	</a:t>
            </a:r>
            <a:r>
              <a:rPr sz="1300" b="1" spc="12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sz="1300" b="1" spc="-3" dirty="0">
                <a:solidFill>
                  <a:srgbClr val="FFFFFF"/>
                </a:solidFill>
                <a:latin typeface="Arial"/>
                <a:cs typeface="Arial"/>
              </a:rPr>
              <a:t>guerrilla</a:t>
            </a:r>
            <a:r>
              <a:rPr sz="1300" b="1" spc="-12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21" dirty="0">
                <a:solidFill>
                  <a:srgbClr val="FFFFFF"/>
                </a:solidFill>
                <a:latin typeface="Arial"/>
                <a:cs typeface="Arial"/>
              </a:rPr>
              <a:t>art</a:t>
            </a:r>
            <a:endParaRPr sz="1300" dirty="0">
              <a:latin typeface="Arial"/>
              <a:cs typeface="Arial"/>
            </a:endParaRPr>
          </a:p>
          <a:p>
            <a:pPr marL="6777" marR="2711">
              <a:lnSpc>
                <a:spcPct val="101600"/>
              </a:lnSpc>
              <a:spcBef>
                <a:spcPts val="776"/>
              </a:spcBef>
            </a:pP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Led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By Donkeys'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Poster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Campaign </a:t>
            </a:r>
            <a:r>
              <a:rPr sz="1200" spc="-11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Humiliating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Politicians</a:t>
            </a:r>
            <a:r>
              <a:rPr sz="1200" spc="-4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With  </a:t>
            </a:r>
            <a:r>
              <a:rPr sz="1200" spc="-13" dirty="0">
                <a:solidFill>
                  <a:srgbClr val="FFFFFF"/>
                </a:solidFill>
                <a:latin typeface="Arial"/>
                <a:cs typeface="Arial"/>
              </a:rPr>
              <a:t>Their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Own </a:t>
            </a:r>
            <a:r>
              <a:rPr sz="1200" spc="-8" dirty="0">
                <a:solidFill>
                  <a:srgbClr val="FFFFFF"/>
                </a:solidFill>
                <a:latin typeface="Arial"/>
                <a:cs typeface="Arial"/>
              </a:rPr>
              <a:t>Words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Across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6" dirty="0">
                <a:solidFill>
                  <a:srgbClr val="FFFFFF"/>
                </a:solidFill>
                <a:latin typeface="Arial"/>
                <a:cs typeface="Arial"/>
              </a:rPr>
              <a:t>London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69182" y="1890018"/>
            <a:ext cx="2485855" cy="23712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72362" y="921086"/>
            <a:ext cx="2674158" cy="21885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830827" y="884064"/>
            <a:ext cx="1734072" cy="28543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534632" y="2029873"/>
            <a:ext cx="1252364" cy="2323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565820" y="2625011"/>
            <a:ext cx="940459" cy="17225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38400" y="0"/>
            <a:ext cx="4500493" cy="763291"/>
          </a:xfrm>
          <a:prstGeom prst="rect">
            <a:avLst/>
          </a:prstGeom>
        </p:spPr>
        <p:txBody>
          <a:bodyPr vert="horz" wrap="square" lIns="0" tIns="9149" rIns="0" bIns="0" rtlCol="0">
            <a:spAutoFit/>
          </a:bodyPr>
          <a:lstStyle/>
          <a:p>
            <a:pPr marL="6777">
              <a:spcBef>
                <a:spcPts val="72"/>
              </a:spcBef>
            </a:pPr>
            <a:r>
              <a:rPr spc="-56" dirty="0"/>
              <a:t>REFLECTIONS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2088" y="4419600"/>
            <a:ext cx="4622311" cy="2214148"/>
          </a:xfrm>
          <a:prstGeom prst="rect">
            <a:avLst/>
          </a:prstGeom>
        </p:spPr>
        <p:txBody>
          <a:bodyPr vert="horz" wrap="square" lIns="0" tIns="8132" rIns="0" bIns="0" rtlCol="0">
            <a:spAutoFit/>
          </a:bodyPr>
          <a:lstStyle/>
          <a:p>
            <a:pPr marL="12198">
              <a:spcBef>
                <a:spcPts val="64"/>
              </a:spcBef>
            </a:pPr>
            <a:r>
              <a:rPr sz="1300" b="1" spc="-3" dirty="0">
                <a:latin typeface="Arial"/>
                <a:cs typeface="Arial"/>
              </a:rPr>
              <a:t>Victoria </a:t>
            </a:r>
            <a:r>
              <a:rPr sz="1300" b="1" spc="-8" dirty="0">
                <a:latin typeface="Arial"/>
                <a:cs typeface="Arial"/>
              </a:rPr>
              <a:t>Reynolds </a:t>
            </a:r>
            <a:r>
              <a:rPr sz="1300" b="1" spc="101" dirty="0">
                <a:solidFill>
                  <a:srgbClr val="FFFFFF"/>
                </a:solidFill>
                <a:latin typeface="Arial"/>
                <a:cs typeface="Arial"/>
              </a:rPr>
              <a:t>- </a:t>
            </a:r>
            <a:r>
              <a:rPr sz="1300" b="1" spc="5" dirty="0">
                <a:solidFill>
                  <a:srgbClr val="FFFFFF"/>
                </a:solidFill>
                <a:latin typeface="Arial"/>
                <a:cs typeface="Arial"/>
              </a:rPr>
              <a:t>fine </a:t>
            </a:r>
            <a:r>
              <a:rPr sz="1300" b="1" spc="21" dirty="0">
                <a:solidFill>
                  <a:srgbClr val="FFFFFF"/>
                </a:solidFill>
                <a:latin typeface="Arial"/>
                <a:cs typeface="Arial"/>
              </a:rPr>
              <a:t>art </a:t>
            </a:r>
            <a:r>
              <a:rPr sz="1300" b="1" spc="12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sz="1300" b="1" spc="-3" dirty="0">
                <a:solidFill>
                  <a:srgbClr val="FFFFFF"/>
                </a:solidFill>
                <a:latin typeface="Arial"/>
                <a:cs typeface="Arial"/>
              </a:rPr>
              <a:t>painting </a:t>
            </a:r>
            <a:r>
              <a:rPr sz="1300" b="1" spc="125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300" b="1" spc="-2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8" dirty="0">
                <a:solidFill>
                  <a:srgbClr val="FFFFFF"/>
                </a:solidFill>
                <a:latin typeface="Arial"/>
                <a:cs typeface="Arial"/>
              </a:rPr>
              <a:t>drawing</a:t>
            </a:r>
            <a:endParaRPr sz="1300" dirty="0">
              <a:latin typeface="Arial"/>
              <a:cs typeface="Arial"/>
            </a:endParaRPr>
          </a:p>
          <a:p>
            <a:pPr marL="6777" marR="368992">
              <a:lnSpc>
                <a:spcPct val="101000"/>
              </a:lnSpc>
              <a:spcBef>
                <a:spcPts val="1110"/>
              </a:spcBef>
            </a:pP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Though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she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thinks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"meat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tastes </a:t>
            </a:r>
            <a:r>
              <a:rPr sz="1200" spc="19" dirty="0">
                <a:solidFill>
                  <a:srgbClr val="FFFFFF"/>
                </a:solidFill>
                <a:latin typeface="Arial"/>
                <a:cs typeface="Arial"/>
              </a:rPr>
              <a:t>kind </a:t>
            </a:r>
            <a:r>
              <a:rPr sz="1200" spc="21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200" spc="19" dirty="0">
                <a:solidFill>
                  <a:srgbClr val="FFFFFF"/>
                </a:solidFill>
                <a:latin typeface="Arial"/>
                <a:cs typeface="Arial"/>
              </a:rPr>
              <a:t>funny",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Reynolds </a:t>
            </a:r>
            <a:r>
              <a:rPr sz="1200" spc="16" dirty="0">
                <a:solidFill>
                  <a:srgbClr val="FFFFFF"/>
                </a:solidFill>
                <a:latin typeface="Arial"/>
                <a:cs typeface="Arial"/>
              </a:rPr>
              <a:t>spends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hours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1200" spc="-8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the  supermarket </a:t>
            </a:r>
            <a:r>
              <a:rPr sz="1200" spc="32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200" spc="19" dirty="0">
                <a:solidFill>
                  <a:srgbClr val="FFFFFF"/>
                </a:solidFill>
                <a:latin typeface="Arial"/>
                <a:cs typeface="Arial"/>
              </a:rPr>
              <a:t>find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just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200" spc="16" dirty="0">
                <a:solidFill>
                  <a:srgbClr val="FFFFFF"/>
                </a:solidFill>
                <a:latin typeface="Arial"/>
                <a:cs typeface="Arial"/>
              </a:rPr>
              <a:t>right</a:t>
            </a:r>
            <a:r>
              <a:rPr sz="1200" spc="-6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21" dirty="0">
                <a:solidFill>
                  <a:srgbClr val="FFFFFF"/>
                </a:solidFill>
                <a:latin typeface="Arial"/>
                <a:cs typeface="Arial"/>
              </a:rPr>
              <a:t>cut.</a:t>
            </a:r>
            <a:endParaRPr sz="1200" dirty="0">
              <a:latin typeface="Arial"/>
              <a:cs typeface="Arial"/>
            </a:endParaRPr>
          </a:p>
          <a:p>
            <a:pPr marL="6777" marR="43710">
              <a:lnSpc>
                <a:spcPct val="101000"/>
              </a:lnSpc>
            </a:pPr>
            <a:r>
              <a:rPr sz="1200" spc="37" dirty="0">
                <a:solidFill>
                  <a:srgbClr val="FFFFFF"/>
                </a:solidFill>
                <a:latin typeface="Arial"/>
                <a:cs typeface="Arial"/>
              </a:rPr>
              <a:t>"It's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hard these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days </a:t>
            </a:r>
            <a:r>
              <a:rPr sz="1200" spc="32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200" spc="19" dirty="0">
                <a:solidFill>
                  <a:srgbClr val="FFFFFF"/>
                </a:solidFill>
                <a:latin typeface="Arial"/>
                <a:cs typeface="Arial"/>
              </a:rPr>
              <a:t>find </a:t>
            </a:r>
            <a:r>
              <a:rPr sz="1200" spc="-3" dirty="0">
                <a:solidFill>
                  <a:srgbClr val="FFFFFF"/>
                </a:solidFill>
                <a:latin typeface="Arial"/>
                <a:cs typeface="Arial"/>
              </a:rPr>
              <a:t>large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expanses </a:t>
            </a:r>
            <a:r>
              <a:rPr sz="1200" spc="21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fat, </a:t>
            </a:r>
            <a:r>
              <a:rPr sz="1200" spc="29" dirty="0">
                <a:solidFill>
                  <a:srgbClr val="FFFFFF"/>
                </a:solidFill>
                <a:latin typeface="Arial"/>
                <a:cs typeface="Arial"/>
              </a:rPr>
              <a:t>but </a:t>
            </a:r>
            <a:r>
              <a:rPr sz="1200" spc="-13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love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the texture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the  glistening highlights. </a:t>
            </a:r>
            <a:r>
              <a:rPr sz="1200" spc="-8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200" spc="19" dirty="0">
                <a:solidFill>
                  <a:srgbClr val="FFFFFF"/>
                </a:solidFill>
                <a:latin typeface="Arial"/>
                <a:cs typeface="Arial"/>
              </a:rPr>
              <a:t>butcher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always </a:t>
            </a:r>
            <a:r>
              <a:rPr sz="1200" spc="16" dirty="0">
                <a:solidFill>
                  <a:srgbClr val="FFFFFF"/>
                </a:solidFill>
                <a:latin typeface="Arial"/>
                <a:cs typeface="Arial"/>
              </a:rPr>
              <a:t>looks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at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me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strangely,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because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when </a:t>
            </a:r>
            <a:r>
              <a:rPr sz="1200" spc="-13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see  </a:t>
            </a:r>
            <a:r>
              <a:rPr sz="1200" spc="19" dirty="0">
                <a:solidFill>
                  <a:srgbClr val="FFFFFF"/>
                </a:solidFill>
                <a:latin typeface="Arial"/>
                <a:cs typeface="Arial"/>
              </a:rPr>
              <a:t>fatty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meat, </a:t>
            </a:r>
            <a:r>
              <a:rPr sz="1200" spc="-13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have </a:t>
            </a:r>
            <a:r>
              <a:rPr sz="1200" spc="32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200" spc="19" dirty="0">
                <a:solidFill>
                  <a:srgbClr val="FFFFFF"/>
                </a:solidFill>
                <a:latin typeface="Arial"/>
                <a:cs typeface="Arial"/>
              </a:rPr>
              <a:t>buy it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straight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away,"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she</a:t>
            </a:r>
            <a:r>
              <a:rPr sz="1200" spc="-7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says.</a:t>
            </a:r>
            <a:endParaRPr sz="1200" dirty="0">
              <a:latin typeface="Arial"/>
              <a:cs typeface="Arial"/>
            </a:endParaRPr>
          </a:p>
          <a:p>
            <a:pPr marL="6777" marR="75899">
              <a:lnSpc>
                <a:spcPct val="101000"/>
              </a:lnSpc>
            </a:pP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Admiration, </a:t>
            </a:r>
            <a:r>
              <a:rPr sz="1200" spc="16" dirty="0">
                <a:solidFill>
                  <a:srgbClr val="FFFFFF"/>
                </a:solidFill>
                <a:latin typeface="Arial"/>
                <a:cs typeface="Arial"/>
              </a:rPr>
              <a:t>curiosity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and sometimes </a:t>
            </a:r>
            <a:r>
              <a:rPr sz="1200" spc="19" dirty="0">
                <a:solidFill>
                  <a:srgbClr val="FFFFFF"/>
                </a:solidFill>
                <a:latin typeface="Arial"/>
                <a:cs typeface="Arial"/>
              </a:rPr>
              <a:t>disgust </a:t>
            </a:r>
            <a:r>
              <a:rPr sz="1200" spc="-11" dirty="0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standard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responses </a:t>
            </a:r>
            <a:r>
              <a:rPr sz="1200" spc="32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200" spc="-7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6" dirty="0">
                <a:solidFill>
                  <a:srgbClr val="FFFFFF"/>
                </a:solidFill>
                <a:latin typeface="Arial"/>
                <a:cs typeface="Arial"/>
              </a:rPr>
              <a:t>Reynolds's 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intricate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canvases</a:t>
            </a:r>
            <a:r>
              <a:rPr sz="1200" spc="5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lang="en-GB" sz="1200" dirty="0" smtClean="0">
                <a:latin typeface="Arial"/>
                <a:cs typeface="Arial"/>
              </a:rPr>
              <a:t> </a:t>
            </a:r>
            <a:r>
              <a:rPr sz="1200" spc="19" dirty="0" smtClean="0">
                <a:solidFill>
                  <a:srgbClr val="FFFFFF"/>
                </a:solidFill>
                <a:latin typeface="Arial"/>
                <a:cs typeface="Arial"/>
              </a:rPr>
              <a:t>"</a:t>
            </a:r>
            <a:r>
              <a:rPr sz="1200" spc="19" dirty="0">
                <a:solidFill>
                  <a:srgbClr val="FFFFFF"/>
                </a:solidFill>
                <a:latin typeface="Arial"/>
                <a:cs typeface="Arial"/>
              </a:rPr>
              <a:t>Artists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have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been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painting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flesh </a:t>
            </a:r>
            <a:r>
              <a:rPr sz="1200" spc="16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years. </a:t>
            </a:r>
            <a:r>
              <a:rPr sz="1200" spc="32" dirty="0">
                <a:solidFill>
                  <a:srgbClr val="FFFFFF"/>
                </a:solidFill>
                <a:latin typeface="Arial"/>
                <a:cs typeface="Arial"/>
              </a:rPr>
              <a:t>I'm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just </a:t>
            </a:r>
            <a:r>
              <a:rPr sz="1200" spc="21" dirty="0">
                <a:solidFill>
                  <a:srgbClr val="FFFFFF"/>
                </a:solidFill>
                <a:latin typeface="Arial"/>
                <a:cs typeface="Arial"/>
              </a:rPr>
              <a:t>doing </a:t>
            </a:r>
            <a:r>
              <a:rPr sz="1200" spc="19" dirty="0">
                <a:solidFill>
                  <a:srgbClr val="FFFFFF"/>
                </a:solidFill>
                <a:latin typeface="Arial"/>
                <a:cs typeface="Arial"/>
              </a:rPr>
              <a:t>it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200" spc="-11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diﬀerent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way. </a:t>
            </a:r>
            <a:r>
              <a:rPr sz="1200" spc="-53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me, 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meat and muscles </a:t>
            </a:r>
            <a:r>
              <a:rPr sz="1200" spc="-11" dirty="0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an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incredible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inner</a:t>
            </a:r>
            <a:r>
              <a:rPr sz="1200" spc="-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landscape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4923" y="855140"/>
            <a:ext cx="2786062" cy="2495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24396" y="1535401"/>
            <a:ext cx="1318733" cy="23773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99784" y="2517502"/>
            <a:ext cx="922760" cy="15939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163436" y="4387846"/>
            <a:ext cx="4590164" cy="2219585"/>
          </a:xfrm>
          <a:prstGeom prst="rect">
            <a:avLst/>
          </a:prstGeom>
        </p:spPr>
        <p:txBody>
          <a:bodyPr vert="horz" wrap="square" lIns="0" tIns="73866" rIns="0" bIns="0" rtlCol="0">
            <a:spAutoFit/>
          </a:bodyPr>
          <a:lstStyle/>
          <a:p>
            <a:pPr marL="6777">
              <a:spcBef>
                <a:spcPts val="582"/>
              </a:spcBef>
              <a:spcAft>
                <a:spcPts val="600"/>
              </a:spcAft>
            </a:pPr>
            <a:r>
              <a:rPr sz="1300" b="1" spc="3" dirty="0">
                <a:latin typeface="Arial"/>
                <a:cs typeface="Arial"/>
              </a:rPr>
              <a:t>Jordan </a:t>
            </a:r>
            <a:r>
              <a:rPr sz="1300" b="1" dirty="0">
                <a:latin typeface="Arial"/>
                <a:cs typeface="Arial"/>
              </a:rPr>
              <a:t>Kasey </a:t>
            </a:r>
            <a:r>
              <a:rPr sz="1300" b="1" spc="91" dirty="0">
                <a:solidFill>
                  <a:srgbClr val="FFFFFF"/>
                </a:solidFill>
                <a:latin typeface="Arial"/>
                <a:cs typeface="Arial"/>
              </a:rPr>
              <a:t>- </a:t>
            </a:r>
            <a:r>
              <a:rPr sz="1300" b="1" spc="-11" dirty="0">
                <a:solidFill>
                  <a:srgbClr val="FFFFFF"/>
                </a:solidFill>
                <a:latin typeface="Arial"/>
                <a:cs typeface="Arial"/>
              </a:rPr>
              <a:t>painting </a:t>
            </a:r>
            <a:r>
              <a:rPr sz="1300" b="1" spc="117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300" b="1" spc="-8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FFFFFF"/>
                </a:solidFill>
                <a:latin typeface="Arial"/>
                <a:cs typeface="Arial"/>
              </a:rPr>
              <a:t>drawing</a:t>
            </a:r>
            <a:endParaRPr sz="1300" dirty="0">
              <a:latin typeface="Arial"/>
              <a:cs typeface="Arial"/>
            </a:endParaRPr>
          </a:p>
          <a:p>
            <a:pPr marL="17619" marR="16603">
              <a:lnSpc>
                <a:spcPct val="101299"/>
              </a:lnSpc>
              <a:spcBef>
                <a:spcPts val="382"/>
              </a:spcBef>
              <a:spcAft>
                <a:spcPts val="600"/>
              </a:spcAft>
            </a:pP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Kasey's </a:t>
            </a:r>
            <a:r>
              <a:rPr sz="1200" spc="-3" dirty="0">
                <a:solidFill>
                  <a:srgbClr val="FFFFFF"/>
                </a:solidFill>
                <a:latin typeface="Arial"/>
                <a:cs typeface="Arial"/>
              </a:rPr>
              <a:t>scenes </a:t>
            </a:r>
            <a:r>
              <a:rPr sz="1200" spc="-21" dirty="0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burdened </a:t>
            </a:r>
            <a:r>
              <a:rPr sz="1200" spc="16" dirty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sz="1200" spc="-3" dirty="0">
                <a:solidFill>
                  <a:srgbClr val="FFFFFF"/>
                </a:solidFill>
                <a:latin typeface="Arial"/>
                <a:cs typeface="Arial"/>
              </a:rPr>
              <a:t>inertia,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weighed </a:t>
            </a:r>
            <a:r>
              <a:rPr sz="1200" spc="21" dirty="0">
                <a:solidFill>
                  <a:srgbClr val="FFFFFF"/>
                </a:solidFill>
                <a:latin typeface="Arial"/>
                <a:cs typeface="Arial"/>
              </a:rPr>
              <a:t>down </a:t>
            </a:r>
            <a:r>
              <a:rPr sz="1200" spc="16" dirty="0">
                <a:solidFill>
                  <a:srgbClr val="FFFFFF"/>
                </a:solidFill>
                <a:latin typeface="Arial"/>
                <a:cs typeface="Arial"/>
              </a:rPr>
              <a:t>by </a:t>
            </a:r>
            <a:r>
              <a:rPr sz="1200" spc="-3" dirty="0">
                <a:solidFill>
                  <a:srgbClr val="FFFFFF"/>
                </a:solidFill>
                <a:latin typeface="Arial"/>
                <a:cs typeface="Arial"/>
              </a:rPr>
              <a:t>figures </a:t>
            </a:r>
            <a:r>
              <a:rPr sz="1200" spc="16" dirty="0">
                <a:solidFill>
                  <a:srgbClr val="FFFFFF"/>
                </a:solidFill>
                <a:latin typeface="Arial"/>
                <a:cs typeface="Arial"/>
              </a:rPr>
              <a:t>who  </a:t>
            </a:r>
            <a:r>
              <a:rPr sz="1200" spc="-8" dirty="0">
                <a:solidFill>
                  <a:srgbClr val="FFFFFF"/>
                </a:solidFill>
                <a:latin typeface="Arial"/>
                <a:cs typeface="Arial"/>
              </a:rPr>
              <a:t>seem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trapped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within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their </a:t>
            </a:r>
            <a:r>
              <a:rPr sz="1200" spc="16" dirty="0">
                <a:solidFill>
                  <a:srgbClr val="FFFFFF"/>
                </a:solidFill>
                <a:latin typeface="Arial"/>
                <a:cs typeface="Arial"/>
              </a:rPr>
              <a:t>own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corporeality. Overwhelming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200" spc="-3" dirty="0">
                <a:solidFill>
                  <a:srgbClr val="FFFFFF"/>
                </a:solidFill>
                <a:latin typeface="Arial"/>
                <a:cs typeface="Arial"/>
              </a:rPr>
              <a:t>canvas in</a:t>
            </a:r>
            <a:r>
              <a:rPr sz="1200" spc="-6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their  </a:t>
            </a:r>
            <a:r>
              <a:rPr sz="1200" spc="-3" dirty="0">
                <a:solidFill>
                  <a:srgbClr val="FFFFFF"/>
                </a:solidFill>
                <a:latin typeface="Arial"/>
                <a:cs typeface="Arial"/>
              </a:rPr>
              <a:t>immense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closeness, </a:t>
            </a:r>
            <a:r>
              <a:rPr sz="1200" spc="-3" dirty="0">
                <a:solidFill>
                  <a:srgbClr val="FFFFFF"/>
                </a:solidFill>
                <a:latin typeface="Arial"/>
                <a:cs typeface="Arial"/>
              </a:rPr>
              <a:t>these </a:t>
            </a:r>
            <a:r>
              <a:rPr sz="1200" spc="16" dirty="0">
                <a:solidFill>
                  <a:srgbClr val="FFFFFF"/>
                </a:solidFill>
                <a:latin typeface="Arial"/>
                <a:cs typeface="Arial"/>
              </a:rPr>
              <a:t>thick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forms slump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slouch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into </a:t>
            </a:r>
            <a:r>
              <a:rPr sz="1200" spc="-11" dirty="0">
                <a:solidFill>
                  <a:srgbClr val="FFFFFF"/>
                </a:solidFill>
                <a:latin typeface="Arial"/>
                <a:cs typeface="Arial"/>
              </a:rPr>
              <a:t>view. </a:t>
            </a:r>
            <a:r>
              <a:rPr sz="1200" spc="-11" dirty="0">
                <a:solidFill>
                  <a:srgbClr val="FFFFFF"/>
                </a:solidFill>
                <a:latin typeface="Arial"/>
                <a:cs typeface="Arial"/>
              </a:rPr>
              <a:t>Kasey 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pours </a:t>
            </a:r>
            <a:r>
              <a:rPr sz="1200" spc="-21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200" spc="-11" dirty="0">
                <a:solidFill>
                  <a:srgbClr val="FFFFFF"/>
                </a:solidFill>
                <a:latin typeface="Arial"/>
                <a:cs typeface="Arial"/>
              </a:rPr>
              <a:t>sense </a:t>
            </a:r>
            <a:r>
              <a:rPr sz="1200" spc="16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foreboding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200" spc="-3" dirty="0">
                <a:solidFill>
                  <a:srgbClr val="FFFFFF"/>
                </a:solidFill>
                <a:latin typeface="Arial"/>
                <a:cs typeface="Arial"/>
              </a:rPr>
              <a:t>listlessness in </a:t>
            </a:r>
            <a:r>
              <a:rPr sz="1200" spc="-21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200" spc="-8" dirty="0">
                <a:solidFill>
                  <a:srgbClr val="FFFFFF"/>
                </a:solidFill>
                <a:latin typeface="Arial"/>
                <a:cs typeface="Arial"/>
              </a:rPr>
              <a:t>series </a:t>
            </a:r>
            <a:r>
              <a:rPr sz="1200" spc="16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portraits that 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capture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200" spc="-3" dirty="0">
                <a:solidFill>
                  <a:srgbClr val="FFFFFF"/>
                </a:solidFill>
                <a:latin typeface="Arial"/>
                <a:cs typeface="Arial"/>
              </a:rPr>
              <a:t>various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realities </a:t>
            </a:r>
            <a:r>
              <a:rPr sz="1200" spc="-3" dirty="0">
                <a:solidFill>
                  <a:srgbClr val="FFFFFF"/>
                </a:solidFill>
                <a:latin typeface="Arial"/>
                <a:cs typeface="Arial"/>
              </a:rPr>
              <a:t>—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1200" i="1" spc="-3" dirty="0">
                <a:solidFill>
                  <a:srgbClr val="FFFFFF"/>
                </a:solidFill>
                <a:latin typeface="Arial"/>
                <a:cs typeface="Arial"/>
              </a:rPr>
              <a:t>sur</a:t>
            </a:r>
            <a:r>
              <a:rPr sz="1200" spc="-3" dirty="0">
                <a:solidFill>
                  <a:srgbClr val="FFFFFF"/>
                </a:solidFill>
                <a:latin typeface="Arial"/>
                <a:cs typeface="Arial"/>
              </a:rPr>
              <a:t>-realities — </a:t>
            </a:r>
            <a:r>
              <a:rPr sz="1200" spc="16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wasted</a:t>
            </a:r>
            <a:r>
              <a:rPr sz="12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time.</a:t>
            </a:r>
            <a:endParaRPr sz="1200" dirty="0" smtClean="0">
              <a:latin typeface="Arial"/>
              <a:cs typeface="Arial"/>
            </a:endParaRPr>
          </a:p>
          <a:p>
            <a:pPr marL="17619" marR="2711">
              <a:lnSpc>
                <a:spcPts val="1233"/>
              </a:lnSpc>
              <a:spcBef>
                <a:spcPts val="43"/>
              </a:spcBef>
              <a:spcAft>
                <a:spcPts val="600"/>
              </a:spcAft>
            </a:pPr>
            <a:r>
              <a:rPr sz="1200" spc="-11" dirty="0" smtClean="0">
                <a:solidFill>
                  <a:srgbClr val="FFFFFF"/>
                </a:solidFill>
                <a:latin typeface="Arial"/>
                <a:cs typeface="Arial"/>
              </a:rPr>
              <a:t>Kasey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reflects </a:t>
            </a:r>
            <a:r>
              <a:rPr sz="1200" spc="-16" dirty="0">
                <a:solidFill>
                  <a:srgbClr val="FFFFFF"/>
                </a:solidFill>
                <a:latin typeface="Arial"/>
                <a:cs typeface="Arial"/>
              </a:rPr>
              <a:t>real </a:t>
            </a:r>
            <a:r>
              <a:rPr sz="1200" spc="-3" dirty="0">
                <a:solidFill>
                  <a:srgbClr val="FFFFFF"/>
                </a:solidFill>
                <a:latin typeface="Arial"/>
                <a:cs typeface="Arial"/>
              </a:rPr>
              <a:t>life </a:t>
            </a:r>
            <a:r>
              <a:rPr sz="1200" spc="-13" dirty="0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something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uncomfortable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200" spc="-8" dirty="0">
                <a:solidFill>
                  <a:srgbClr val="FFFFFF"/>
                </a:solidFill>
                <a:latin typeface="Arial"/>
                <a:cs typeface="Arial"/>
              </a:rPr>
              <a:t>alien, 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painting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people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that </a:t>
            </a:r>
            <a:r>
              <a:rPr sz="1200" spc="-21" dirty="0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sz="1200" spc="16" dirty="0">
                <a:solidFill>
                  <a:srgbClr val="FFFFFF"/>
                </a:solidFill>
                <a:latin typeface="Arial"/>
                <a:cs typeface="Arial"/>
              </a:rPr>
              <a:t>not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either-or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but </a:t>
            </a:r>
            <a:r>
              <a:rPr sz="1200" spc="16" dirty="0">
                <a:solidFill>
                  <a:srgbClr val="FFFFFF"/>
                </a:solidFill>
                <a:latin typeface="Arial"/>
                <a:cs typeface="Arial"/>
              </a:rPr>
              <a:t>both;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slit-like </a:t>
            </a:r>
            <a:r>
              <a:rPr sz="1200" spc="-13" dirty="0">
                <a:solidFill>
                  <a:srgbClr val="FFFFFF"/>
                </a:solidFill>
                <a:latin typeface="Arial"/>
                <a:cs typeface="Arial"/>
              </a:rPr>
              <a:t>eyes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that </a:t>
            </a:r>
            <a:r>
              <a:rPr sz="1200" spc="-21" dirty="0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sz="1200" spc="21" dirty="0">
                <a:solidFill>
                  <a:srgbClr val="FFFFFF"/>
                </a:solidFill>
                <a:latin typeface="Arial"/>
                <a:cs typeface="Arial"/>
              </a:rPr>
              <a:t>both 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open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closed,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reflections and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realities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that </a:t>
            </a:r>
            <a:r>
              <a:rPr sz="1200" spc="-21" dirty="0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sz="1200" spc="21" dirty="0">
                <a:solidFill>
                  <a:srgbClr val="FFFFFF"/>
                </a:solidFill>
                <a:latin typeface="Arial"/>
                <a:cs typeface="Arial"/>
              </a:rPr>
              <a:t>both </a:t>
            </a:r>
            <a:r>
              <a:rPr sz="1200" spc="-16" dirty="0">
                <a:solidFill>
                  <a:srgbClr val="FFFFFF"/>
                </a:solidFill>
                <a:latin typeface="Arial"/>
                <a:cs typeface="Arial"/>
              </a:rPr>
              <a:t>here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200" spc="-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there.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182107" y="845482"/>
            <a:ext cx="1972781" cy="18807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172321" y="829781"/>
            <a:ext cx="2419359" cy="17158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521461" y="2430601"/>
            <a:ext cx="1569735" cy="18213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70457" y="2630376"/>
            <a:ext cx="2329831" cy="16218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65542" y="0"/>
            <a:ext cx="3973351" cy="1517344"/>
          </a:xfrm>
          <a:prstGeom prst="rect">
            <a:avLst/>
          </a:prstGeom>
        </p:spPr>
        <p:txBody>
          <a:bodyPr vert="horz" wrap="square" lIns="0" tIns="9149" rIns="0" bIns="0" rtlCol="0">
            <a:spAutoFit/>
          </a:bodyPr>
          <a:lstStyle/>
          <a:p>
            <a:pPr marL="6777">
              <a:spcBef>
                <a:spcPts val="72"/>
              </a:spcBef>
            </a:pPr>
            <a:r>
              <a:rPr spc="-56" dirty="0"/>
              <a:t>REFLECTIONS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822917" y="4329044"/>
            <a:ext cx="3150146" cy="408321"/>
          </a:xfrm>
          <a:prstGeom prst="rect">
            <a:avLst/>
          </a:prstGeom>
        </p:spPr>
        <p:txBody>
          <a:bodyPr vert="horz" wrap="square" lIns="0" tIns="8132" rIns="0" bIns="0" rtlCol="0">
            <a:spAutoFit/>
          </a:bodyPr>
          <a:lstStyle/>
          <a:p>
            <a:pPr marL="6777">
              <a:spcBef>
                <a:spcPts val="64"/>
              </a:spcBef>
            </a:pPr>
            <a:r>
              <a:rPr sz="1300" b="1" spc="11" dirty="0">
                <a:latin typeface="Arial"/>
                <a:cs typeface="Arial"/>
              </a:rPr>
              <a:t>Graham Caldwell </a:t>
            </a:r>
            <a:r>
              <a:rPr sz="1300" b="1" spc="101" dirty="0">
                <a:solidFill>
                  <a:srgbClr val="FFFFFF"/>
                </a:solidFill>
                <a:latin typeface="Arial"/>
                <a:cs typeface="Arial"/>
              </a:rPr>
              <a:t>- </a:t>
            </a:r>
            <a:r>
              <a:rPr sz="1300" b="1" dirty="0">
                <a:solidFill>
                  <a:srgbClr val="FFFFFF"/>
                </a:solidFill>
                <a:latin typeface="Arial"/>
                <a:cs typeface="Arial"/>
              </a:rPr>
              <a:t>sculpture </a:t>
            </a:r>
            <a:r>
              <a:rPr sz="1300" b="1" spc="125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300" b="1" spc="-13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11" dirty="0">
                <a:solidFill>
                  <a:srgbClr val="FFFFFF"/>
                </a:solidFill>
                <a:latin typeface="Arial"/>
                <a:cs typeface="Arial"/>
              </a:rPr>
              <a:t>assemblage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33236" y="4786212"/>
            <a:ext cx="4767964" cy="1500242"/>
          </a:xfrm>
          <a:prstGeom prst="rect">
            <a:avLst/>
          </a:prstGeom>
        </p:spPr>
        <p:txBody>
          <a:bodyPr vert="horz" wrap="square" lIns="0" tIns="4405" rIns="0" bIns="0" rtlCol="0">
            <a:spAutoFit/>
          </a:bodyPr>
          <a:lstStyle/>
          <a:p>
            <a:pPr marL="6777" marR="100295">
              <a:lnSpc>
                <a:spcPct val="101600"/>
              </a:lnSpc>
              <a:spcBef>
                <a:spcPts val="35"/>
              </a:spcBef>
            </a:pP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Brooklyn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based artist </a:t>
            </a:r>
            <a:r>
              <a:rPr sz="12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Graham </a:t>
            </a:r>
            <a:r>
              <a:rPr sz="1200" u="heavy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Caldwell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creates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surfaces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marked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by  </a:t>
            </a:r>
            <a:r>
              <a:rPr sz="1200" spc="19" dirty="0">
                <a:solidFill>
                  <a:srgbClr val="FFFFFF"/>
                </a:solidFill>
                <a:latin typeface="Arial"/>
                <a:cs typeface="Arial"/>
              </a:rPr>
              <a:t>crumpled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stretched </a:t>
            </a:r>
            <a:r>
              <a:rPr sz="1200" spc="16" dirty="0">
                <a:solidFill>
                  <a:srgbClr val="FFFFFF"/>
                </a:solidFill>
                <a:latin typeface="Arial"/>
                <a:cs typeface="Arial"/>
              </a:rPr>
              <a:t>distortions.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Like </a:t>
            </a:r>
            <a:r>
              <a:rPr sz="1200" spc="-11" dirty="0">
                <a:solidFill>
                  <a:srgbClr val="FFFFFF"/>
                </a:solidFill>
                <a:latin typeface="Arial"/>
                <a:cs typeface="Arial"/>
              </a:rPr>
              <a:t>seen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in his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latest </a:t>
            </a:r>
            <a:r>
              <a:rPr sz="1200" spc="19" dirty="0">
                <a:solidFill>
                  <a:srgbClr val="FFFFFF"/>
                </a:solidFill>
                <a:latin typeface="Arial"/>
                <a:cs typeface="Arial"/>
              </a:rPr>
              <a:t>works  </a:t>
            </a:r>
            <a:r>
              <a:rPr sz="1200" spc="27" dirty="0">
                <a:solidFill>
                  <a:srgbClr val="FFFFFF"/>
                </a:solidFill>
                <a:latin typeface="Arial"/>
                <a:cs typeface="Arial"/>
              </a:rPr>
              <a:t>‘Compound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Eye’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‘Before </a:t>
            </a:r>
            <a:r>
              <a:rPr sz="1200" spc="16" dirty="0">
                <a:solidFill>
                  <a:srgbClr val="FFFFFF"/>
                </a:solidFill>
                <a:latin typeface="Arial"/>
                <a:cs typeface="Arial"/>
              </a:rPr>
              <a:t>After’ </a:t>
            </a:r>
            <a:r>
              <a:rPr sz="1200" spc="-11" dirty="0">
                <a:solidFill>
                  <a:srgbClr val="FFFFFF"/>
                </a:solidFill>
                <a:latin typeface="Arial"/>
                <a:cs typeface="Arial"/>
              </a:rPr>
              <a:t>he </a:t>
            </a:r>
            <a:r>
              <a:rPr sz="1200" spc="16" dirty="0">
                <a:solidFill>
                  <a:srgbClr val="FFFFFF"/>
                </a:solidFill>
                <a:latin typeface="Arial"/>
                <a:cs typeface="Arial"/>
              </a:rPr>
              <a:t>mostly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uses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blown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glass,</a:t>
            </a:r>
            <a:r>
              <a:rPr sz="1200" spc="-6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steel,  </a:t>
            </a:r>
            <a:r>
              <a:rPr sz="1200" spc="-3" dirty="0">
                <a:solidFill>
                  <a:srgbClr val="FFFFFF"/>
                </a:solidFill>
                <a:latin typeface="Arial"/>
                <a:cs typeface="Arial"/>
              </a:rPr>
              <a:t>epoxy,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mirrors,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other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materials </a:t>
            </a:r>
            <a:r>
              <a:rPr sz="1200" spc="3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create these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otherworldly 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sculptures.</a:t>
            </a:r>
            <a:endParaRPr sz="1200" dirty="0">
              <a:latin typeface="Arial"/>
              <a:cs typeface="Arial"/>
            </a:endParaRPr>
          </a:p>
          <a:p>
            <a:pPr marL="6777">
              <a:spcBef>
                <a:spcPts val="21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His </a:t>
            </a:r>
            <a:r>
              <a:rPr sz="1200" spc="19" dirty="0">
                <a:solidFill>
                  <a:srgbClr val="FFFFFF"/>
                </a:solidFill>
                <a:latin typeface="Arial"/>
                <a:cs typeface="Arial"/>
              </a:rPr>
              <a:t>practice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1200" spc="16" dirty="0">
                <a:solidFill>
                  <a:srgbClr val="FFFFFF"/>
                </a:solidFill>
                <a:latin typeface="Arial"/>
                <a:cs typeface="Arial"/>
              </a:rPr>
              <a:t>concerned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elasticity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sight,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and the way</a:t>
            </a:r>
            <a:r>
              <a:rPr sz="12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3" dirty="0" smtClean="0">
                <a:solidFill>
                  <a:srgbClr val="FFFFFF"/>
                </a:solidFill>
                <a:latin typeface="Arial"/>
                <a:cs typeface="Arial"/>
              </a:rPr>
              <a:t>visual</a:t>
            </a:r>
            <a:r>
              <a:rPr lang="en-GB" sz="1200" dirty="0" smtClean="0">
                <a:latin typeface="Arial"/>
                <a:cs typeface="Arial"/>
              </a:rPr>
              <a:t> </a:t>
            </a:r>
            <a:r>
              <a:rPr sz="1200" spc="13" dirty="0" smtClean="0">
                <a:solidFill>
                  <a:srgbClr val="FFFFFF"/>
                </a:solidFill>
                <a:latin typeface="Arial"/>
                <a:cs typeface="Arial"/>
              </a:rPr>
              <a:t>perception </a:t>
            </a:r>
            <a:r>
              <a:rPr sz="1200" spc="21" dirty="0">
                <a:solidFill>
                  <a:srgbClr val="FFFFFF"/>
                </a:solidFill>
                <a:latin typeface="Arial"/>
                <a:cs typeface="Arial"/>
              </a:rPr>
              <a:t>constructs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200" spc="21" dirty="0">
                <a:solidFill>
                  <a:srgbClr val="FFFFFF"/>
                </a:solidFill>
                <a:latin typeface="Arial"/>
                <a:cs typeface="Arial"/>
              </a:rPr>
              <a:t>distorts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the immediate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external</a:t>
            </a:r>
            <a:r>
              <a:rPr sz="1200" spc="-6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9" dirty="0">
                <a:solidFill>
                  <a:srgbClr val="FFFFFF"/>
                </a:solidFill>
                <a:latin typeface="Arial"/>
                <a:cs typeface="Arial"/>
              </a:rPr>
              <a:t>world.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4002" y="4373491"/>
            <a:ext cx="4407998" cy="2306276"/>
          </a:xfrm>
          <a:prstGeom prst="rect">
            <a:avLst/>
          </a:prstGeom>
        </p:spPr>
        <p:txBody>
          <a:bodyPr vert="horz" wrap="square" lIns="0" tIns="8132" rIns="0" bIns="0" rtlCol="0">
            <a:spAutoFit/>
          </a:bodyPr>
          <a:lstStyle/>
          <a:p>
            <a:pPr marL="6777" marR="234813">
              <a:spcBef>
                <a:spcPts val="64"/>
              </a:spcBef>
            </a:pPr>
            <a:r>
              <a:rPr sz="1300" b="1" spc="5" dirty="0">
                <a:latin typeface="Arial"/>
                <a:cs typeface="Arial"/>
              </a:rPr>
              <a:t>Beth </a:t>
            </a:r>
            <a:r>
              <a:rPr sz="1300" b="1" spc="11" dirty="0">
                <a:latin typeface="Arial"/>
                <a:cs typeface="Arial"/>
              </a:rPr>
              <a:t>Campbell </a:t>
            </a:r>
            <a:r>
              <a:rPr sz="1300" b="1" spc="91" dirty="0">
                <a:solidFill>
                  <a:srgbClr val="FFFFFF"/>
                </a:solidFill>
                <a:latin typeface="Arial"/>
                <a:cs typeface="Arial"/>
              </a:rPr>
              <a:t>- </a:t>
            </a:r>
            <a:r>
              <a:rPr sz="1300" b="1" spc="-11" dirty="0">
                <a:solidFill>
                  <a:srgbClr val="FFFFFF"/>
                </a:solidFill>
                <a:latin typeface="Arial"/>
                <a:cs typeface="Arial"/>
              </a:rPr>
              <a:t>installation </a:t>
            </a:r>
            <a:r>
              <a:rPr sz="1300" b="1" spc="117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sz="1300" b="1" spc="-8" dirty="0">
                <a:solidFill>
                  <a:srgbClr val="FFFFFF"/>
                </a:solidFill>
                <a:latin typeface="Arial"/>
                <a:cs typeface="Arial"/>
              </a:rPr>
              <a:t>sculpture </a:t>
            </a:r>
            <a:r>
              <a:rPr sz="1300" b="1" spc="117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300" b="1" spc="-2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FFFFFF"/>
                </a:solidFill>
                <a:latin typeface="Arial"/>
                <a:cs typeface="Arial"/>
              </a:rPr>
              <a:t>conceptual </a:t>
            </a:r>
            <a:r>
              <a:rPr sz="1300" b="1" spc="117" dirty="0">
                <a:solidFill>
                  <a:srgbClr val="FFFFFF"/>
                </a:solidFill>
                <a:latin typeface="Arial"/>
                <a:cs typeface="Arial"/>
              </a:rPr>
              <a:t>/  </a:t>
            </a:r>
            <a:r>
              <a:rPr sz="1300" b="1" spc="-13" dirty="0">
                <a:solidFill>
                  <a:srgbClr val="FFFFFF"/>
                </a:solidFill>
                <a:latin typeface="Arial"/>
                <a:cs typeface="Arial"/>
              </a:rPr>
              <a:t>found</a:t>
            </a:r>
            <a:r>
              <a:rPr sz="13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13" dirty="0">
                <a:solidFill>
                  <a:srgbClr val="FFFFFF"/>
                </a:solidFill>
                <a:latin typeface="Arial"/>
                <a:cs typeface="Arial"/>
              </a:rPr>
              <a:t>art</a:t>
            </a:r>
            <a:endParaRPr sz="1300" dirty="0">
              <a:latin typeface="Arial"/>
              <a:cs typeface="Arial"/>
            </a:endParaRPr>
          </a:p>
          <a:p>
            <a:pPr marL="17619" marR="2711">
              <a:lnSpc>
                <a:spcPct val="100499"/>
              </a:lnSpc>
              <a:spcBef>
                <a:spcPts val="403"/>
              </a:spcBef>
            </a:pPr>
            <a:r>
              <a:rPr sz="1200" spc="35" dirty="0">
                <a:solidFill>
                  <a:srgbClr val="FFFFFF"/>
                </a:solidFill>
                <a:latin typeface="Arial"/>
                <a:cs typeface="Arial"/>
              </a:rPr>
              <a:t>Known for </a:t>
            </a:r>
            <a:r>
              <a:rPr sz="1200" spc="16" dirty="0">
                <a:solidFill>
                  <a:srgbClr val="FFFFFF"/>
                </a:solidFill>
                <a:latin typeface="Arial"/>
                <a:cs typeface="Arial"/>
              </a:rPr>
              <a:t>her </a:t>
            </a:r>
            <a:r>
              <a:rPr sz="1200" spc="29" dirty="0">
                <a:solidFill>
                  <a:srgbClr val="FFFFFF"/>
                </a:solidFill>
                <a:latin typeface="Arial"/>
                <a:cs typeface="Arial"/>
              </a:rPr>
              <a:t>drawings, </a:t>
            </a:r>
            <a:r>
              <a:rPr sz="1200" spc="27" dirty="0">
                <a:solidFill>
                  <a:srgbClr val="FFFFFF"/>
                </a:solidFill>
                <a:latin typeface="Arial"/>
                <a:cs typeface="Arial"/>
              </a:rPr>
              <a:t>sculpture, </a:t>
            </a:r>
            <a:r>
              <a:rPr sz="1200" spc="29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200" spc="27" dirty="0">
                <a:solidFill>
                  <a:srgbClr val="FFFFFF"/>
                </a:solidFill>
                <a:latin typeface="Arial"/>
                <a:cs typeface="Arial"/>
              </a:rPr>
              <a:t>architectural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interventions,  </a:t>
            </a:r>
            <a:r>
              <a:rPr sz="1200" spc="32" dirty="0">
                <a:solidFill>
                  <a:srgbClr val="FFFFFF"/>
                </a:solidFill>
                <a:latin typeface="Arial"/>
                <a:cs typeface="Arial"/>
              </a:rPr>
              <a:t>Beth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27" dirty="0">
                <a:solidFill>
                  <a:srgbClr val="FFFFFF"/>
                </a:solidFill>
                <a:latin typeface="Arial"/>
                <a:cs typeface="Arial"/>
              </a:rPr>
              <a:t>Campbell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21" dirty="0">
                <a:solidFill>
                  <a:srgbClr val="FFFFFF"/>
                </a:solidFill>
                <a:latin typeface="Arial"/>
                <a:cs typeface="Arial"/>
              </a:rPr>
              <a:t>creates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40" dirty="0">
                <a:solidFill>
                  <a:srgbClr val="FFFFFF"/>
                </a:solidFill>
                <a:latin typeface="Arial"/>
                <a:cs typeface="Arial"/>
              </a:rPr>
              <a:t>works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37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21" dirty="0">
                <a:solidFill>
                  <a:srgbClr val="FFFFFF"/>
                </a:solidFill>
                <a:latin typeface="Arial"/>
                <a:cs typeface="Arial"/>
              </a:rPr>
              <a:t>challenge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29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35" dirty="0">
                <a:solidFill>
                  <a:srgbClr val="FFFFFF"/>
                </a:solidFill>
                <a:latin typeface="Arial"/>
                <a:cs typeface="Arial"/>
              </a:rPr>
              <a:t>notion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43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 a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29" dirty="0">
                <a:solidFill>
                  <a:srgbClr val="FFFFFF"/>
                </a:solidFill>
                <a:latin typeface="Arial"/>
                <a:cs typeface="Arial"/>
              </a:rPr>
              <a:t>physical  </a:t>
            </a:r>
            <a:r>
              <a:rPr sz="1200" spc="43" dirty="0">
                <a:solidFill>
                  <a:srgbClr val="FFFFFF"/>
                </a:solidFill>
                <a:latin typeface="Arial"/>
                <a:cs typeface="Arial"/>
              </a:rPr>
              <a:t>world </a:t>
            </a:r>
            <a:r>
              <a:rPr sz="1200" spc="35" dirty="0">
                <a:solidFill>
                  <a:srgbClr val="FFFFFF"/>
                </a:solidFill>
                <a:latin typeface="Arial"/>
                <a:cs typeface="Arial"/>
              </a:rPr>
              <a:t>beyond </a:t>
            </a:r>
            <a:r>
              <a:rPr sz="1200" spc="29" dirty="0">
                <a:solidFill>
                  <a:srgbClr val="FFFFFF"/>
                </a:solidFill>
                <a:latin typeface="Arial"/>
                <a:cs typeface="Arial"/>
              </a:rPr>
              <a:t>our </a:t>
            </a:r>
            <a:r>
              <a:rPr sz="1200" spc="32" dirty="0">
                <a:solidFill>
                  <a:srgbClr val="FFFFFF"/>
                </a:solidFill>
                <a:latin typeface="Arial"/>
                <a:cs typeface="Arial"/>
              </a:rPr>
              <a:t>perception.</a:t>
            </a:r>
            <a:r>
              <a:rPr sz="1200" spc="32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sz="1200" dirty="0" smtClean="0">
              <a:latin typeface="Arial"/>
              <a:cs typeface="Arial"/>
            </a:endParaRPr>
          </a:p>
          <a:p>
            <a:pPr marL="17619" marR="225326">
              <a:lnSpc>
                <a:spcPct val="100499"/>
              </a:lnSpc>
            </a:pP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200" spc="21" dirty="0">
                <a:solidFill>
                  <a:srgbClr val="FFFFFF"/>
                </a:solidFill>
                <a:latin typeface="Arial"/>
                <a:cs typeface="Arial"/>
              </a:rPr>
              <a:t>Campbell’s </a:t>
            </a:r>
            <a:r>
              <a:rPr sz="1200" spc="27" dirty="0">
                <a:solidFill>
                  <a:srgbClr val="FFFFFF"/>
                </a:solidFill>
                <a:latin typeface="Arial"/>
                <a:cs typeface="Arial"/>
              </a:rPr>
              <a:t>installations </a:t>
            </a:r>
            <a:r>
              <a:rPr sz="1200" spc="29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recent </a:t>
            </a:r>
            <a:r>
              <a:rPr sz="1200" spc="27" dirty="0">
                <a:solidFill>
                  <a:srgbClr val="FFFFFF"/>
                </a:solidFill>
                <a:latin typeface="Arial"/>
                <a:cs typeface="Arial"/>
              </a:rPr>
              <a:t>sculpture, </a:t>
            </a:r>
            <a:r>
              <a:rPr sz="1200" spc="37" dirty="0">
                <a:solidFill>
                  <a:srgbClr val="FFFFFF"/>
                </a:solidFill>
                <a:latin typeface="Arial"/>
                <a:cs typeface="Arial"/>
              </a:rPr>
              <a:t>what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appears</a:t>
            </a:r>
            <a:r>
              <a:rPr sz="1200" spc="-14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32" dirty="0">
                <a:solidFill>
                  <a:srgbClr val="FFFFFF"/>
                </a:solidFill>
                <a:latin typeface="Arial"/>
                <a:cs typeface="Arial"/>
              </a:rPr>
              <a:t>at  </a:t>
            </a:r>
            <a:r>
              <a:rPr sz="1200" spc="35" dirty="0">
                <a:solidFill>
                  <a:srgbClr val="FFFFFF"/>
                </a:solidFill>
                <a:latin typeface="Arial"/>
                <a:cs typeface="Arial"/>
              </a:rPr>
              <a:t>first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glance </a:t>
            </a:r>
            <a:r>
              <a:rPr sz="1200" spc="51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200" spc="32" dirty="0">
                <a:solidFill>
                  <a:srgbClr val="FFFFFF"/>
                </a:solidFill>
                <a:latin typeface="Arial"/>
                <a:cs typeface="Arial"/>
              </a:rPr>
              <a:t>be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200" spc="27" dirty="0">
                <a:solidFill>
                  <a:srgbClr val="FFFFFF"/>
                </a:solidFill>
                <a:latin typeface="Arial"/>
                <a:cs typeface="Arial"/>
              </a:rPr>
              <a:t>facsimile </a:t>
            </a:r>
            <a:r>
              <a:rPr sz="1200" spc="43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200" spc="29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200" spc="19" dirty="0">
                <a:solidFill>
                  <a:srgbClr val="FFFFFF"/>
                </a:solidFill>
                <a:latin typeface="Arial"/>
                <a:cs typeface="Arial"/>
              </a:rPr>
              <a:t>everyday </a:t>
            </a:r>
            <a:r>
              <a:rPr sz="1200" spc="32" dirty="0">
                <a:solidFill>
                  <a:srgbClr val="FFFFFF"/>
                </a:solidFill>
                <a:latin typeface="Arial"/>
                <a:cs typeface="Arial"/>
              </a:rPr>
              <a:t>will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reveal </a:t>
            </a:r>
            <a:r>
              <a:rPr sz="1200" spc="29" dirty="0">
                <a:solidFill>
                  <a:srgbClr val="FFFFFF"/>
                </a:solidFill>
                <a:latin typeface="Arial"/>
                <a:cs typeface="Arial"/>
              </a:rPr>
              <a:t>startling  </a:t>
            </a:r>
            <a:r>
              <a:rPr sz="1200" spc="35" dirty="0">
                <a:solidFill>
                  <a:srgbClr val="FFFFFF"/>
                </a:solidFill>
                <a:latin typeface="Arial"/>
                <a:cs typeface="Arial"/>
              </a:rPr>
              <a:t>complexity:</a:t>
            </a:r>
            <a:r>
              <a:rPr sz="1200" spc="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GB" sz="1200" spc="35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17619" marR="225326">
              <a:lnSpc>
                <a:spcPct val="100499"/>
              </a:lnSpc>
            </a:pPr>
            <a:r>
              <a:rPr sz="1200" spc="24" dirty="0" smtClean="0">
                <a:solidFill>
                  <a:srgbClr val="FFFFFF"/>
                </a:solidFill>
                <a:latin typeface="Arial"/>
                <a:cs typeface="Arial"/>
              </a:rPr>
              <a:t>Forms </a:t>
            </a:r>
            <a:r>
              <a:rPr sz="1200" spc="21" dirty="0">
                <a:solidFill>
                  <a:srgbClr val="FFFFFF"/>
                </a:solidFill>
                <a:latin typeface="Arial"/>
                <a:cs typeface="Arial"/>
              </a:rPr>
              <a:t>repeat </a:t>
            </a:r>
            <a:r>
              <a:rPr sz="1200" spc="29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200" spc="19" dirty="0">
                <a:solidFill>
                  <a:srgbClr val="FFFFFF"/>
                </a:solidFill>
                <a:latin typeface="Arial"/>
                <a:cs typeface="Arial"/>
              </a:rPr>
              <a:t>stutter.</a:t>
            </a:r>
            <a:r>
              <a:rPr sz="1200" spc="19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GB" sz="1200" spc="19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17619" marR="225326">
              <a:lnSpc>
                <a:spcPct val="100499"/>
              </a:lnSpc>
            </a:pPr>
            <a:r>
              <a:rPr sz="1200" spc="27" dirty="0" smtClean="0">
                <a:solidFill>
                  <a:srgbClr val="FFFFFF"/>
                </a:solidFill>
                <a:latin typeface="Arial"/>
                <a:cs typeface="Arial"/>
              </a:rPr>
              <a:t>Mirrors </a:t>
            </a:r>
            <a:r>
              <a:rPr sz="1200" spc="37" dirty="0">
                <a:solidFill>
                  <a:srgbClr val="FFFFFF"/>
                </a:solidFill>
                <a:latin typeface="Arial"/>
                <a:cs typeface="Arial"/>
              </a:rPr>
              <a:t>become</a:t>
            </a:r>
            <a:r>
              <a:rPr sz="1200" spc="-14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29" dirty="0">
                <a:solidFill>
                  <a:srgbClr val="FFFFFF"/>
                </a:solidFill>
                <a:latin typeface="Arial"/>
                <a:cs typeface="Arial"/>
              </a:rPr>
              <a:t>portals.</a:t>
            </a:r>
            <a:endParaRPr sz="1200" dirty="0">
              <a:latin typeface="Arial"/>
              <a:cs typeface="Arial"/>
            </a:endParaRPr>
          </a:p>
          <a:p>
            <a:pPr marL="17619">
              <a:spcBef>
                <a:spcPts val="8"/>
              </a:spcBef>
              <a:tabLst>
                <a:tab pos="1715188" algn="l"/>
              </a:tabLst>
            </a:pPr>
            <a:r>
              <a:rPr sz="1200" spc="27" dirty="0">
                <a:solidFill>
                  <a:srgbClr val="FFFFFF"/>
                </a:solidFill>
                <a:latin typeface="Arial"/>
                <a:cs typeface="Arial"/>
              </a:rPr>
              <a:t>Interiority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21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21" dirty="0">
                <a:solidFill>
                  <a:srgbClr val="FFFFFF"/>
                </a:solidFill>
                <a:latin typeface="Arial"/>
                <a:cs typeface="Arial"/>
              </a:rPr>
              <a:t>externalized.</a:t>
            </a:r>
            <a:r>
              <a:rPr sz="1200" spc="21" dirty="0" smtClean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endParaRPr lang="en-GB" sz="1200" spc="21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17619">
              <a:spcBef>
                <a:spcPts val="8"/>
              </a:spcBef>
              <a:tabLst>
                <a:tab pos="1715188" algn="l"/>
              </a:tabLst>
            </a:pPr>
            <a:r>
              <a:rPr sz="1200" spc="3" dirty="0" smtClean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200" spc="21" dirty="0">
                <a:solidFill>
                  <a:srgbClr val="FFFFFF"/>
                </a:solidFill>
                <a:latin typeface="Arial"/>
                <a:cs typeface="Arial"/>
              </a:rPr>
              <a:t>familiar </a:t>
            </a:r>
            <a:r>
              <a:rPr sz="1200" spc="35" dirty="0">
                <a:solidFill>
                  <a:srgbClr val="FFFFFF"/>
                </a:solidFill>
                <a:latin typeface="Arial"/>
                <a:cs typeface="Arial"/>
              </a:rPr>
              <a:t>becomes</a:t>
            </a:r>
            <a:r>
              <a:rPr sz="1200" spc="-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21" dirty="0">
                <a:solidFill>
                  <a:srgbClr val="FFFFFF"/>
                </a:solidFill>
                <a:latin typeface="Arial"/>
                <a:cs typeface="Arial"/>
              </a:rPr>
              <a:t>strange.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8744" y="717287"/>
            <a:ext cx="2238356" cy="20672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75222" y="708169"/>
            <a:ext cx="1578623" cy="28471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2334" y="2361261"/>
            <a:ext cx="2169143" cy="17812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914312" y="2666518"/>
            <a:ext cx="1618871" cy="14951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731846" y="732086"/>
            <a:ext cx="2756037" cy="21851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212920" y="708170"/>
            <a:ext cx="2356819" cy="187890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93813" y="2442587"/>
            <a:ext cx="2156303" cy="17190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424712" y="2442587"/>
            <a:ext cx="2156303" cy="171905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65542" y="0"/>
            <a:ext cx="3973351" cy="1517344"/>
          </a:xfrm>
          <a:prstGeom prst="rect">
            <a:avLst/>
          </a:prstGeom>
        </p:spPr>
        <p:txBody>
          <a:bodyPr vert="horz" wrap="square" lIns="0" tIns="9149" rIns="0" bIns="0" rtlCol="0">
            <a:spAutoFit/>
          </a:bodyPr>
          <a:lstStyle/>
          <a:p>
            <a:pPr marL="6777">
              <a:spcBef>
                <a:spcPts val="72"/>
              </a:spcBef>
            </a:pPr>
            <a:r>
              <a:rPr spc="-56" dirty="0"/>
              <a:t>REFLECTIONS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1133" y="4100461"/>
            <a:ext cx="1015944" cy="376517"/>
          </a:xfrm>
          <a:prstGeom prst="rect">
            <a:avLst/>
          </a:prstGeom>
        </p:spPr>
        <p:txBody>
          <a:bodyPr vert="horz" wrap="square" lIns="0" tIns="7116" rIns="0" bIns="0" rtlCol="0">
            <a:spAutoFit/>
          </a:bodyPr>
          <a:lstStyle/>
          <a:p>
            <a:pPr marL="6777">
              <a:spcBef>
                <a:spcPts val="56"/>
              </a:spcBef>
            </a:pPr>
            <a:r>
              <a:rPr sz="1200" b="1" spc="3" dirty="0">
                <a:solidFill>
                  <a:srgbClr val="B51700"/>
                </a:solidFill>
                <a:latin typeface="Arial"/>
                <a:cs typeface="Arial"/>
              </a:rPr>
              <a:t>DAN</a:t>
            </a:r>
            <a:r>
              <a:rPr sz="1200" b="1" spc="-43" dirty="0">
                <a:solidFill>
                  <a:srgbClr val="B51700"/>
                </a:solidFill>
                <a:latin typeface="Arial"/>
                <a:cs typeface="Arial"/>
              </a:rPr>
              <a:t> </a:t>
            </a:r>
            <a:r>
              <a:rPr sz="1200" b="1" spc="3" dirty="0">
                <a:solidFill>
                  <a:srgbClr val="B51700"/>
                </a:solidFill>
                <a:latin typeface="Arial"/>
                <a:cs typeface="Arial"/>
              </a:rPr>
              <a:t>GRAHAM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133" y="4602075"/>
            <a:ext cx="1896095" cy="1887425"/>
          </a:xfrm>
          <a:prstGeom prst="rect">
            <a:avLst/>
          </a:prstGeom>
        </p:spPr>
        <p:txBody>
          <a:bodyPr vert="horz" wrap="square" lIns="0" tIns="4405" rIns="0" bIns="0" rtlCol="0">
            <a:spAutoFit/>
          </a:bodyPr>
          <a:lstStyle/>
          <a:p>
            <a:pPr marL="6777" marR="2711">
              <a:lnSpc>
                <a:spcPct val="101600"/>
              </a:lnSpc>
              <a:spcBef>
                <a:spcPts val="35"/>
              </a:spcBef>
              <a:tabLst>
                <a:tab pos="962972" algn="l"/>
              </a:tabLst>
            </a:pP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Based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concept, </a:t>
            </a:r>
            <a:r>
              <a:rPr sz="1200" spc="-13" dirty="0">
                <a:solidFill>
                  <a:srgbClr val="FFFFFF"/>
                </a:solidFill>
                <a:latin typeface="Arial"/>
                <a:cs typeface="Arial"/>
              </a:rPr>
              <a:t>Dan  </a:t>
            </a:r>
            <a:r>
              <a:rPr sz="1200" spc="-8" dirty="0">
                <a:solidFill>
                  <a:srgbClr val="FFFFFF"/>
                </a:solidFill>
                <a:latin typeface="Arial"/>
                <a:cs typeface="Arial"/>
              </a:rPr>
              <a:t>Graham’s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“pavilions”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blur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the 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line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between sculpture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and 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architecture.	</a:t>
            </a:r>
            <a:r>
              <a:rPr sz="1200" spc="-21" dirty="0">
                <a:solidFill>
                  <a:srgbClr val="FFFFFF"/>
                </a:solidFill>
                <a:latin typeface="Arial"/>
                <a:cs typeface="Arial"/>
              </a:rPr>
              <a:t>Toying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with 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perception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pavilions 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employ </a:t>
            </a:r>
            <a:r>
              <a:rPr sz="1200" spc="29" dirty="0">
                <a:solidFill>
                  <a:srgbClr val="FFFFFF"/>
                </a:solidFill>
                <a:latin typeface="Arial"/>
                <a:cs typeface="Arial"/>
              </a:rPr>
              <a:t>two-way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mirrors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and 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glass </a:t>
            </a:r>
            <a:r>
              <a:rPr sz="1200" spc="3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200" spc="-3" dirty="0">
                <a:solidFill>
                  <a:srgbClr val="FFFFFF"/>
                </a:solidFill>
                <a:latin typeface="Arial"/>
                <a:cs typeface="Arial"/>
              </a:rPr>
              <a:t>engage </a:t>
            </a:r>
            <a:r>
              <a:rPr sz="1200" spc="-21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viewer</a:t>
            </a:r>
            <a:r>
              <a:rPr sz="12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and 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disorient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his </a:t>
            </a:r>
            <a:r>
              <a:rPr sz="1200" spc="-8" dirty="0">
                <a:solidFill>
                  <a:srgbClr val="FFFFFF"/>
                </a:solidFill>
                <a:latin typeface="Arial"/>
                <a:cs typeface="Arial"/>
              </a:rPr>
              <a:t>sense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200" spc="-2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space.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09086" y="4100461"/>
            <a:ext cx="1164565" cy="376517"/>
          </a:xfrm>
          <a:prstGeom prst="rect">
            <a:avLst/>
          </a:prstGeom>
        </p:spPr>
        <p:txBody>
          <a:bodyPr vert="horz" wrap="square" lIns="0" tIns="7116" rIns="0" bIns="0" rtlCol="0">
            <a:spAutoFit/>
          </a:bodyPr>
          <a:lstStyle/>
          <a:p>
            <a:pPr marL="6777">
              <a:spcBef>
                <a:spcPts val="56"/>
              </a:spcBef>
            </a:pPr>
            <a:r>
              <a:rPr sz="1200" b="1" spc="-16" dirty="0">
                <a:solidFill>
                  <a:srgbClr val="B51700"/>
                </a:solidFill>
                <a:latin typeface="Arial"/>
                <a:cs typeface="Arial"/>
              </a:rPr>
              <a:t>DAVID</a:t>
            </a:r>
            <a:r>
              <a:rPr sz="1200" b="1" spc="-32" dirty="0">
                <a:solidFill>
                  <a:srgbClr val="B51700"/>
                </a:solidFill>
                <a:latin typeface="Arial"/>
                <a:cs typeface="Arial"/>
              </a:rPr>
              <a:t> </a:t>
            </a:r>
            <a:r>
              <a:rPr sz="1200" b="1" spc="-11" dirty="0">
                <a:solidFill>
                  <a:srgbClr val="B51700"/>
                </a:solidFill>
                <a:latin typeface="Arial"/>
                <a:cs typeface="Arial"/>
              </a:rPr>
              <a:t>ALTMEJD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09086" y="4602076"/>
            <a:ext cx="1808174" cy="2075784"/>
          </a:xfrm>
          <a:prstGeom prst="rect">
            <a:avLst/>
          </a:prstGeom>
        </p:spPr>
        <p:txBody>
          <a:bodyPr vert="horz" wrap="square" lIns="0" tIns="4405" rIns="0" bIns="0" rtlCol="0">
            <a:spAutoFit/>
          </a:bodyPr>
          <a:lstStyle/>
          <a:p>
            <a:pPr marL="6777" marR="2711">
              <a:lnSpc>
                <a:spcPct val="101600"/>
              </a:lnSpc>
              <a:spcBef>
                <a:spcPts val="35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David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Altmejd employs 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mirrors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in his </a:t>
            </a:r>
            <a:r>
              <a:rPr sz="1200" spc="19" dirty="0">
                <a:solidFill>
                  <a:srgbClr val="FFFFFF"/>
                </a:solidFill>
                <a:latin typeface="Arial"/>
                <a:cs typeface="Arial"/>
              </a:rPr>
              <a:t>works </a:t>
            </a:r>
            <a:r>
              <a:rPr sz="1200" spc="3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help 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him, and </a:t>
            </a:r>
            <a:r>
              <a:rPr sz="1200" spc="-21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200" spc="-16" dirty="0">
                <a:solidFill>
                  <a:srgbClr val="FFFFFF"/>
                </a:solidFill>
                <a:latin typeface="Arial"/>
                <a:cs typeface="Arial"/>
              </a:rPr>
              <a:t>viewer,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explore </a:t>
            </a:r>
            <a:r>
              <a:rPr sz="1200" spc="-21" dirty="0">
                <a:solidFill>
                  <a:srgbClr val="FFFFFF"/>
                </a:solidFill>
                <a:latin typeface="Arial"/>
                <a:cs typeface="Arial"/>
              </a:rPr>
              <a:t>a 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fantasy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world </a:t>
            </a:r>
            <a:r>
              <a:rPr sz="1200" spc="19" dirty="0">
                <a:solidFill>
                  <a:srgbClr val="FFFFFF"/>
                </a:solidFill>
                <a:latin typeface="Arial"/>
                <a:cs typeface="Arial"/>
              </a:rPr>
              <a:t>that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puts  </a:t>
            </a:r>
            <a:r>
              <a:rPr sz="1200" spc="-3" dirty="0">
                <a:solidFill>
                  <a:srgbClr val="FFFFFF"/>
                </a:solidFill>
                <a:latin typeface="Arial"/>
                <a:cs typeface="Arial"/>
              </a:rPr>
              <a:t>reality </a:t>
            </a:r>
            <a:r>
              <a:rPr sz="1200" spc="19" dirty="0">
                <a:solidFill>
                  <a:srgbClr val="FFFFFF"/>
                </a:solidFill>
                <a:latin typeface="Arial"/>
                <a:cs typeface="Arial"/>
              </a:rPr>
              <a:t>into</a:t>
            </a:r>
            <a:r>
              <a:rPr sz="1200" spc="-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perspective</a:t>
            </a:r>
            <a:r>
              <a:rPr sz="1200" spc="11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lang="en-GB" sz="1200" spc="1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00" spc="13" dirty="0" smtClean="0">
                <a:solidFill>
                  <a:srgbClr val="FFFFFF"/>
                </a:solidFill>
                <a:latin typeface="Arial"/>
                <a:cs typeface="Arial"/>
              </a:rPr>
              <a:t>Depicting</a:t>
            </a:r>
            <a:r>
              <a:rPr lang="en-US" sz="1200" spc="8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00" spc="13" dirty="0" smtClean="0">
                <a:solidFill>
                  <a:srgbClr val="FFFFFF"/>
                </a:solidFill>
                <a:latin typeface="Arial"/>
                <a:cs typeface="Arial"/>
              </a:rPr>
              <a:t>mythical</a:t>
            </a:r>
            <a:r>
              <a:rPr lang="en-US" sz="1200" spc="8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00" spc="-3" dirty="0" smtClean="0">
                <a:solidFill>
                  <a:srgbClr val="FFFFFF"/>
                </a:solidFill>
                <a:latin typeface="Arial"/>
                <a:cs typeface="Arial"/>
              </a:rPr>
              <a:t>creatures</a:t>
            </a:r>
            <a:r>
              <a:rPr lang="en-US" sz="1200" spc="-3" dirty="0" smtClean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1200" spc="13" dirty="0" err="1" smtClean="0">
                <a:solidFill>
                  <a:srgbClr val="FFFFFF"/>
                </a:solidFill>
                <a:latin typeface="Arial"/>
                <a:cs typeface="Arial"/>
              </a:rPr>
              <a:t>Atmejd</a:t>
            </a:r>
            <a:r>
              <a:rPr lang="en-US" sz="1200" spc="13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00" spc="11" dirty="0" smtClean="0">
                <a:solidFill>
                  <a:srgbClr val="FFFFFF"/>
                </a:solidFill>
                <a:latin typeface="Arial"/>
                <a:cs typeface="Arial"/>
              </a:rPr>
              <a:t>blurs </a:t>
            </a:r>
            <a:r>
              <a:rPr lang="en-US" sz="1200" spc="19" dirty="0" smtClean="0">
                <a:solidFill>
                  <a:srgbClr val="FFFFFF"/>
                </a:solidFill>
                <a:latin typeface="Arial"/>
                <a:cs typeface="Arial"/>
              </a:rPr>
              <a:t>distinctions  </a:t>
            </a:r>
            <a:r>
              <a:rPr lang="en-US" sz="1200" spc="11" dirty="0" smtClean="0">
                <a:solidFill>
                  <a:srgbClr val="FFFFFF"/>
                </a:solidFill>
                <a:latin typeface="Arial"/>
                <a:cs typeface="Arial"/>
              </a:rPr>
              <a:t>between what is </a:t>
            </a:r>
            <a:r>
              <a:rPr lang="en-US" sz="1200" spc="-16" dirty="0" smtClean="0">
                <a:solidFill>
                  <a:srgbClr val="FFFFFF"/>
                </a:solidFill>
                <a:latin typeface="Arial"/>
                <a:cs typeface="Arial"/>
              </a:rPr>
              <a:t>real </a:t>
            </a:r>
            <a:r>
              <a:rPr lang="en-US" sz="1200" spc="8" dirty="0" smtClean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lang="en-US" sz="1200" spc="-27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00" spc="5" dirty="0" smtClean="0">
                <a:solidFill>
                  <a:srgbClr val="FFFFFF"/>
                </a:solidFill>
                <a:latin typeface="Arial"/>
                <a:cs typeface="Arial"/>
              </a:rPr>
              <a:t>perceived.</a:t>
            </a:r>
            <a:endParaRPr lang="en-US" sz="1200" dirty="0" smtClean="0">
              <a:latin typeface="Arial"/>
              <a:cs typeface="Arial"/>
            </a:endParaRPr>
          </a:p>
          <a:p>
            <a:pPr marL="6777" marR="2711">
              <a:lnSpc>
                <a:spcPct val="101600"/>
              </a:lnSpc>
              <a:spcBef>
                <a:spcPts val="35"/>
              </a:spcBef>
            </a:pPr>
            <a:endParaRPr sz="12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54170" y="4081412"/>
            <a:ext cx="1139221" cy="376517"/>
          </a:xfrm>
          <a:prstGeom prst="rect">
            <a:avLst/>
          </a:prstGeom>
        </p:spPr>
        <p:txBody>
          <a:bodyPr vert="horz" wrap="square" lIns="0" tIns="7116" rIns="0" bIns="0" rtlCol="0">
            <a:spAutoFit/>
          </a:bodyPr>
          <a:lstStyle/>
          <a:p>
            <a:pPr marL="6777">
              <a:spcBef>
                <a:spcPts val="56"/>
              </a:spcBef>
            </a:pPr>
            <a:r>
              <a:rPr sz="1200" b="1" spc="-40" dirty="0">
                <a:solidFill>
                  <a:srgbClr val="B51700"/>
                </a:solidFill>
                <a:latin typeface="Arial"/>
                <a:cs typeface="Arial"/>
              </a:rPr>
              <a:t>RYAN</a:t>
            </a:r>
            <a:r>
              <a:rPr sz="1200" b="1" spc="-35" dirty="0">
                <a:solidFill>
                  <a:srgbClr val="B51700"/>
                </a:solidFill>
                <a:latin typeface="Arial"/>
                <a:cs typeface="Arial"/>
              </a:rPr>
              <a:t> </a:t>
            </a:r>
            <a:r>
              <a:rPr sz="1200" b="1" spc="-11" dirty="0">
                <a:solidFill>
                  <a:srgbClr val="B51700"/>
                </a:solidFill>
                <a:latin typeface="Arial"/>
                <a:cs typeface="Arial"/>
              </a:rPr>
              <a:t>EVERSON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54170" y="4589376"/>
            <a:ext cx="1791278" cy="2284628"/>
          </a:xfrm>
          <a:prstGeom prst="rect">
            <a:avLst/>
          </a:prstGeom>
        </p:spPr>
        <p:txBody>
          <a:bodyPr vert="horz" wrap="square" lIns="0" tIns="3050" rIns="0" bIns="0" rtlCol="0">
            <a:spAutoFit/>
          </a:bodyPr>
          <a:lstStyle/>
          <a:p>
            <a:pPr marL="6777" marR="2711">
              <a:lnSpc>
                <a:spcPct val="103099"/>
              </a:lnSpc>
              <a:spcBef>
                <a:spcPts val="24"/>
              </a:spcBef>
              <a:tabLst>
                <a:tab pos="823710" algn="l"/>
              </a:tabLst>
            </a:pPr>
            <a:r>
              <a:rPr sz="1200" spc="-11" dirty="0">
                <a:solidFill>
                  <a:srgbClr val="FFFFFF"/>
                </a:solidFill>
                <a:latin typeface="Arial"/>
                <a:cs typeface="Arial"/>
              </a:rPr>
              <a:t>Ryan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Everson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1200" spc="-16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multimedia artist  </a:t>
            </a:r>
            <a:r>
              <a:rPr sz="1200" spc="21" dirty="0">
                <a:solidFill>
                  <a:srgbClr val="FFFFFF"/>
                </a:solidFill>
                <a:latin typeface="Arial"/>
                <a:cs typeface="Arial"/>
              </a:rPr>
              <a:t>who </a:t>
            </a:r>
            <a:r>
              <a:rPr sz="1200" spc="-8" dirty="0">
                <a:solidFill>
                  <a:srgbClr val="FFFFFF"/>
                </a:solidFill>
                <a:latin typeface="Arial"/>
                <a:cs typeface="Arial"/>
              </a:rPr>
              <a:t>reveals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the sentimentality 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often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associated </a:t>
            </a:r>
            <a:r>
              <a:rPr sz="1200" spc="19" dirty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an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idealized  natural </a:t>
            </a:r>
            <a:r>
              <a:rPr sz="1200" spc="16" dirty="0" smtClean="0">
                <a:solidFill>
                  <a:srgbClr val="FFFFFF"/>
                </a:solidFill>
                <a:latin typeface="Arial"/>
                <a:cs typeface="Arial"/>
              </a:rPr>
              <a:t>world.</a:t>
            </a:r>
            <a:r>
              <a:rPr lang="en-GB" sz="1200" spc="16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00" spc="8" dirty="0" smtClean="0">
                <a:solidFill>
                  <a:srgbClr val="FFFFFF"/>
                </a:solidFill>
                <a:latin typeface="Arial"/>
                <a:cs typeface="Arial"/>
              </a:rPr>
              <a:t>Sometimes </a:t>
            </a:r>
            <a:r>
              <a:rPr lang="en-US" sz="1200" spc="11" dirty="0" smtClean="0">
                <a:solidFill>
                  <a:srgbClr val="FFFFFF"/>
                </a:solidFill>
                <a:latin typeface="Arial"/>
                <a:cs typeface="Arial"/>
              </a:rPr>
              <a:t>camouflaged, </a:t>
            </a:r>
            <a:r>
              <a:rPr lang="en-US" sz="1200" spc="-5" dirty="0" smtClean="0">
                <a:solidFill>
                  <a:srgbClr val="FFFFFF"/>
                </a:solidFill>
                <a:latin typeface="Arial"/>
                <a:cs typeface="Arial"/>
              </a:rPr>
              <a:t>Everson’s </a:t>
            </a:r>
            <a:r>
              <a:rPr lang="en-US" sz="1200" i="1" spc="-21" dirty="0" smtClean="0">
                <a:solidFill>
                  <a:srgbClr val="FFFFFF"/>
                </a:solidFill>
                <a:latin typeface="Arial"/>
                <a:cs typeface="Arial"/>
              </a:rPr>
              <a:t>Fear  </a:t>
            </a:r>
            <a:r>
              <a:rPr lang="en-US" sz="1200" spc="3" dirty="0" smtClean="0">
                <a:solidFill>
                  <a:srgbClr val="FFFFFF"/>
                </a:solidFill>
                <a:latin typeface="Arial"/>
                <a:cs typeface="Arial"/>
              </a:rPr>
              <a:t>creates </a:t>
            </a:r>
            <a:r>
              <a:rPr lang="en-US" sz="1200" spc="-16" dirty="0" smtClean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lang="en-US" sz="1200" spc="8" dirty="0" smtClean="0">
                <a:solidFill>
                  <a:srgbClr val="FFFFFF"/>
                </a:solidFill>
                <a:latin typeface="Arial"/>
                <a:cs typeface="Arial"/>
              </a:rPr>
              <a:t>deeply </a:t>
            </a:r>
            <a:r>
              <a:rPr lang="en-US" sz="1200" spc="11" dirty="0" smtClean="0">
                <a:solidFill>
                  <a:srgbClr val="FFFFFF"/>
                </a:solidFill>
                <a:latin typeface="Arial"/>
                <a:cs typeface="Arial"/>
              </a:rPr>
              <a:t>rich </a:t>
            </a:r>
            <a:r>
              <a:rPr lang="en-US" sz="1200" spc="16" dirty="0" smtClean="0">
                <a:solidFill>
                  <a:srgbClr val="FFFFFF"/>
                </a:solidFill>
                <a:latin typeface="Arial"/>
                <a:cs typeface="Arial"/>
              </a:rPr>
              <a:t>symbolic  </a:t>
            </a:r>
            <a:r>
              <a:rPr lang="en-US" sz="1200" spc="11" dirty="0" smtClean="0">
                <a:solidFill>
                  <a:srgbClr val="FFFFFF"/>
                </a:solidFill>
                <a:latin typeface="Arial"/>
                <a:cs typeface="Arial"/>
              </a:rPr>
              <a:t>metaphor </a:t>
            </a:r>
            <a:r>
              <a:rPr lang="en-US" sz="1200" spc="13" dirty="0" smtClean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lang="en-US" sz="1200" spc="8" dirty="0" smtClean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lang="en-US" sz="1200" spc="3" dirty="0" smtClean="0">
                <a:solidFill>
                  <a:srgbClr val="FFFFFF"/>
                </a:solidFill>
                <a:latin typeface="Arial"/>
                <a:cs typeface="Arial"/>
              </a:rPr>
              <a:t>feelings</a:t>
            </a:r>
            <a:r>
              <a:rPr lang="en-US" sz="1200" spc="-5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00" spc="8" dirty="0" smtClean="0">
                <a:solidFill>
                  <a:srgbClr val="FFFFFF"/>
                </a:solidFill>
                <a:latin typeface="Arial"/>
                <a:cs typeface="Arial"/>
              </a:rPr>
              <a:t>evoked  </a:t>
            </a:r>
            <a:r>
              <a:rPr lang="en-US" sz="1200" spc="21" dirty="0" smtClean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lang="en-US" sz="1200" spc="-3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00" spc="-21" dirty="0" smtClean="0">
                <a:solidFill>
                  <a:srgbClr val="FFFFFF"/>
                </a:solidFill>
                <a:latin typeface="Arial"/>
                <a:cs typeface="Arial"/>
              </a:rPr>
              <a:t>fear.</a:t>
            </a:r>
            <a:endParaRPr lang="en-US" sz="1200" dirty="0" smtClean="0">
              <a:latin typeface="Arial"/>
              <a:cs typeface="Arial"/>
            </a:endParaRPr>
          </a:p>
          <a:p>
            <a:pPr marL="6777" marR="2711">
              <a:lnSpc>
                <a:spcPct val="103099"/>
              </a:lnSpc>
              <a:spcBef>
                <a:spcPts val="24"/>
              </a:spcBef>
              <a:tabLst>
                <a:tab pos="823710" algn="l"/>
              </a:tabLst>
            </a:pPr>
            <a:endParaRPr lang="en-US" sz="1200" dirty="0" smtClean="0">
              <a:latin typeface="Arial"/>
              <a:cs typeface="Arial"/>
            </a:endParaRPr>
          </a:p>
          <a:p>
            <a:pPr marL="6777" marR="2711">
              <a:lnSpc>
                <a:spcPct val="103099"/>
              </a:lnSpc>
              <a:spcBef>
                <a:spcPts val="24"/>
              </a:spcBef>
              <a:tabLst>
                <a:tab pos="823710" algn="l"/>
              </a:tabLst>
            </a:pPr>
            <a:endParaRPr sz="12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004414" y="4081412"/>
            <a:ext cx="1126080" cy="376517"/>
          </a:xfrm>
          <a:prstGeom prst="rect">
            <a:avLst/>
          </a:prstGeom>
        </p:spPr>
        <p:txBody>
          <a:bodyPr vert="horz" wrap="square" lIns="0" tIns="7116" rIns="0" bIns="0" rtlCol="0">
            <a:spAutoFit/>
          </a:bodyPr>
          <a:lstStyle/>
          <a:p>
            <a:pPr marL="6777">
              <a:spcBef>
                <a:spcPts val="56"/>
              </a:spcBef>
            </a:pPr>
            <a:r>
              <a:rPr sz="1200" b="1" spc="-32" dirty="0">
                <a:solidFill>
                  <a:srgbClr val="B51700"/>
                </a:solidFill>
                <a:latin typeface="Arial"/>
                <a:cs typeface="Arial"/>
              </a:rPr>
              <a:t>ALYSON</a:t>
            </a:r>
            <a:r>
              <a:rPr sz="1200" b="1" spc="-35" dirty="0">
                <a:solidFill>
                  <a:srgbClr val="B51700"/>
                </a:solidFill>
                <a:latin typeface="Arial"/>
                <a:cs typeface="Arial"/>
              </a:rPr>
              <a:t> </a:t>
            </a:r>
            <a:r>
              <a:rPr sz="1200" b="1" spc="11" dirty="0">
                <a:solidFill>
                  <a:srgbClr val="B51700"/>
                </a:solidFill>
                <a:latin typeface="Arial"/>
                <a:cs typeface="Arial"/>
              </a:rPr>
              <a:t>SHOTZ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004414" y="4576676"/>
            <a:ext cx="1712117" cy="1885169"/>
          </a:xfrm>
          <a:prstGeom prst="rect">
            <a:avLst/>
          </a:prstGeom>
        </p:spPr>
        <p:txBody>
          <a:bodyPr vert="horz" wrap="square" lIns="0" tIns="7454" rIns="0" bIns="0" rtlCol="0">
            <a:spAutoFit/>
          </a:bodyPr>
          <a:lstStyle/>
          <a:p>
            <a:pPr marL="6777" marR="2711">
              <a:lnSpc>
                <a:spcPct val="101000"/>
              </a:lnSpc>
              <a:spcBef>
                <a:spcPts val="59"/>
              </a:spcBef>
            </a:pP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Alyson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Shotz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investigates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issues</a:t>
            </a:r>
            <a:r>
              <a:rPr sz="1200" spc="-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21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200" spc="2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3" dirty="0" smtClean="0">
                <a:solidFill>
                  <a:srgbClr val="FFFFFF"/>
                </a:solidFill>
                <a:latin typeface="Arial"/>
                <a:cs typeface="Arial"/>
              </a:rPr>
              <a:t>space </a:t>
            </a:r>
            <a:r>
              <a:rPr sz="1200" spc="24" dirty="0">
                <a:solidFill>
                  <a:srgbClr val="FFFFFF"/>
                </a:solidFill>
                <a:latin typeface="Arial"/>
                <a:cs typeface="Arial"/>
              </a:rPr>
              <a:t>by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using 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reflective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materials</a:t>
            </a:r>
            <a:r>
              <a:rPr sz="1200" spc="5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200" spc="1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00" spc="11" dirty="0" err="1" smtClean="0">
                <a:solidFill>
                  <a:srgbClr val="FFFFFF"/>
                </a:solidFill>
                <a:latin typeface="Arial"/>
                <a:cs typeface="Arial"/>
              </a:rPr>
              <a:t>Shotz</a:t>
            </a:r>
            <a:r>
              <a:rPr lang="en-US" sz="1200" spc="1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00" spc="3" dirty="0" smtClean="0">
                <a:solidFill>
                  <a:srgbClr val="FFFFFF"/>
                </a:solidFill>
                <a:latin typeface="Arial"/>
                <a:cs typeface="Arial"/>
              </a:rPr>
              <a:t>says</a:t>
            </a:r>
            <a:r>
              <a:rPr lang="en-US" sz="1200" spc="3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00" spc="40" dirty="0" smtClean="0">
                <a:solidFill>
                  <a:srgbClr val="FFFFFF"/>
                </a:solidFill>
                <a:latin typeface="Arial"/>
                <a:cs typeface="Arial"/>
              </a:rPr>
              <a:t>“I’m  </a:t>
            </a:r>
            <a:r>
              <a:rPr lang="en-US" sz="1200" spc="8" dirty="0" smtClean="0">
                <a:solidFill>
                  <a:srgbClr val="FFFFFF"/>
                </a:solidFill>
                <a:latin typeface="Arial"/>
                <a:cs typeface="Arial"/>
              </a:rPr>
              <a:t>interested </a:t>
            </a:r>
            <a:r>
              <a:rPr lang="en-US" sz="1200" spc="5" dirty="0" smtClean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lang="en-US" sz="1200" spc="13" dirty="0" smtClean="0">
                <a:solidFill>
                  <a:srgbClr val="FFFFFF"/>
                </a:solidFill>
                <a:latin typeface="Arial"/>
                <a:cs typeface="Arial"/>
              </a:rPr>
              <a:t>making </a:t>
            </a:r>
            <a:r>
              <a:rPr lang="en-US" sz="1200" spc="21" dirty="0" smtClean="0">
                <a:solidFill>
                  <a:srgbClr val="FFFFFF"/>
                </a:solidFill>
                <a:latin typeface="Arial"/>
                <a:cs typeface="Arial"/>
              </a:rPr>
              <a:t>objects</a:t>
            </a:r>
            <a:r>
              <a:rPr lang="en-US" sz="1200" spc="-27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00" spc="19" dirty="0" smtClean="0">
                <a:solidFill>
                  <a:srgbClr val="FFFFFF"/>
                </a:solidFill>
                <a:latin typeface="Arial"/>
                <a:cs typeface="Arial"/>
              </a:rPr>
              <a:t>that </a:t>
            </a:r>
            <a:r>
              <a:rPr lang="en-US" sz="1200" spc="11" dirty="0" smtClean="0">
                <a:solidFill>
                  <a:srgbClr val="FFFFFF"/>
                </a:solidFill>
                <a:latin typeface="Arial"/>
                <a:cs typeface="Arial"/>
              </a:rPr>
              <a:t>change </a:t>
            </a:r>
            <a:r>
              <a:rPr lang="en-US" sz="1200" dirty="0" smtClean="0">
                <a:solidFill>
                  <a:srgbClr val="FFFFFF"/>
                </a:solidFill>
                <a:latin typeface="Arial"/>
                <a:cs typeface="Arial"/>
              </a:rPr>
              <a:t>infinitely, </a:t>
            </a:r>
            <a:r>
              <a:rPr lang="en-US" sz="1200" spc="16" dirty="0" smtClean="0">
                <a:solidFill>
                  <a:srgbClr val="FFFFFF"/>
                </a:solidFill>
                <a:latin typeface="Arial"/>
                <a:cs typeface="Arial"/>
              </a:rPr>
              <a:t>depending on</a:t>
            </a:r>
            <a:r>
              <a:rPr lang="en-US" sz="1200" spc="-8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00" spc="8" dirty="0" smtClean="0">
                <a:solidFill>
                  <a:srgbClr val="FFFFFF"/>
                </a:solidFill>
                <a:latin typeface="Arial"/>
                <a:cs typeface="Arial"/>
              </a:rPr>
              <a:t>their  </a:t>
            </a:r>
            <a:r>
              <a:rPr lang="en-US" sz="1200" spc="16" dirty="0" smtClean="0">
                <a:solidFill>
                  <a:srgbClr val="FFFFFF"/>
                </a:solidFill>
                <a:latin typeface="Arial"/>
                <a:cs typeface="Arial"/>
              </a:rPr>
              <a:t>surroundings.”</a:t>
            </a:r>
            <a:endParaRPr lang="en-US" sz="1200" dirty="0" smtClean="0">
              <a:latin typeface="Arial"/>
              <a:cs typeface="Arial"/>
            </a:endParaRPr>
          </a:p>
          <a:p>
            <a:pPr marL="6777" marR="2711">
              <a:lnSpc>
                <a:spcPct val="101000"/>
              </a:lnSpc>
              <a:spcBef>
                <a:spcPts val="59"/>
              </a:spcBef>
            </a:pPr>
            <a:endParaRPr sz="12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861788" y="4081412"/>
            <a:ext cx="863255" cy="376517"/>
          </a:xfrm>
          <a:prstGeom prst="rect">
            <a:avLst/>
          </a:prstGeom>
        </p:spPr>
        <p:txBody>
          <a:bodyPr vert="horz" wrap="square" lIns="0" tIns="7116" rIns="0" bIns="0" rtlCol="0">
            <a:spAutoFit/>
          </a:bodyPr>
          <a:lstStyle/>
          <a:p>
            <a:pPr marL="6777">
              <a:spcBef>
                <a:spcPts val="56"/>
              </a:spcBef>
            </a:pPr>
            <a:r>
              <a:rPr sz="1200" b="1" spc="-8" dirty="0">
                <a:solidFill>
                  <a:srgbClr val="B51700"/>
                </a:solidFill>
                <a:latin typeface="Arial"/>
                <a:cs typeface="Arial"/>
              </a:rPr>
              <a:t>JEPPE</a:t>
            </a:r>
            <a:r>
              <a:rPr sz="1200" b="1" spc="-40" dirty="0">
                <a:solidFill>
                  <a:srgbClr val="B51700"/>
                </a:solidFill>
                <a:latin typeface="Arial"/>
                <a:cs typeface="Arial"/>
              </a:rPr>
              <a:t> </a:t>
            </a:r>
            <a:r>
              <a:rPr sz="1200" b="1" spc="13" dirty="0">
                <a:solidFill>
                  <a:srgbClr val="B51700"/>
                </a:solidFill>
                <a:latin typeface="Arial"/>
                <a:cs typeface="Arial"/>
              </a:rPr>
              <a:t>HEIN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861789" y="4576676"/>
            <a:ext cx="1845094" cy="1668494"/>
          </a:xfrm>
          <a:prstGeom prst="rect">
            <a:avLst/>
          </a:prstGeom>
        </p:spPr>
        <p:txBody>
          <a:bodyPr vert="horz" wrap="square" lIns="0" tIns="6438" rIns="0" bIns="0" rtlCol="0">
            <a:spAutoFit/>
          </a:bodyPr>
          <a:lstStyle/>
          <a:p>
            <a:pPr marL="6777" marR="2711">
              <a:lnSpc>
                <a:spcPct val="100499"/>
              </a:lnSpc>
              <a:spcBef>
                <a:spcPts val="51"/>
              </a:spcBef>
              <a:tabLst>
                <a:tab pos="645483" algn="l"/>
                <a:tab pos="857933" algn="l"/>
              </a:tabLst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Danish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artist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Jeppe </a:t>
            </a:r>
            <a:r>
              <a:rPr sz="1200" spc="-3" dirty="0">
                <a:solidFill>
                  <a:srgbClr val="FFFFFF"/>
                </a:solidFill>
                <a:latin typeface="Arial"/>
                <a:cs typeface="Arial"/>
              </a:rPr>
              <a:t>Hein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is 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interested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illusion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200" spc="-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turning 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passive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visitors </a:t>
            </a:r>
            <a:r>
              <a:rPr sz="1200" spc="16" dirty="0">
                <a:solidFill>
                  <a:srgbClr val="FFFFFF"/>
                </a:solidFill>
                <a:latin typeface="Arial"/>
                <a:cs typeface="Arial"/>
              </a:rPr>
              <a:t>into 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participants.	</a:t>
            </a:r>
            <a:r>
              <a:rPr sz="1200" spc="-3" dirty="0">
                <a:solidFill>
                  <a:srgbClr val="FFFFFF"/>
                </a:solidFill>
                <a:latin typeface="Arial"/>
                <a:cs typeface="Arial"/>
              </a:rPr>
              <a:t>Hein uses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mirrors 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and other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reflective surfaces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in  his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9" dirty="0" smtClean="0">
                <a:solidFill>
                  <a:srgbClr val="FFFFFF"/>
                </a:solidFill>
                <a:latin typeface="Arial"/>
                <a:cs typeface="Arial"/>
              </a:rPr>
              <a:t>work.</a:t>
            </a:r>
            <a:r>
              <a:rPr lang="en-GB" sz="1200" spc="19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3" dirty="0" smtClean="0">
                <a:solidFill>
                  <a:srgbClr val="FFFFFF"/>
                </a:solidFill>
                <a:latin typeface="Arial"/>
                <a:cs typeface="Arial"/>
              </a:rPr>
              <a:t>Hein </a:t>
            </a:r>
            <a:r>
              <a:rPr sz="1200" spc="13" dirty="0">
                <a:solidFill>
                  <a:srgbClr val="FFFFFF"/>
                </a:solidFill>
                <a:latin typeface="Arial"/>
                <a:cs typeface="Arial"/>
              </a:rPr>
              <a:t>often </a:t>
            </a:r>
            <a:r>
              <a:rPr sz="1200" spc="16" dirty="0">
                <a:solidFill>
                  <a:srgbClr val="FFFFFF"/>
                </a:solidFill>
                <a:latin typeface="Arial"/>
                <a:cs typeface="Arial"/>
              </a:rPr>
              <a:t>adds </a:t>
            </a:r>
            <a:r>
              <a:rPr sz="1200" spc="-8" dirty="0">
                <a:solidFill>
                  <a:srgbClr val="FFFFFF"/>
                </a:solidFill>
                <a:latin typeface="Arial"/>
                <a:cs typeface="Arial"/>
              </a:rPr>
              <a:t>an  </a:t>
            </a:r>
            <a:r>
              <a:rPr sz="1200" spc="3" dirty="0">
                <a:solidFill>
                  <a:srgbClr val="FFFFFF"/>
                </a:solidFill>
                <a:latin typeface="Arial"/>
                <a:cs typeface="Arial"/>
              </a:rPr>
              <a:t>element </a:t>
            </a:r>
            <a:r>
              <a:rPr sz="1200" spc="21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200" spc="11" dirty="0">
                <a:solidFill>
                  <a:srgbClr val="FFFFFF"/>
                </a:solidFill>
                <a:latin typeface="Arial"/>
                <a:cs typeface="Arial"/>
              </a:rPr>
              <a:t>humor </a:t>
            </a:r>
            <a:r>
              <a:rPr sz="1200" spc="32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his</a:t>
            </a:r>
            <a:r>
              <a:rPr sz="1200" spc="-9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8" dirty="0">
                <a:solidFill>
                  <a:srgbClr val="FFFFFF"/>
                </a:solidFill>
                <a:latin typeface="Arial"/>
                <a:cs typeface="Arial"/>
              </a:rPr>
              <a:t>pieces.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003256" y="856406"/>
            <a:ext cx="1946236" cy="15982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055524" y="850463"/>
            <a:ext cx="1881779" cy="13567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055524" y="2249245"/>
            <a:ext cx="1881779" cy="15001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3336" y="842871"/>
            <a:ext cx="1940267" cy="15806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9305" y="2472491"/>
            <a:ext cx="1940267" cy="13439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015445" y="846007"/>
            <a:ext cx="1685440" cy="161901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034075" y="2489223"/>
            <a:ext cx="1864101" cy="14868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008773" y="2495008"/>
            <a:ext cx="1385240" cy="144148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737933" y="2493270"/>
            <a:ext cx="1824714" cy="14450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738830" y="845895"/>
            <a:ext cx="2107861" cy="159821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9438" y="-170942"/>
            <a:ext cx="4821962" cy="1147360"/>
          </a:xfrm>
          <a:prstGeom prst="rect">
            <a:avLst/>
          </a:prstGeom>
        </p:spPr>
        <p:txBody>
          <a:bodyPr vert="horz" wrap="square" lIns="0" tIns="74544" rIns="0" bIns="0" rtlCol="0">
            <a:spAutoFit/>
          </a:bodyPr>
          <a:lstStyle/>
          <a:p>
            <a:pPr marL="199236" algn="ctr">
              <a:spcBef>
                <a:spcPts val="587"/>
              </a:spcBef>
            </a:pPr>
            <a:r>
              <a:rPr spc="-56" dirty="0"/>
              <a:t>REFLECTIONS</a:t>
            </a:r>
          </a:p>
          <a:p>
            <a:pPr marL="199236" marR="1355" algn="ctr">
              <a:spcBef>
                <a:spcPts val="218"/>
              </a:spcBef>
            </a:pPr>
            <a:r>
              <a:rPr sz="1900" i="1" spc="59" dirty="0"/>
              <a:t>Photography </a:t>
            </a:r>
            <a:r>
              <a:rPr sz="1900" i="1" spc="147" dirty="0"/>
              <a:t>/ </a:t>
            </a:r>
            <a:r>
              <a:rPr sz="1900" i="1" spc="45" dirty="0"/>
              <a:t>Digital</a:t>
            </a:r>
            <a:r>
              <a:rPr sz="1900" i="1" spc="-218" dirty="0"/>
              <a:t> </a:t>
            </a:r>
            <a:r>
              <a:rPr sz="1900" i="1" spc="56" dirty="0"/>
              <a:t>Manipulation</a:t>
            </a:r>
            <a:endParaRPr sz="1900" dirty="0"/>
          </a:p>
        </p:txBody>
      </p:sp>
      <p:sp>
        <p:nvSpPr>
          <p:cNvPr id="3" name="object 3"/>
          <p:cNvSpPr txBox="1"/>
          <p:nvPr/>
        </p:nvSpPr>
        <p:spPr>
          <a:xfrm>
            <a:off x="81451" y="6252959"/>
            <a:ext cx="1677700" cy="408321"/>
          </a:xfrm>
          <a:prstGeom prst="rect">
            <a:avLst/>
          </a:prstGeom>
        </p:spPr>
        <p:txBody>
          <a:bodyPr vert="horz" wrap="square" lIns="0" tIns="8132" rIns="0" bIns="0" rtlCol="0">
            <a:spAutoFit/>
          </a:bodyPr>
          <a:lstStyle/>
          <a:p>
            <a:pPr marL="6777">
              <a:spcBef>
                <a:spcPts val="64"/>
              </a:spcBef>
            </a:pPr>
            <a:r>
              <a:rPr sz="1300" b="1" spc="-11" dirty="0">
                <a:solidFill>
                  <a:srgbClr val="FFFFFF"/>
                </a:solidFill>
                <a:latin typeface="Arial"/>
                <a:cs typeface="Arial"/>
              </a:rPr>
              <a:t>SEBASTIAN</a:t>
            </a:r>
            <a:r>
              <a:rPr sz="1300" b="1" spc="-1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13" dirty="0">
                <a:solidFill>
                  <a:srgbClr val="FFFFFF"/>
                </a:solidFill>
                <a:latin typeface="Arial"/>
                <a:cs typeface="Arial"/>
              </a:rPr>
              <a:t>MAGNANI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5632" y="1176982"/>
            <a:ext cx="1834593" cy="33716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933667" y="5116389"/>
            <a:ext cx="1446163" cy="408321"/>
          </a:xfrm>
          <a:prstGeom prst="rect">
            <a:avLst/>
          </a:prstGeom>
        </p:spPr>
        <p:txBody>
          <a:bodyPr vert="horz" wrap="square" lIns="0" tIns="8132" rIns="0" bIns="0" rtlCol="0">
            <a:spAutoFit/>
          </a:bodyPr>
          <a:lstStyle/>
          <a:p>
            <a:pPr marL="6777">
              <a:spcBef>
                <a:spcPts val="64"/>
              </a:spcBef>
            </a:pPr>
            <a:r>
              <a:rPr sz="1300" b="1" spc="-56" dirty="0">
                <a:solidFill>
                  <a:srgbClr val="FFFFFF"/>
                </a:solidFill>
                <a:latin typeface="Arial"/>
                <a:cs typeface="Arial"/>
              </a:rPr>
              <a:t>SLAVA</a:t>
            </a:r>
            <a:r>
              <a:rPr sz="1300" b="1" spc="-2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3" dirty="0">
                <a:solidFill>
                  <a:srgbClr val="FFFFFF"/>
                </a:solidFill>
                <a:latin typeface="Arial"/>
                <a:cs typeface="Arial"/>
              </a:rPr>
              <a:t>SEMENIUTA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18447" y="3297140"/>
            <a:ext cx="2183616" cy="17813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3570" y="4568043"/>
            <a:ext cx="1797906" cy="16479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11561" y="1180071"/>
            <a:ext cx="1976822" cy="30410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17463" y="1180072"/>
            <a:ext cx="2566860" cy="210524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860518" y="3536483"/>
            <a:ext cx="1740856" cy="26780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06662" y="4277770"/>
            <a:ext cx="1258886" cy="19351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508195" y="6233910"/>
            <a:ext cx="1118884" cy="408321"/>
          </a:xfrm>
          <a:prstGeom prst="rect">
            <a:avLst/>
          </a:prstGeom>
        </p:spPr>
        <p:txBody>
          <a:bodyPr vert="horz" wrap="square" lIns="0" tIns="8132" rIns="0" bIns="0" rtlCol="0">
            <a:spAutoFit/>
          </a:bodyPr>
          <a:lstStyle/>
          <a:p>
            <a:pPr marL="6777">
              <a:spcBef>
                <a:spcPts val="64"/>
              </a:spcBef>
            </a:pPr>
            <a:r>
              <a:rPr sz="1300" b="1" spc="-3" dirty="0">
                <a:solidFill>
                  <a:srgbClr val="FFFFFF"/>
                </a:solidFill>
                <a:latin typeface="Arial"/>
                <a:cs typeface="Arial"/>
              </a:rPr>
              <a:t>KANGHEE</a:t>
            </a:r>
            <a:r>
              <a:rPr sz="1300" b="1" spc="-3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45" dirty="0">
                <a:solidFill>
                  <a:srgbClr val="FFFFFF"/>
                </a:solidFill>
                <a:latin typeface="Arial"/>
                <a:cs typeface="Arial"/>
              </a:rPr>
              <a:t>KIM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047097" y="1180072"/>
            <a:ext cx="2798357" cy="228695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96349" y="3531611"/>
            <a:ext cx="2131997" cy="17464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712167" y="5268778"/>
            <a:ext cx="1236529" cy="408321"/>
          </a:xfrm>
          <a:prstGeom prst="rect">
            <a:avLst/>
          </a:prstGeom>
        </p:spPr>
        <p:txBody>
          <a:bodyPr vert="horz" wrap="square" lIns="0" tIns="8132" rIns="0" bIns="0" rtlCol="0">
            <a:spAutoFit/>
          </a:bodyPr>
          <a:lstStyle/>
          <a:p>
            <a:pPr marL="6777">
              <a:spcBef>
                <a:spcPts val="64"/>
              </a:spcBef>
            </a:pPr>
            <a:r>
              <a:rPr sz="1300" b="1" spc="-21" dirty="0">
                <a:solidFill>
                  <a:srgbClr val="FFFFFF"/>
                </a:solidFill>
                <a:latin typeface="Arial"/>
                <a:cs typeface="Arial"/>
              </a:rPr>
              <a:t>SATOKI</a:t>
            </a:r>
            <a:r>
              <a:rPr sz="1300" b="1" spc="-3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b="1" spc="-59" dirty="0">
                <a:solidFill>
                  <a:srgbClr val="FFFFFF"/>
                </a:solidFill>
                <a:latin typeface="Arial"/>
                <a:cs typeface="Arial"/>
              </a:rPr>
              <a:t>NAGATA</a:t>
            </a:r>
            <a:endParaRPr sz="13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1083</TotalTime>
  <Words>1461</Words>
  <Application>Microsoft Macintosh PowerPoint</Application>
  <PresentationFormat>A4 Paper (210x297 mm)</PresentationFormat>
  <Paragraphs>116</Paragraphs>
  <Slides>20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Slide 1</vt:lpstr>
      <vt:lpstr>REFLECTIONS</vt:lpstr>
      <vt:lpstr>REFLECTIONS</vt:lpstr>
      <vt:lpstr>REFLECTIONS</vt:lpstr>
      <vt:lpstr>REFLECTIONS</vt:lpstr>
      <vt:lpstr>REFLECTIONS</vt:lpstr>
      <vt:lpstr>REFLECTIONS</vt:lpstr>
      <vt:lpstr>REFLECTIONS</vt:lpstr>
      <vt:lpstr>REFLECTIONS Photography / Digital Manipulation</vt:lpstr>
      <vt:lpstr>REFLECTIONS</vt:lpstr>
      <vt:lpstr>REFLECTIONS</vt:lpstr>
      <vt:lpstr>REFLECTIONS</vt:lpstr>
      <vt:lpstr>REFLECTIONS Figurative</vt:lpstr>
      <vt:lpstr>REFLECTIONS Abstracted</vt:lpstr>
      <vt:lpstr>REFLECTIONS Collage / Print / Mixed Media</vt:lpstr>
      <vt:lpstr>REFLECTIONS</vt:lpstr>
      <vt:lpstr>REFLECTIONS</vt:lpstr>
      <vt:lpstr>REFLECTIONS Fashion</vt:lpstr>
      <vt:lpstr>REFLECTIONS Architecture / Interior Design</vt:lpstr>
      <vt:lpstr>REFLECTIONS Jewellery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Melanie Powell</cp:lastModifiedBy>
  <cp:revision>8</cp:revision>
  <dcterms:created xsi:type="dcterms:W3CDTF">2019-02-18T14:03:06Z</dcterms:created>
  <dcterms:modified xsi:type="dcterms:W3CDTF">2019-02-18T14:31:29Z</dcterms:modified>
</cp:coreProperties>
</file>