
<file path=[Content_Types].xml><?xml version="1.0" encoding="utf-8"?>
<Types xmlns="http://schemas.openxmlformats.org/package/2006/content-types">
  <Override PartName="/ppt/slides/slide45.xml" ContentType="application/vnd.openxmlformats-officedocument.presentationml.slide+xml"/>
  <Override PartName="/ppt/slides/slide53.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Default Extension="rels" ContentType="application/vnd.openxmlformats-package.relationships+xml"/>
  <Override PartName="/ppt/slides/slide5.xml" ContentType="application/vnd.openxmlformats-officedocument.presentationml.slide+xml"/>
  <Override PartName="/ppt/slides/slide38.xml" ContentType="application/vnd.openxmlformats-officedocument.presentationml.slide+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50.xml" ContentType="application/vnd.openxmlformats-officedocument.presentationml.slide+xml"/>
  <Override PartName="/ppt/slides/slide15.xml" ContentType="application/vnd.openxmlformats-officedocument.presentationml.slide+xml"/>
  <Override PartName="/docProps/custom.xml" ContentType="application/vnd.openxmlformats-officedocument.custom-properties+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6858000" type="screen4x3"/>
  <p:notesSz cx="9144000" cy="6858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12" d="100"/>
          <a:sy n="112" d="100"/>
        </p:scale>
        <p:origin x="-664" y="-10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051425"/>
            <a:ext cx="3570604" cy="1806575"/>
          </a:xfrm>
          <a:custGeom>
            <a:avLst/>
            <a:gdLst/>
            <a:ahLst/>
            <a:cxnLst/>
            <a:rect l="l" t="t" r="r" b="b"/>
            <a:pathLst>
              <a:path w="3570604" h="1806575">
                <a:moveTo>
                  <a:pt x="2042287" y="0"/>
                </a:moveTo>
                <a:lnTo>
                  <a:pt x="0" y="0"/>
                </a:lnTo>
                <a:lnTo>
                  <a:pt x="0" y="1806572"/>
                </a:lnTo>
                <a:lnTo>
                  <a:pt x="3570440" y="1806572"/>
                </a:lnTo>
                <a:lnTo>
                  <a:pt x="2042287" y="0"/>
                </a:lnTo>
                <a:close/>
              </a:path>
            </a:pathLst>
          </a:custGeom>
          <a:solidFill>
            <a:srgbClr val="F86A1B"/>
          </a:solidFill>
        </p:spPr>
        <p:txBody>
          <a:bodyPr wrap="square" lIns="0" tIns="0" rIns="0" bIns="0" rtlCol="0"/>
          <a:lstStyle/>
          <a:p>
            <a:endParaRPr/>
          </a:p>
        </p:txBody>
      </p:sp>
      <p:sp>
        <p:nvSpPr>
          <p:cNvPr id="17" name="bk object 17"/>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051425"/>
            <a:ext cx="3570604" cy="1806575"/>
          </a:xfrm>
          <a:custGeom>
            <a:avLst/>
            <a:gdLst/>
            <a:ahLst/>
            <a:cxnLst/>
            <a:rect l="l" t="t" r="r" b="b"/>
            <a:pathLst>
              <a:path w="3570604" h="1806575">
                <a:moveTo>
                  <a:pt x="2042287" y="0"/>
                </a:moveTo>
                <a:lnTo>
                  <a:pt x="0" y="0"/>
                </a:lnTo>
                <a:lnTo>
                  <a:pt x="0" y="1806572"/>
                </a:lnTo>
                <a:lnTo>
                  <a:pt x="3570440" y="1806572"/>
                </a:lnTo>
                <a:lnTo>
                  <a:pt x="2042287" y="0"/>
                </a:lnTo>
                <a:close/>
              </a:path>
            </a:pathLst>
          </a:custGeom>
          <a:solidFill>
            <a:srgbClr val="F86A1B"/>
          </a:solidFill>
        </p:spPr>
        <p:txBody>
          <a:bodyPr wrap="square" lIns="0" tIns="0" rIns="0" bIns="0" rtlCol="0"/>
          <a:lstStyle/>
          <a:p>
            <a:endParaRPr/>
          </a:p>
        </p:txBody>
      </p:sp>
      <p:sp>
        <p:nvSpPr>
          <p:cNvPr id="17" name="bk object 17"/>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2/18/19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051425"/>
            <a:ext cx="3570604" cy="1806575"/>
          </a:xfrm>
          <a:custGeom>
            <a:avLst/>
            <a:gdLst/>
            <a:ahLst/>
            <a:cxnLst/>
            <a:rect l="l" t="t" r="r" b="b"/>
            <a:pathLst>
              <a:path w="3570604" h="1806575">
                <a:moveTo>
                  <a:pt x="2042287" y="0"/>
                </a:moveTo>
                <a:lnTo>
                  <a:pt x="0" y="0"/>
                </a:lnTo>
                <a:lnTo>
                  <a:pt x="0" y="1806572"/>
                </a:lnTo>
                <a:lnTo>
                  <a:pt x="3570440" y="1806572"/>
                </a:lnTo>
                <a:lnTo>
                  <a:pt x="2042287" y="0"/>
                </a:lnTo>
                <a:close/>
              </a:path>
            </a:pathLst>
          </a:custGeom>
          <a:solidFill>
            <a:srgbClr val="F86A1B"/>
          </a:solidFill>
        </p:spPr>
        <p:txBody>
          <a:bodyPr wrap="square" lIns="0" tIns="0" rIns="0" bIns="0" rtlCol="0"/>
          <a:lstStyle/>
          <a:p>
            <a:endParaRPr/>
          </a:p>
        </p:txBody>
      </p:sp>
      <p:sp>
        <p:nvSpPr>
          <p:cNvPr id="2" name="Holder 2"/>
          <p:cNvSpPr>
            <a:spLocks noGrp="1"/>
          </p:cNvSpPr>
          <p:nvPr>
            <p:ph type="title"/>
          </p:nvPr>
        </p:nvSpPr>
        <p:spPr>
          <a:xfrm>
            <a:off x="901191" y="403098"/>
            <a:ext cx="878205" cy="452755"/>
          </a:xfrm>
          <a:prstGeom prst="rect">
            <a:avLst/>
          </a:prstGeom>
        </p:spPr>
        <p:txBody>
          <a:bodyPr wrap="square" lIns="0" tIns="0" rIns="0" bIns="0">
            <a:spAutoFit/>
          </a:bodyPr>
          <a:lstStyle>
            <a:lvl1pPr>
              <a:defRPr sz="2800" b="0"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822198" y="1038352"/>
            <a:ext cx="7499603" cy="4140200"/>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2/18/19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 Id="rId3"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xbsSpk3wW0" TargetMode="External"/><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eg"/><Relationship Id="rId3"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eg"/><Relationship Id="rId3"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jpeg"/><Relationship Id="rId3" Type="http://schemas.openxmlformats.org/officeDocument/2006/relationships/image" Target="../media/image6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4.xml"/><Relationship Id="rId2" Type="http://schemas.openxmlformats.org/officeDocument/2006/relationships/image" Target="../media/image6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jpeg"/><Relationship Id="rId3" Type="http://schemas.openxmlformats.org/officeDocument/2006/relationships/image" Target="../media/image6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 Id="rId3"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p:nvPr/>
        </p:nvSpPr>
        <p:spPr>
          <a:xfrm>
            <a:off x="0" y="2647950"/>
            <a:ext cx="3571875" cy="4210050"/>
          </a:xfrm>
          <a:custGeom>
            <a:avLst/>
            <a:gdLst/>
            <a:ahLst/>
            <a:cxnLst/>
            <a:rect l="l" t="t" r="r" b="b"/>
            <a:pathLst>
              <a:path w="3571875" h="4210050">
                <a:moveTo>
                  <a:pt x="0" y="0"/>
                </a:moveTo>
                <a:lnTo>
                  <a:pt x="0" y="4210049"/>
                </a:lnTo>
                <a:lnTo>
                  <a:pt x="3571875" y="4210049"/>
                </a:lnTo>
                <a:lnTo>
                  <a:pt x="0" y="0"/>
                </a:lnTo>
                <a:close/>
              </a:path>
            </a:pathLst>
          </a:custGeom>
          <a:solidFill>
            <a:srgbClr val="F86A1B"/>
          </a:solidFill>
        </p:spPr>
        <p:txBody>
          <a:bodyPr wrap="square" lIns="0" tIns="0" rIns="0" bIns="0" rtlCol="0"/>
          <a:lstStyle/>
          <a:p>
            <a:endParaRPr/>
          </a:p>
        </p:txBody>
      </p:sp>
      <p:sp>
        <p:nvSpPr>
          <p:cNvPr id="3" name="object 3"/>
          <p:cNvSpPr/>
          <p:nvPr/>
        </p:nvSpPr>
        <p:spPr>
          <a:xfrm>
            <a:off x="-1588" y="0"/>
            <a:ext cx="9145905" cy="6859905"/>
          </a:xfrm>
          <a:custGeom>
            <a:avLst/>
            <a:gdLst/>
            <a:ahLst/>
            <a:cxnLst/>
            <a:rect l="l" t="t" r="r" b="b"/>
            <a:pathLst>
              <a:path w="9145905" h="6859905">
                <a:moveTo>
                  <a:pt x="7737539" y="0"/>
                </a:moveTo>
                <a:lnTo>
                  <a:pt x="0" y="6859650"/>
                </a:lnTo>
                <a:lnTo>
                  <a:pt x="9145588" y="6859650"/>
                </a:lnTo>
                <a:lnTo>
                  <a:pt x="9145588" y="1016"/>
                </a:lnTo>
                <a:lnTo>
                  <a:pt x="7737539" y="0"/>
                </a:lnTo>
                <a:close/>
              </a:path>
            </a:pathLst>
          </a:custGeom>
          <a:solidFill>
            <a:srgbClr val="08A0D9">
              <a:alpha val="79998"/>
            </a:srgbClr>
          </a:solidFill>
        </p:spPr>
        <p:txBody>
          <a:bodyPr wrap="square" lIns="0" tIns="0" rIns="0" bIns="0" rtlCol="0"/>
          <a:lstStyle/>
          <a:p>
            <a:endParaRPr/>
          </a:p>
        </p:txBody>
      </p:sp>
      <p:sp>
        <p:nvSpPr>
          <p:cNvPr id="4" name="object 4"/>
          <p:cNvSpPr/>
          <p:nvPr/>
        </p:nvSpPr>
        <p:spPr>
          <a:xfrm>
            <a:off x="1431416" y="780121"/>
            <a:ext cx="4718431" cy="393424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1191" y="403098"/>
            <a:ext cx="2712085" cy="452755"/>
          </a:xfrm>
          <a:prstGeom prst="rect">
            <a:avLst/>
          </a:prstGeom>
        </p:spPr>
        <p:txBody>
          <a:bodyPr vert="horz" wrap="square" lIns="0" tIns="12700" rIns="0" bIns="0" rtlCol="0">
            <a:spAutoFit/>
          </a:bodyPr>
          <a:lstStyle/>
          <a:p>
            <a:pPr marL="12700">
              <a:lnSpc>
                <a:spcPct val="100000"/>
              </a:lnSpc>
              <a:spcBef>
                <a:spcPts val="100"/>
              </a:spcBef>
            </a:pPr>
            <a:r>
              <a:rPr spc="65" dirty="0"/>
              <a:t>BRENDA</a:t>
            </a:r>
            <a:r>
              <a:rPr spc="-204" dirty="0"/>
              <a:t> </a:t>
            </a:r>
            <a:r>
              <a:rPr spc="-35" dirty="0"/>
              <a:t>HARTILL</a:t>
            </a:r>
          </a:p>
        </p:txBody>
      </p:sp>
      <p:sp>
        <p:nvSpPr>
          <p:cNvPr id="3" name="object 3"/>
          <p:cNvSpPr txBox="1"/>
          <p:nvPr/>
        </p:nvSpPr>
        <p:spPr>
          <a:xfrm>
            <a:off x="901191" y="1025448"/>
            <a:ext cx="7359015" cy="1407795"/>
          </a:xfrm>
          <a:prstGeom prst="rect">
            <a:avLst/>
          </a:prstGeom>
        </p:spPr>
        <p:txBody>
          <a:bodyPr vert="horz" wrap="square" lIns="0" tIns="12700" rIns="0" bIns="0" rtlCol="0">
            <a:spAutoFit/>
          </a:bodyPr>
          <a:lstStyle/>
          <a:p>
            <a:pPr marL="12700" marR="5080">
              <a:lnSpc>
                <a:spcPct val="141700"/>
              </a:lnSpc>
              <a:spcBef>
                <a:spcPts val="100"/>
              </a:spcBef>
            </a:pPr>
            <a:r>
              <a:rPr sz="1600" dirty="0">
                <a:latin typeface="Arial"/>
                <a:cs typeface="Arial"/>
              </a:rPr>
              <a:t>Her work </a:t>
            </a:r>
            <a:r>
              <a:rPr sz="1600" spc="-5" dirty="0">
                <a:latin typeface="Arial"/>
                <a:cs typeface="Arial"/>
              </a:rPr>
              <a:t>explores the </a:t>
            </a:r>
            <a:r>
              <a:rPr sz="1600" dirty="0">
                <a:latin typeface="Arial"/>
                <a:cs typeface="Arial"/>
              </a:rPr>
              <a:t>texture, </a:t>
            </a:r>
            <a:r>
              <a:rPr sz="1600" spc="-5" dirty="0">
                <a:latin typeface="Arial"/>
                <a:cs typeface="Arial"/>
              </a:rPr>
              <a:t>pattern and light </a:t>
            </a:r>
            <a:r>
              <a:rPr sz="1600" dirty="0">
                <a:latin typeface="Arial"/>
                <a:cs typeface="Arial"/>
              </a:rPr>
              <a:t>of the </a:t>
            </a:r>
            <a:r>
              <a:rPr sz="1600" spc="-5" dirty="0">
                <a:latin typeface="Arial"/>
                <a:cs typeface="Arial"/>
              </a:rPr>
              <a:t>landscape, and ranges  </a:t>
            </a:r>
            <a:r>
              <a:rPr sz="1600" dirty="0">
                <a:latin typeface="Arial"/>
                <a:cs typeface="Arial"/>
              </a:rPr>
              <a:t>from </a:t>
            </a:r>
            <a:r>
              <a:rPr sz="1600" spc="-5" dirty="0">
                <a:latin typeface="Arial"/>
                <a:cs typeface="Arial"/>
              </a:rPr>
              <a:t>finely drawn figurative </a:t>
            </a:r>
            <a:r>
              <a:rPr sz="1600" dirty="0">
                <a:latin typeface="Arial"/>
                <a:cs typeface="Arial"/>
              </a:rPr>
              <a:t>works to </a:t>
            </a:r>
            <a:r>
              <a:rPr sz="1600" spc="-5" dirty="0">
                <a:latin typeface="Arial"/>
                <a:cs typeface="Arial"/>
              </a:rPr>
              <a:t>bold, </a:t>
            </a:r>
            <a:r>
              <a:rPr sz="1600" dirty="0">
                <a:latin typeface="Arial"/>
                <a:cs typeface="Arial"/>
              </a:rPr>
              <a:t>heavily </a:t>
            </a:r>
            <a:r>
              <a:rPr sz="1600" spc="-5" dirty="0">
                <a:latin typeface="Arial"/>
                <a:cs typeface="Arial"/>
              </a:rPr>
              <a:t>embossed </a:t>
            </a:r>
            <a:r>
              <a:rPr sz="1600" dirty="0">
                <a:latin typeface="Arial"/>
                <a:cs typeface="Arial"/>
              </a:rPr>
              <a:t>abstract </a:t>
            </a:r>
            <a:r>
              <a:rPr sz="1600" spc="-5" dirty="0">
                <a:latin typeface="Arial"/>
                <a:cs typeface="Arial"/>
              </a:rPr>
              <a:t>images. </a:t>
            </a:r>
            <a:r>
              <a:rPr sz="1600" dirty="0">
                <a:latin typeface="Arial"/>
                <a:cs typeface="Arial"/>
              </a:rPr>
              <a:t>Far  the </a:t>
            </a:r>
            <a:r>
              <a:rPr sz="1600" spc="-5" dirty="0">
                <a:latin typeface="Arial"/>
                <a:cs typeface="Arial"/>
              </a:rPr>
              <a:t>past </a:t>
            </a:r>
            <a:r>
              <a:rPr sz="1600" dirty="0">
                <a:latin typeface="Arial"/>
                <a:cs typeface="Arial"/>
              </a:rPr>
              <a:t>10 years she </a:t>
            </a:r>
            <a:r>
              <a:rPr sz="1600" spc="-5" dirty="0">
                <a:latin typeface="Arial"/>
                <a:cs typeface="Arial"/>
              </a:rPr>
              <a:t>has been </a:t>
            </a:r>
            <a:r>
              <a:rPr sz="1600" dirty="0">
                <a:latin typeface="Arial"/>
                <a:cs typeface="Arial"/>
              </a:rPr>
              <a:t>most </a:t>
            </a:r>
            <a:r>
              <a:rPr sz="1600" spc="-5" dirty="0">
                <a:latin typeface="Arial"/>
                <a:cs typeface="Arial"/>
              </a:rPr>
              <a:t>interested </a:t>
            </a:r>
            <a:r>
              <a:rPr sz="1600" dirty="0">
                <a:latin typeface="Arial"/>
                <a:cs typeface="Arial"/>
              </a:rPr>
              <a:t>in drawing abstract </a:t>
            </a:r>
            <a:r>
              <a:rPr sz="1600" spc="-5" dirty="0">
                <a:latin typeface="Arial"/>
                <a:cs typeface="Arial"/>
              </a:rPr>
              <a:t>imagery </a:t>
            </a:r>
            <a:r>
              <a:rPr sz="1600" dirty="0">
                <a:latin typeface="Arial"/>
                <a:cs typeface="Arial"/>
              </a:rPr>
              <a:t>from  the</a:t>
            </a:r>
            <a:r>
              <a:rPr sz="1600" spc="-5" dirty="0">
                <a:latin typeface="Arial"/>
                <a:cs typeface="Arial"/>
              </a:rPr>
              <a:t> landscape.</a:t>
            </a:r>
            <a:endParaRPr sz="1600">
              <a:latin typeface="Arial"/>
              <a:cs typeface="Arial"/>
            </a:endParaRPr>
          </a:p>
        </p:txBody>
      </p:sp>
      <p:sp>
        <p:nvSpPr>
          <p:cNvPr id="4" name="object 4"/>
          <p:cNvSpPr/>
          <p:nvPr/>
        </p:nvSpPr>
        <p:spPr>
          <a:xfrm>
            <a:off x="441198" y="3140976"/>
            <a:ext cx="3980053" cy="273215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788027" y="2626829"/>
            <a:ext cx="3960495" cy="391032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323532" y="836802"/>
            <a:ext cx="3878072" cy="357974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99990" y="548640"/>
            <a:ext cx="4288917" cy="467982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46705" y="514604"/>
            <a:ext cx="3718560" cy="452755"/>
          </a:xfrm>
          <a:prstGeom prst="rect">
            <a:avLst/>
          </a:prstGeom>
        </p:spPr>
        <p:txBody>
          <a:bodyPr vert="horz" wrap="square" lIns="0" tIns="12700" rIns="0" bIns="0" rtlCol="0">
            <a:spAutoFit/>
          </a:bodyPr>
          <a:lstStyle/>
          <a:p>
            <a:pPr marL="12700">
              <a:lnSpc>
                <a:spcPct val="100000"/>
              </a:lnSpc>
              <a:spcBef>
                <a:spcPts val="100"/>
              </a:spcBef>
            </a:pPr>
            <a:r>
              <a:rPr spc="-5" dirty="0"/>
              <a:t>COLLAGRAPH</a:t>
            </a:r>
            <a:r>
              <a:rPr spc="-210" dirty="0"/>
              <a:t> </a:t>
            </a:r>
            <a:r>
              <a:rPr spc="-15" dirty="0"/>
              <a:t>PRINTING</a:t>
            </a:r>
          </a:p>
        </p:txBody>
      </p:sp>
      <p:sp>
        <p:nvSpPr>
          <p:cNvPr id="3" name="object 3"/>
          <p:cNvSpPr/>
          <p:nvPr/>
        </p:nvSpPr>
        <p:spPr>
          <a:xfrm>
            <a:off x="395541" y="1484883"/>
            <a:ext cx="5448808" cy="408774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235446" y="1583182"/>
            <a:ext cx="1667510" cy="3043555"/>
          </a:xfrm>
          <a:prstGeom prst="rect">
            <a:avLst/>
          </a:prstGeom>
        </p:spPr>
        <p:txBody>
          <a:bodyPr vert="horz" wrap="square" lIns="0" tIns="12700" rIns="0" bIns="0" rtlCol="0">
            <a:spAutoFit/>
          </a:bodyPr>
          <a:lstStyle/>
          <a:p>
            <a:pPr marL="12700" marR="40640">
              <a:lnSpc>
                <a:spcPct val="100000"/>
              </a:lnSpc>
              <a:spcBef>
                <a:spcPts val="100"/>
              </a:spcBef>
            </a:pPr>
            <a:r>
              <a:rPr sz="1800" spc="-90" dirty="0">
                <a:latin typeface="Trebuchet MS"/>
                <a:cs typeface="Trebuchet MS"/>
              </a:rPr>
              <a:t>Next </a:t>
            </a:r>
            <a:r>
              <a:rPr sz="1800" spc="-65" dirty="0">
                <a:latin typeface="Trebuchet MS"/>
                <a:cs typeface="Trebuchet MS"/>
              </a:rPr>
              <a:t>take </a:t>
            </a:r>
            <a:r>
              <a:rPr sz="1800" spc="5" dirty="0">
                <a:latin typeface="Trebuchet MS"/>
                <a:cs typeface="Trebuchet MS"/>
              </a:rPr>
              <a:t>a  </a:t>
            </a:r>
            <a:r>
              <a:rPr sz="1800" spc="-45" dirty="0">
                <a:latin typeface="Trebuchet MS"/>
                <a:cs typeface="Trebuchet MS"/>
              </a:rPr>
              <a:t>section </a:t>
            </a:r>
            <a:r>
              <a:rPr sz="1800" spc="-80" dirty="0">
                <a:latin typeface="Trebuchet MS"/>
                <a:cs typeface="Trebuchet MS"/>
              </a:rPr>
              <a:t>of </a:t>
            </a:r>
            <a:r>
              <a:rPr sz="1800" spc="-30" dirty="0">
                <a:latin typeface="Trebuchet MS"/>
                <a:cs typeface="Trebuchet MS"/>
              </a:rPr>
              <a:t>one</a:t>
            </a:r>
            <a:r>
              <a:rPr sz="1800" spc="-225" dirty="0">
                <a:latin typeface="Trebuchet MS"/>
                <a:cs typeface="Trebuchet MS"/>
              </a:rPr>
              <a:t> </a:t>
            </a:r>
            <a:r>
              <a:rPr sz="1800" spc="-80" dirty="0">
                <a:latin typeface="Trebuchet MS"/>
                <a:cs typeface="Trebuchet MS"/>
              </a:rPr>
              <a:t>of  your</a:t>
            </a:r>
            <a:r>
              <a:rPr sz="1800" spc="-105" dirty="0">
                <a:latin typeface="Trebuchet MS"/>
                <a:cs typeface="Trebuchet MS"/>
              </a:rPr>
              <a:t> </a:t>
            </a:r>
            <a:r>
              <a:rPr sz="1800" spc="-65" dirty="0">
                <a:latin typeface="Trebuchet MS"/>
                <a:cs typeface="Trebuchet MS"/>
              </a:rPr>
              <a:t>photos.</a:t>
            </a:r>
            <a:endParaRPr sz="1800">
              <a:latin typeface="Trebuchet MS"/>
              <a:cs typeface="Trebuchet MS"/>
            </a:endParaRPr>
          </a:p>
          <a:p>
            <a:pPr marL="12700" marR="5080">
              <a:lnSpc>
                <a:spcPct val="100000"/>
              </a:lnSpc>
            </a:pPr>
            <a:r>
              <a:rPr sz="1800" spc="-60" dirty="0">
                <a:latin typeface="Trebuchet MS"/>
                <a:cs typeface="Trebuchet MS"/>
              </a:rPr>
              <a:t>Recreate </a:t>
            </a:r>
            <a:r>
              <a:rPr sz="1800" spc="-45" dirty="0">
                <a:latin typeface="Trebuchet MS"/>
                <a:cs typeface="Trebuchet MS"/>
              </a:rPr>
              <a:t>this</a:t>
            </a:r>
            <a:r>
              <a:rPr sz="1800" spc="-200" dirty="0">
                <a:latin typeface="Trebuchet MS"/>
                <a:cs typeface="Trebuchet MS"/>
              </a:rPr>
              <a:t> </a:t>
            </a:r>
            <a:r>
              <a:rPr sz="1800" spc="-70" dirty="0">
                <a:latin typeface="Trebuchet MS"/>
                <a:cs typeface="Trebuchet MS"/>
              </a:rPr>
              <a:t>out  </a:t>
            </a:r>
            <a:r>
              <a:rPr sz="1800" spc="-80" dirty="0">
                <a:latin typeface="Trebuchet MS"/>
                <a:cs typeface="Trebuchet MS"/>
              </a:rPr>
              <a:t>of just </a:t>
            </a:r>
            <a:r>
              <a:rPr sz="1800" spc="-70" dirty="0">
                <a:latin typeface="Trebuchet MS"/>
                <a:cs typeface="Trebuchet MS"/>
              </a:rPr>
              <a:t>thick </a:t>
            </a:r>
            <a:r>
              <a:rPr sz="1800" spc="-55" dirty="0">
                <a:latin typeface="Trebuchet MS"/>
                <a:cs typeface="Trebuchet MS"/>
              </a:rPr>
              <a:t>card  </a:t>
            </a:r>
            <a:r>
              <a:rPr sz="1800" spc="-80" dirty="0">
                <a:latin typeface="Trebuchet MS"/>
                <a:cs typeface="Trebuchet MS"/>
              </a:rPr>
              <a:t>like </a:t>
            </a:r>
            <a:r>
              <a:rPr sz="1800" spc="-75" dirty="0">
                <a:latin typeface="Trebuchet MS"/>
                <a:cs typeface="Trebuchet MS"/>
              </a:rPr>
              <a:t>the </a:t>
            </a:r>
            <a:r>
              <a:rPr sz="1800" spc="-45" dirty="0">
                <a:latin typeface="Trebuchet MS"/>
                <a:cs typeface="Trebuchet MS"/>
              </a:rPr>
              <a:t>image  </a:t>
            </a:r>
            <a:r>
              <a:rPr sz="1800" spc="-60" dirty="0">
                <a:latin typeface="Trebuchet MS"/>
                <a:cs typeface="Trebuchet MS"/>
              </a:rPr>
              <a:t>here </a:t>
            </a:r>
            <a:r>
              <a:rPr sz="1800" spc="35" dirty="0">
                <a:latin typeface="Trebuchet MS"/>
                <a:cs typeface="Trebuchet MS"/>
              </a:rPr>
              <a:t>so </a:t>
            </a:r>
            <a:r>
              <a:rPr sz="1800" spc="-85" dirty="0">
                <a:latin typeface="Trebuchet MS"/>
                <a:cs typeface="Trebuchet MS"/>
              </a:rPr>
              <a:t>that </a:t>
            </a:r>
            <a:r>
              <a:rPr sz="1800" spc="-75" dirty="0">
                <a:latin typeface="Trebuchet MS"/>
                <a:cs typeface="Trebuchet MS"/>
              </a:rPr>
              <a:t>the  </a:t>
            </a:r>
            <a:r>
              <a:rPr sz="1800" spc="-55" dirty="0">
                <a:latin typeface="Trebuchet MS"/>
                <a:cs typeface="Trebuchet MS"/>
              </a:rPr>
              <a:t>details </a:t>
            </a:r>
            <a:r>
              <a:rPr sz="1800" spc="-15" dirty="0">
                <a:latin typeface="Trebuchet MS"/>
                <a:cs typeface="Trebuchet MS"/>
              </a:rPr>
              <a:t>and  </a:t>
            </a:r>
            <a:r>
              <a:rPr sz="1800" spc="15" dirty="0">
                <a:latin typeface="Trebuchet MS"/>
                <a:cs typeface="Trebuchet MS"/>
              </a:rPr>
              <a:t>shapes </a:t>
            </a:r>
            <a:r>
              <a:rPr sz="1800" spc="-60" dirty="0">
                <a:latin typeface="Trebuchet MS"/>
                <a:cs typeface="Trebuchet MS"/>
              </a:rPr>
              <a:t>in </a:t>
            </a:r>
            <a:r>
              <a:rPr sz="1800" spc="-80" dirty="0">
                <a:latin typeface="Trebuchet MS"/>
                <a:cs typeface="Trebuchet MS"/>
              </a:rPr>
              <a:t>the  </a:t>
            </a:r>
            <a:r>
              <a:rPr sz="1800" spc="-45" dirty="0">
                <a:latin typeface="Trebuchet MS"/>
                <a:cs typeface="Trebuchet MS"/>
              </a:rPr>
              <a:t>image </a:t>
            </a:r>
            <a:r>
              <a:rPr sz="1800" spc="-50" dirty="0">
                <a:latin typeface="Trebuchet MS"/>
                <a:cs typeface="Trebuchet MS"/>
              </a:rPr>
              <a:t>are</a:t>
            </a:r>
            <a:r>
              <a:rPr sz="1800" spc="-204" dirty="0">
                <a:latin typeface="Trebuchet MS"/>
                <a:cs typeface="Trebuchet MS"/>
              </a:rPr>
              <a:t> </a:t>
            </a:r>
            <a:r>
              <a:rPr sz="1800" spc="-30" dirty="0">
                <a:latin typeface="Trebuchet MS"/>
                <a:cs typeface="Trebuchet MS"/>
              </a:rPr>
              <a:t>raised</a:t>
            </a:r>
            <a:endParaRPr sz="1800">
              <a:latin typeface="Trebuchet MS"/>
              <a:cs typeface="Trebuchet MS"/>
            </a:endParaRPr>
          </a:p>
          <a:p>
            <a:pPr marL="12700">
              <a:lnSpc>
                <a:spcPct val="100000"/>
              </a:lnSpc>
            </a:pPr>
            <a:r>
              <a:rPr sz="1800" spc="-114" dirty="0">
                <a:latin typeface="Trebuchet MS"/>
                <a:cs typeface="Trebuchet MS"/>
              </a:rPr>
              <a:t>/relief.</a:t>
            </a:r>
            <a:endParaRPr sz="180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1292" y="370586"/>
            <a:ext cx="4608195" cy="452755"/>
          </a:xfrm>
          <a:prstGeom prst="rect">
            <a:avLst/>
          </a:prstGeom>
        </p:spPr>
        <p:txBody>
          <a:bodyPr vert="horz" wrap="square" lIns="0" tIns="12700" rIns="0" bIns="0" rtlCol="0">
            <a:spAutoFit/>
          </a:bodyPr>
          <a:lstStyle/>
          <a:p>
            <a:pPr marL="12700">
              <a:lnSpc>
                <a:spcPct val="100000"/>
              </a:lnSpc>
              <a:spcBef>
                <a:spcPts val="100"/>
              </a:spcBef>
            </a:pPr>
            <a:r>
              <a:rPr spc="-50" dirty="0"/>
              <a:t>CREATE </a:t>
            </a:r>
            <a:r>
              <a:rPr spc="30" dirty="0"/>
              <a:t>AN </a:t>
            </a:r>
            <a:r>
              <a:rPr spc="110" dirty="0"/>
              <a:t>EMBOSSED</a:t>
            </a:r>
            <a:r>
              <a:rPr spc="-480" dirty="0"/>
              <a:t> </a:t>
            </a:r>
            <a:r>
              <a:rPr spc="-5" dirty="0"/>
              <a:t>PRINT</a:t>
            </a:r>
          </a:p>
        </p:txBody>
      </p:sp>
      <p:sp>
        <p:nvSpPr>
          <p:cNvPr id="3" name="object 3"/>
          <p:cNvSpPr/>
          <p:nvPr/>
        </p:nvSpPr>
        <p:spPr>
          <a:xfrm>
            <a:off x="603351" y="1249425"/>
            <a:ext cx="3615309" cy="23042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76063" y="1274952"/>
            <a:ext cx="2448306" cy="239268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02107" y="3717010"/>
            <a:ext cx="3817747" cy="2863342"/>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4935473" y="3937254"/>
            <a:ext cx="3413760" cy="1671320"/>
          </a:xfrm>
          <a:prstGeom prst="rect">
            <a:avLst/>
          </a:prstGeom>
        </p:spPr>
        <p:txBody>
          <a:bodyPr vert="horz" wrap="square" lIns="0" tIns="12700" rIns="0" bIns="0" rtlCol="0">
            <a:spAutoFit/>
          </a:bodyPr>
          <a:lstStyle/>
          <a:p>
            <a:pPr marL="12700" marR="5080">
              <a:lnSpc>
                <a:spcPct val="100000"/>
              </a:lnSpc>
              <a:spcBef>
                <a:spcPts val="100"/>
              </a:spcBef>
            </a:pPr>
            <a:r>
              <a:rPr sz="1800" spc="-20" dirty="0">
                <a:latin typeface="Trebuchet MS"/>
                <a:cs typeface="Trebuchet MS"/>
              </a:rPr>
              <a:t>Using </a:t>
            </a:r>
            <a:r>
              <a:rPr sz="1800" spc="-75" dirty="0">
                <a:latin typeface="Trebuchet MS"/>
                <a:cs typeface="Trebuchet MS"/>
              </a:rPr>
              <a:t>the printing </a:t>
            </a:r>
            <a:r>
              <a:rPr sz="1800" spc="-35" dirty="0">
                <a:latin typeface="Trebuchet MS"/>
                <a:cs typeface="Trebuchet MS"/>
              </a:rPr>
              <a:t>press, </a:t>
            </a:r>
            <a:r>
              <a:rPr sz="1800" spc="-75" dirty="0">
                <a:latin typeface="Trebuchet MS"/>
                <a:cs typeface="Trebuchet MS"/>
              </a:rPr>
              <a:t>create </a:t>
            </a:r>
            <a:r>
              <a:rPr sz="1800" spc="-5" dirty="0">
                <a:latin typeface="Trebuchet MS"/>
                <a:cs typeface="Trebuchet MS"/>
              </a:rPr>
              <a:t>an  embossed </a:t>
            </a:r>
            <a:r>
              <a:rPr sz="1800" spc="-90" dirty="0">
                <a:latin typeface="Trebuchet MS"/>
                <a:cs typeface="Trebuchet MS"/>
              </a:rPr>
              <a:t>print </a:t>
            </a:r>
            <a:r>
              <a:rPr sz="1800" spc="-80" dirty="0">
                <a:latin typeface="Trebuchet MS"/>
                <a:cs typeface="Trebuchet MS"/>
              </a:rPr>
              <a:t>of your </a:t>
            </a:r>
            <a:r>
              <a:rPr sz="1800" spc="-55" dirty="0">
                <a:latin typeface="Trebuchet MS"/>
                <a:cs typeface="Trebuchet MS"/>
              </a:rPr>
              <a:t>card </a:t>
            </a:r>
            <a:r>
              <a:rPr sz="1800" spc="-110" dirty="0">
                <a:latin typeface="Trebuchet MS"/>
                <a:cs typeface="Trebuchet MS"/>
              </a:rPr>
              <a:t>relief.  </a:t>
            </a:r>
            <a:r>
              <a:rPr sz="1800" spc="-50" dirty="0">
                <a:latin typeface="Trebuchet MS"/>
                <a:cs typeface="Trebuchet MS"/>
              </a:rPr>
              <a:t>Once </a:t>
            </a:r>
            <a:r>
              <a:rPr sz="1800" spc="-75" dirty="0">
                <a:latin typeface="Trebuchet MS"/>
                <a:cs typeface="Trebuchet MS"/>
              </a:rPr>
              <a:t>complete </a:t>
            </a:r>
            <a:r>
              <a:rPr sz="1800" spc="-45" dirty="0">
                <a:latin typeface="Trebuchet MS"/>
                <a:cs typeface="Trebuchet MS"/>
              </a:rPr>
              <a:t>stick </a:t>
            </a:r>
            <a:r>
              <a:rPr sz="1800" spc="-50" dirty="0">
                <a:latin typeface="Trebuchet MS"/>
                <a:cs typeface="Trebuchet MS"/>
              </a:rPr>
              <a:t>this </a:t>
            </a:r>
            <a:r>
              <a:rPr sz="1800" spc="-60" dirty="0">
                <a:latin typeface="Trebuchet MS"/>
                <a:cs typeface="Trebuchet MS"/>
              </a:rPr>
              <a:t>in </a:t>
            </a:r>
            <a:r>
              <a:rPr sz="1800" spc="-80" dirty="0">
                <a:latin typeface="Trebuchet MS"/>
                <a:cs typeface="Trebuchet MS"/>
              </a:rPr>
              <a:t>your  </a:t>
            </a:r>
            <a:r>
              <a:rPr sz="1800" spc="-50" dirty="0">
                <a:latin typeface="Trebuchet MS"/>
                <a:cs typeface="Trebuchet MS"/>
              </a:rPr>
              <a:t>sketchbook. </a:t>
            </a:r>
            <a:r>
              <a:rPr sz="1800" spc="-40" dirty="0">
                <a:latin typeface="Trebuchet MS"/>
                <a:cs typeface="Trebuchet MS"/>
              </a:rPr>
              <a:t>Stick </a:t>
            </a:r>
            <a:r>
              <a:rPr sz="1800" spc="-60" dirty="0">
                <a:latin typeface="Trebuchet MS"/>
                <a:cs typeface="Trebuchet MS"/>
              </a:rPr>
              <a:t>in </a:t>
            </a:r>
            <a:r>
              <a:rPr sz="1800" spc="-75" dirty="0">
                <a:latin typeface="Trebuchet MS"/>
                <a:cs typeface="Trebuchet MS"/>
              </a:rPr>
              <a:t>the </a:t>
            </a:r>
            <a:r>
              <a:rPr sz="1800" spc="-20" dirty="0">
                <a:latin typeface="Trebuchet MS"/>
                <a:cs typeface="Trebuchet MS"/>
              </a:rPr>
              <a:t>images </a:t>
            </a:r>
            <a:r>
              <a:rPr sz="1800" spc="-105" dirty="0">
                <a:latin typeface="Trebuchet MS"/>
                <a:cs typeface="Trebuchet MS"/>
              </a:rPr>
              <a:t>by  </a:t>
            </a:r>
            <a:r>
              <a:rPr sz="1800" spc="-25" dirty="0">
                <a:latin typeface="Trebuchet MS"/>
                <a:cs typeface="Trebuchet MS"/>
              </a:rPr>
              <a:t>Brenda </a:t>
            </a:r>
            <a:r>
              <a:rPr sz="1800" spc="-80" dirty="0">
                <a:latin typeface="Trebuchet MS"/>
                <a:cs typeface="Trebuchet MS"/>
              </a:rPr>
              <a:t>Hartill </a:t>
            </a:r>
            <a:r>
              <a:rPr sz="1800" spc="-15" dirty="0">
                <a:latin typeface="Trebuchet MS"/>
                <a:cs typeface="Trebuchet MS"/>
              </a:rPr>
              <a:t>and </a:t>
            </a:r>
            <a:r>
              <a:rPr sz="1800" spc="-70" dirty="0">
                <a:latin typeface="Trebuchet MS"/>
                <a:cs typeface="Trebuchet MS"/>
              </a:rPr>
              <a:t>explain </a:t>
            </a:r>
            <a:r>
              <a:rPr sz="1800" spc="-60" dirty="0">
                <a:latin typeface="Trebuchet MS"/>
                <a:cs typeface="Trebuchet MS"/>
              </a:rPr>
              <a:t>her</a:t>
            </a:r>
            <a:r>
              <a:rPr sz="1800" spc="-350" dirty="0">
                <a:latin typeface="Trebuchet MS"/>
                <a:cs typeface="Trebuchet MS"/>
              </a:rPr>
              <a:t> </a:t>
            </a:r>
            <a:r>
              <a:rPr sz="1800" spc="-85" dirty="0">
                <a:latin typeface="Trebuchet MS"/>
                <a:cs typeface="Trebuchet MS"/>
              </a:rPr>
              <a:t>work  </a:t>
            </a:r>
            <a:r>
              <a:rPr sz="1800" spc="-125" dirty="0">
                <a:latin typeface="Trebuchet MS"/>
                <a:cs typeface="Trebuchet MS"/>
              </a:rPr>
              <a:t>briefly.</a:t>
            </a:r>
            <a:endParaRPr sz="180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4389" y="167893"/>
            <a:ext cx="4189729" cy="452755"/>
          </a:xfrm>
          <a:prstGeom prst="rect">
            <a:avLst/>
          </a:prstGeom>
        </p:spPr>
        <p:txBody>
          <a:bodyPr vert="horz" wrap="square" lIns="0" tIns="12700" rIns="0" bIns="0" rtlCol="0">
            <a:spAutoFit/>
          </a:bodyPr>
          <a:lstStyle/>
          <a:p>
            <a:pPr marL="12700">
              <a:lnSpc>
                <a:spcPct val="100000"/>
              </a:lnSpc>
              <a:spcBef>
                <a:spcPts val="100"/>
              </a:spcBef>
            </a:pPr>
            <a:r>
              <a:rPr spc="85" dirty="0"/>
              <a:t>ADD MORE </a:t>
            </a:r>
            <a:r>
              <a:rPr spc="-200" dirty="0"/>
              <a:t>TO </a:t>
            </a:r>
            <a:r>
              <a:rPr spc="-60" dirty="0"/>
              <a:t>YOUR</a:t>
            </a:r>
            <a:r>
              <a:rPr spc="-625" dirty="0"/>
              <a:t> </a:t>
            </a:r>
            <a:r>
              <a:rPr spc="-65" dirty="0"/>
              <a:t>PLATE</a:t>
            </a:r>
          </a:p>
        </p:txBody>
      </p:sp>
      <p:sp>
        <p:nvSpPr>
          <p:cNvPr id="3" name="object 3"/>
          <p:cNvSpPr/>
          <p:nvPr/>
        </p:nvSpPr>
        <p:spPr>
          <a:xfrm>
            <a:off x="755573" y="764666"/>
            <a:ext cx="3805681" cy="322046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711444" y="430784"/>
            <a:ext cx="3313429" cy="4123690"/>
          </a:xfrm>
          <a:prstGeom prst="rect">
            <a:avLst/>
          </a:prstGeom>
        </p:spPr>
        <p:txBody>
          <a:bodyPr vert="horz" wrap="square" lIns="0" tIns="12700" rIns="0" bIns="0" rtlCol="0">
            <a:spAutoFit/>
          </a:bodyPr>
          <a:lstStyle/>
          <a:p>
            <a:pPr marL="12700">
              <a:lnSpc>
                <a:spcPct val="100000"/>
              </a:lnSpc>
              <a:spcBef>
                <a:spcPts val="100"/>
              </a:spcBef>
            </a:pPr>
            <a:r>
              <a:rPr sz="1800" u="sng" spc="-85" dirty="0">
                <a:solidFill>
                  <a:srgbClr val="5F5F5F"/>
                </a:solidFill>
                <a:uFill>
                  <a:solidFill>
                    <a:srgbClr val="5F5F5F"/>
                  </a:solidFill>
                </a:uFill>
                <a:latin typeface="Trebuchet MS"/>
                <a:cs typeface="Trebuchet MS"/>
                <a:hlinkClick r:id="rId3"/>
              </a:rPr>
              <a:t>https://www.youtube.com/watch?</a:t>
            </a:r>
            <a:endParaRPr sz="1800">
              <a:latin typeface="Trebuchet MS"/>
              <a:cs typeface="Trebuchet MS"/>
            </a:endParaRPr>
          </a:p>
          <a:p>
            <a:pPr marL="12700">
              <a:lnSpc>
                <a:spcPct val="100000"/>
              </a:lnSpc>
            </a:pPr>
            <a:r>
              <a:rPr sz="1800" u="sng" spc="15" dirty="0">
                <a:solidFill>
                  <a:srgbClr val="5F5F5F"/>
                </a:solidFill>
                <a:uFill>
                  <a:solidFill>
                    <a:srgbClr val="5F5F5F"/>
                  </a:solidFill>
                </a:uFill>
                <a:latin typeface="Trebuchet MS"/>
                <a:cs typeface="Trebuchet MS"/>
                <a:hlinkClick r:id="rId3"/>
              </a:rPr>
              <a:t>v=SxbsSpk3wW0</a:t>
            </a:r>
            <a:endParaRPr sz="1800">
              <a:latin typeface="Trebuchet MS"/>
              <a:cs typeface="Trebuchet MS"/>
            </a:endParaRPr>
          </a:p>
          <a:p>
            <a:pPr>
              <a:lnSpc>
                <a:spcPct val="100000"/>
              </a:lnSpc>
            </a:pPr>
            <a:endParaRPr sz="2000">
              <a:latin typeface="Times New Roman"/>
              <a:cs typeface="Times New Roman"/>
            </a:endParaRPr>
          </a:p>
          <a:p>
            <a:pPr>
              <a:lnSpc>
                <a:spcPct val="100000"/>
              </a:lnSpc>
              <a:spcBef>
                <a:spcPts val="45"/>
              </a:spcBef>
            </a:pPr>
            <a:endParaRPr sz="1600">
              <a:latin typeface="Times New Roman"/>
              <a:cs typeface="Times New Roman"/>
            </a:endParaRPr>
          </a:p>
          <a:p>
            <a:pPr marL="104139" marR="304800">
              <a:lnSpc>
                <a:spcPct val="100000"/>
              </a:lnSpc>
            </a:pPr>
            <a:r>
              <a:rPr sz="1800" spc="-70" dirty="0">
                <a:latin typeface="Trebuchet MS"/>
                <a:cs typeface="Trebuchet MS"/>
              </a:rPr>
              <a:t>Watch </a:t>
            </a:r>
            <a:r>
              <a:rPr sz="1800" spc="-75" dirty="0">
                <a:latin typeface="Trebuchet MS"/>
                <a:cs typeface="Trebuchet MS"/>
              </a:rPr>
              <a:t>the </a:t>
            </a:r>
            <a:r>
              <a:rPr sz="1800" spc="-80" dirty="0">
                <a:latin typeface="Trebuchet MS"/>
                <a:cs typeface="Trebuchet MS"/>
              </a:rPr>
              <a:t>clip above. </a:t>
            </a:r>
            <a:r>
              <a:rPr sz="1800" spc="-50" dirty="0">
                <a:latin typeface="Trebuchet MS"/>
                <a:cs typeface="Trebuchet MS"/>
              </a:rPr>
              <a:t>Once  </a:t>
            </a:r>
            <a:r>
              <a:rPr sz="1800" spc="-70" dirty="0">
                <a:latin typeface="Trebuchet MS"/>
                <a:cs typeface="Trebuchet MS"/>
              </a:rPr>
              <a:t>you </a:t>
            </a:r>
            <a:r>
              <a:rPr sz="1800" spc="-55" dirty="0">
                <a:latin typeface="Trebuchet MS"/>
                <a:cs typeface="Trebuchet MS"/>
              </a:rPr>
              <a:t>have </a:t>
            </a:r>
            <a:r>
              <a:rPr sz="1800" spc="-70" dirty="0">
                <a:latin typeface="Trebuchet MS"/>
                <a:cs typeface="Trebuchet MS"/>
              </a:rPr>
              <a:t>created </a:t>
            </a:r>
            <a:r>
              <a:rPr sz="1800" spc="-5" dirty="0">
                <a:latin typeface="Trebuchet MS"/>
                <a:cs typeface="Trebuchet MS"/>
              </a:rPr>
              <a:t>an  embossed </a:t>
            </a:r>
            <a:r>
              <a:rPr sz="1800" spc="-110" dirty="0">
                <a:latin typeface="Trebuchet MS"/>
                <a:cs typeface="Trebuchet MS"/>
              </a:rPr>
              <a:t>print, </a:t>
            </a:r>
            <a:r>
              <a:rPr sz="1800" spc="-50" dirty="0">
                <a:latin typeface="Trebuchet MS"/>
                <a:cs typeface="Trebuchet MS"/>
              </a:rPr>
              <a:t>begin </a:t>
            </a:r>
            <a:r>
              <a:rPr sz="1800" spc="-114" dirty="0">
                <a:latin typeface="Trebuchet MS"/>
                <a:cs typeface="Trebuchet MS"/>
              </a:rPr>
              <a:t>to </a:t>
            </a:r>
            <a:r>
              <a:rPr sz="1800" spc="-25" dirty="0">
                <a:latin typeface="Trebuchet MS"/>
                <a:cs typeface="Trebuchet MS"/>
              </a:rPr>
              <a:t>add  </a:t>
            </a:r>
            <a:r>
              <a:rPr sz="1800" spc="-55" dirty="0">
                <a:latin typeface="Trebuchet MS"/>
                <a:cs typeface="Trebuchet MS"/>
              </a:rPr>
              <a:t>more materials </a:t>
            </a:r>
            <a:r>
              <a:rPr sz="1800" spc="-80" dirty="0">
                <a:latin typeface="Trebuchet MS"/>
                <a:cs typeface="Trebuchet MS"/>
              </a:rPr>
              <a:t>like </a:t>
            </a:r>
            <a:r>
              <a:rPr sz="1800" spc="-75" dirty="0">
                <a:latin typeface="Trebuchet MS"/>
                <a:cs typeface="Trebuchet MS"/>
              </a:rPr>
              <a:t>string,  </a:t>
            </a:r>
            <a:r>
              <a:rPr sz="1800" spc="-15" dirty="0">
                <a:latin typeface="Trebuchet MS"/>
                <a:cs typeface="Trebuchet MS"/>
              </a:rPr>
              <a:t>and </a:t>
            </a:r>
            <a:r>
              <a:rPr sz="1800" spc="-85" dirty="0">
                <a:latin typeface="Trebuchet MS"/>
                <a:cs typeface="Trebuchet MS"/>
              </a:rPr>
              <a:t>cotton </a:t>
            </a:r>
            <a:r>
              <a:rPr sz="1800" spc="-40" dirty="0">
                <a:latin typeface="Trebuchet MS"/>
                <a:cs typeface="Trebuchet MS"/>
              </a:rPr>
              <a:t>buds, </a:t>
            </a:r>
            <a:r>
              <a:rPr sz="1800" spc="-15" dirty="0">
                <a:latin typeface="Trebuchet MS"/>
                <a:cs typeface="Trebuchet MS"/>
              </a:rPr>
              <a:t>and </a:t>
            </a:r>
            <a:r>
              <a:rPr sz="1800" spc="-90" dirty="0">
                <a:latin typeface="Trebuchet MS"/>
                <a:cs typeface="Trebuchet MS"/>
              </a:rPr>
              <a:t>tin </a:t>
            </a:r>
            <a:r>
              <a:rPr sz="1800" spc="-110" dirty="0">
                <a:latin typeface="Trebuchet MS"/>
                <a:cs typeface="Trebuchet MS"/>
              </a:rPr>
              <a:t>foil  </a:t>
            </a:r>
            <a:r>
              <a:rPr sz="1800" spc="-95" dirty="0">
                <a:latin typeface="Trebuchet MS"/>
                <a:cs typeface="Trebuchet MS"/>
              </a:rPr>
              <a:t>etc </a:t>
            </a:r>
            <a:r>
              <a:rPr sz="1800" spc="-114" dirty="0">
                <a:latin typeface="Trebuchet MS"/>
                <a:cs typeface="Trebuchet MS"/>
              </a:rPr>
              <a:t>to </a:t>
            </a:r>
            <a:r>
              <a:rPr sz="1800" spc="-80" dirty="0">
                <a:latin typeface="Trebuchet MS"/>
                <a:cs typeface="Trebuchet MS"/>
              </a:rPr>
              <a:t>your </a:t>
            </a:r>
            <a:r>
              <a:rPr sz="1800" spc="-85" dirty="0">
                <a:latin typeface="Trebuchet MS"/>
                <a:cs typeface="Trebuchet MS"/>
              </a:rPr>
              <a:t>plate </a:t>
            </a:r>
            <a:r>
              <a:rPr sz="1800" spc="-114" dirty="0">
                <a:latin typeface="Trebuchet MS"/>
                <a:cs typeface="Trebuchet MS"/>
              </a:rPr>
              <a:t>to </a:t>
            </a:r>
            <a:r>
              <a:rPr sz="1800" spc="-75" dirty="0">
                <a:latin typeface="Trebuchet MS"/>
                <a:cs typeface="Trebuchet MS"/>
              </a:rPr>
              <a:t>create  </a:t>
            </a:r>
            <a:r>
              <a:rPr sz="1800" spc="-55" dirty="0">
                <a:latin typeface="Trebuchet MS"/>
                <a:cs typeface="Trebuchet MS"/>
              </a:rPr>
              <a:t>more </a:t>
            </a:r>
            <a:r>
              <a:rPr sz="1800" spc="-120" dirty="0">
                <a:latin typeface="Trebuchet MS"/>
                <a:cs typeface="Trebuchet MS"/>
              </a:rPr>
              <a:t>texture. </a:t>
            </a:r>
            <a:r>
              <a:rPr sz="1800" spc="-50" dirty="0">
                <a:latin typeface="Trebuchet MS"/>
                <a:cs typeface="Trebuchet MS"/>
              </a:rPr>
              <a:t>Once</a:t>
            </a:r>
            <a:r>
              <a:rPr sz="1800" spc="-155" dirty="0">
                <a:latin typeface="Trebuchet MS"/>
                <a:cs typeface="Trebuchet MS"/>
              </a:rPr>
              <a:t> </a:t>
            </a:r>
            <a:r>
              <a:rPr sz="1800" spc="-75" dirty="0">
                <a:latin typeface="Trebuchet MS"/>
                <a:cs typeface="Trebuchet MS"/>
              </a:rPr>
              <a:t>completed  </a:t>
            </a:r>
            <a:r>
              <a:rPr sz="1800" spc="-30" dirty="0">
                <a:latin typeface="Trebuchet MS"/>
                <a:cs typeface="Trebuchet MS"/>
              </a:rPr>
              <a:t>make </a:t>
            </a:r>
            <a:r>
              <a:rPr sz="1800" spc="5" dirty="0">
                <a:latin typeface="Trebuchet MS"/>
                <a:cs typeface="Trebuchet MS"/>
              </a:rPr>
              <a:t>a </a:t>
            </a:r>
            <a:r>
              <a:rPr sz="1800" spc="-55" dirty="0">
                <a:latin typeface="Trebuchet MS"/>
                <a:cs typeface="Trebuchet MS"/>
              </a:rPr>
              <a:t>Collagraph </a:t>
            </a:r>
            <a:r>
              <a:rPr sz="1800" spc="-90" dirty="0">
                <a:latin typeface="Trebuchet MS"/>
                <a:cs typeface="Trebuchet MS"/>
              </a:rPr>
              <a:t>print </a:t>
            </a:r>
            <a:r>
              <a:rPr sz="1800" spc="-60" dirty="0">
                <a:latin typeface="Trebuchet MS"/>
                <a:cs typeface="Trebuchet MS"/>
              </a:rPr>
              <a:t>in  </a:t>
            </a:r>
            <a:r>
              <a:rPr sz="1800" spc="-85" dirty="0">
                <a:latin typeface="Trebuchet MS"/>
                <a:cs typeface="Trebuchet MS"/>
              </a:rPr>
              <a:t>different </a:t>
            </a:r>
            <a:r>
              <a:rPr sz="1800" spc="-55" dirty="0">
                <a:latin typeface="Trebuchet MS"/>
                <a:cs typeface="Trebuchet MS"/>
              </a:rPr>
              <a:t>coloured </a:t>
            </a:r>
            <a:r>
              <a:rPr sz="1800" spc="-50" dirty="0">
                <a:latin typeface="Trebuchet MS"/>
                <a:cs typeface="Trebuchet MS"/>
              </a:rPr>
              <a:t>inks. </a:t>
            </a:r>
            <a:r>
              <a:rPr sz="1800" spc="-35" dirty="0">
                <a:latin typeface="Trebuchet MS"/>
                <a:cs typeface="Trebuchet MS"/>
              </a:rPr>
              <a:t>Also  </a:t>
            </a:r>
            <a:r>
              <a:rPr sz="1800" spc="-80" dirty="0">
                <a:latin typeface="Trebuchet MS"/>
                <a:cs typeface="Trebuchet MS"/>
              </a:rPr>
              <a:t>experiment </a:t>
            </a:r>
            <a:r>
              <a:rPr sz="1800" spc="-110" dirty="0">
                <a:latin typeface="Trebuchet MS"/>
                <a:cs typeface="Trebuchet MS"/>
              </a:rPr>
              <a:t>with </a:t>
            </a:r>
            <a:r>
              <a:rPr sz="1800" spc="-70" dirty="0">
                <a:latin typeface="Trebuchet MS"/>
                <a:cs typeface="Trebuchet MS"/>
              </a:rPr>
              <a:t>printing </a:t>
            </a:r>
            <a:r>
              <a:rPr sz="1800" spc="-20" dirty="0">
                <a:latin typeface="Trebuchet MS"/>
                <a:cs typeface="Trebuchet MS"/>
              </a:rPr>
              <a:t>on  </a:t>
            </a:r>
            <a:r>
              <a:rPr sz="1800" spc="-85" dirty="0">
                <a:latin typeface="Trebuchet MS"/>
                <a:cs typeface="Trebuchet MS"/>
              </a:rPr>
              <a:t>different</a:t>
            </a:r>
            <a:r>
              <a:rPr sz="1800" spc="-120" dirty="0">
                <a:latin typeface="Trebuchet MS"/>
                <a:cs typeface="Trebuchet MS"/>
              </a:rPr>
              <a:t> </a:t>
            </a:r>
            <a:r>
              <a:rPr sz="1800" spc="-55" dirty="0">
                <a:latin typeface="Trebuchet MS"/>
                <a:cs typeface="Trebuchet MS"/>
              </a:rPr>
              <a:t>papers/colours…..</a:t>
            </a:r>
            <a:endParaRPr sz="1800">
              <a:latin typeface="Trebuchet MS"/>
              <a:cs typeface="Trebuchet MS"/>
            </a:endParaRPr>
          </a:p>
        </p:txBody>
      </p:sp>
      <p:sp>
        <p:nvSpPr>
          <p:cNvPr id="5" name="object 5"/>
          <p:cNvSpPr/>
          <p:nvPr/>
        </p:nvSpPr>
        <p:spPr>
          <a:xfrm>
            <a:off x="899541" y="4143502"/>
            <a:ext cx="3587241" cy="269036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179514" y="1409191"/>
            <a:ext cx="2790825" cy="33337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087116" y="950683"/>
            <a:ext cx="2945384" cy="484797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156197" y="652018"/>
            <a:ext cx="2787904" cy="544525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323532" y="1484769"/>
            <a:ext cx="4177029" cy="497357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72000" y="1844801"/>
            <a:ext cx="4379595" cy="356666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1043609" y="404723"/>
            <a:ext cx="7720076" cy="57577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59021" y="298704"/>
            <a:ext cx="1430655" cy="452755"/>
          </a:xfrm>
          <a:prstGeom prst="rect">
            <a:avLst/>
          </a:prstGeom>
        </p:spPr>
        <p:txBody>
          <a:bodyPr vert="horz" wrap="square" lIns="0" tIns="12700" rIns="0" bIns="0" rtlCol="0">
            <a:spAutoFit/>
          </a:bodyPr>
          <a:lstStyle/>
          <a:p>
            <a:pPr marL="12700">
              <a:lnSpc>
                <a:spcPct val="100000"/>
              </a:lnSpc>
              <a:spcBef>
                <a:spcPts val="100"/>
              </a:spcBef>
            </a:pPr>
            <a:r>
              <a:rPr spc="-135" dirty="0"/>
              <a:t>TEX</a:t>
            </a:r>
            <a:r>
              <a:rPr spc="-130" dirty="0"/>
              <a:t>T</a:t>
            </a:r>
            <a:r>
              <a:rPr spc="50" dirty="0"/>
              <a:t>ILES</a:t>
            </a:r>
          </a:p>
        </p:txBody>
      </p:sp>
      <p:sp>
        <p:nvSpPr>
          <p:cNvPr id="3" name="object 3"/>
          <p:cNvSpPr txBox="1"/>
          <p:nvPr/>
        </p:nvSpPr>
        <p:spPr>
          <a:xfrm>
            <a:off x="1232916" y="863600"/>
            <a:ext cx="7001509" cy="2220595"/>
          </a:xfrm>
          <a:prstGeom prst="rect">
            <a:avLst/>
          </a:prstGeom>
        </p:spPr>
        <p:txBody>
          <a:bodyPr vert="horz" wrap="square" lIns="0" tIns="13335" rIns="0" bIns="0" rtlCol="0">
            <a:spAutoFit/>
          </a:bodyPr>
          <a:lstStyle/>
          <a:p>
            <a:pPr marL="12700" marR="5080" indent="12700">
              <a:lnSpc>
                <a:spcPct val="100000"/>
              </a:lnSpc>
              <a:spcBef>
                <a:spcPts val="105"/>
              </a:spcBef>
            </a:pPr>
            <a:r>
              <a:rPr sz="1600" b="1" spc="-90" dirty="0">
                <a:latin typeface="Arial"/>
                <a:cs typeface="Arial"/>
              </a:rPr>
              <a:t>Sarah </a:t>
            </a:r>
            <a:r>
              <a:rPr sz="1600" b="1" spc="-145" dirty="0">
                <a:latin typeface="Arial"/>
                <a:cs typeface="Arial"/>
              </a:rPr>
              <a:t>Symes </a:t>
            </a:r>
            <a:r>
              <a:rPr sz="1600" b="1" spc="-100" dirty="0">
                <a:latin typeface="Arial"/>
                <a:cs typeface="Arial"/>
              </a:rPr>
              <a:t>has </a:t>
            </a:r>
            <a:r>
              <a:rPr sz="1600" b="1" spc="-45" dirty="0">
                <a:latin typeface="Arial"/>
                <a:cs typeface="Arial"/>
              </a:rPr>
              <a:t>a </a:t>
            </a:r>
            <a:r>
              <a:rPr sz="1600" b="1" spc="-120" dirty="0">
                <a:latin typeface="Arial"/>
                <a:cs typeface="Arial"/>
              </a:rPr>
              <a:t>background </a:t>
            </a:r>
            <a:r>
              <a:rPr sz="1600" b="1" spc="-95" dirty="0">
                <a:latin typeface="Arial"/>
                <a:cs typeface="Arial"/>
              </a:rPr>
              <a:t>in </a:t>
            </a:r>
            <a:r>
              <a:rPr sz="1600" b="1" spc="-90" dirty="0">
                <a:latin typeface="Arial"/>
                <a:cs typeface="Arial"/>
              </a:rPr>
              <a:t>architecture and </a:t>
            </a:r>
            <a:r>
              <a:rPr sz="1600" b="1" spc="-114" dirty="0">
                <a:latin typeface="Arial"/>
                <a:cs typeface="Arial"/>
              </a:rPr>
              <a:t>graphic </a:t>
            </a:r>
            <a:r>
              <a:rPr sz="1600" b="1" spc="-110" dirty="0">
                <a:latin typeface="Arial"/>
                <a:cs typeface="Arial"/>
              </a:rPr>
              <a:t>design, </a:t>
            </a:r>
            <a:r>
              <a:rPr sz="1600" b="1" spc="-130" dirty="0">
                <a:latin typeface="Arial"/>
                <a:cs typeface="Arial"/>
              </a:rPr>
              <a:t>which </a:t>
            </a:r>
            <a:r>
              <a:rPr sz="1600" b="1" spc="-114" dirty="0">
                <a:latin typeface="Arial"/>
                <a:cs typeface="Arial"/>
              </a:rPr>
              <a:t>informs  </a:t>
            </a:r>
            <a:r>
              <a:rPr sz="1600" b="1" spc="-70" dirty="0">
                <a:latin typeface="Arial"/>
                <a:cs typeface="Arial"/>
              </a:rPr>
              <a:t>the </a:t>
            </a:r>
            <a:r>
              <a:rPr sz="1600" b="1" spc="-170" dirty="0">
                <a:latin typeface="Arial"/>
                <a:cs typeface="Arial"/>
              </a:rPr>
              <a:t>way </a:t>
            </a:r>
            <a:r>
              <a:rPr sz="1600" b="1" spc="-105" dirty="0">
                <a:latin typeface="Arial"/>
                <a:cs typeface="Arial"/>
              </a:rPr>
              <a:t>she </a:t>
            </a:r>
            <a:r>
              <a:rPr sz="1600" b="1" spc="-135" dirty="0">
                <a:latin typeface="Arial"/>
                <a:cs typeface="Arial"/>
              </a:rPr>
              <a:t>works </a:t>
            </a:r>
            <a:r>
              <a:rPr sz="1600" b="1" spc="-110" dirty="0">
                <a:latin typeface="Arial"/>
                <a:cs typeface="Arial"/>
              </a:rPr>
              <a:t>with </a:t>
            </a:r>
            <a:r>
              <a:rPr sz="1600" b="1" spc="-95" dirty="0">
                <a:latin typeface="Arial"/>
                <a:cs typeface="Arial"/>
              </a:rPr>
              <a:t>textiles </a:t>
            </a:r>
            <a:r>
              <a:rPr sz="1600" b="1" spc="-125" dirty="0">
                <a:latin typeface="Arial"/>
                <a:cs typeface="Arial"/>
              </a:rPr>
              <a:t>today. </a:t>
            </a:r>
            <a:r>
              <a:rPr sz="1600" b="1" spc="-110" dirty="0">
                <a:latin typeface="Arial"/>
                <a:cs typeface="Arial"/>
              </a:rPr>
              <a:t>She </a:t>
            </a:r>
            <a:r>
              <a:rPr sz="1600" b="1" spc="-105" dirty="0">
                <a:latin typeface="Arial"/>
                <a:cs typeface="Arial"/>
              </a:rPr>
              <a:t>has also </a:t>
            </a:r>
            <a:r>
              <a:rPr sz="1600" b="1" spc="-85" dirty="0">
                <a:latin typeface="Arial"/>
                <a:cs typeface="Arial"/>
              </a:rPr>
              <a:t>been </a:t>
            </a:r>
            <a:r>
              <a:rPr sz="1600" b="1" spc="-95" dirty="0">
                <a:latin typeface="Arial"/>
                <a:cs typeface="Arial"/>
              </a:rPr>
              <a:t>influenced </a:t>
            </a:r>
            <a:r>
              <a:rPr sz="1600" b="1" spc="-185" dirty="0">
                <a:latin typeface="Arial"/>
                <a:cs typeface="Arial"/>
              </a:rPr>
              <a:t>by </a:t>
            </a:r>
            <a:r>
              <a:rPr sz="1600" b="1" spc="-70" dirty="0">
                <a:latin typeface="Arial"/>
                <a:cs typeface="Arial"/>
              </a:rPr>
              <a:t>the </a:t>
            </a:r>
            <a:r>
              <a:rPr sz="1600" b="1" spc="-135" dirty="0">
                <a:latin typeface="Arial"/>
                <a:cs typeface="Arial"/>
              </a:rPr>
              <a:t>many  </a:t>
            </a:r>
            <a:r>
              <a:rPr sz="1600" b="1" spc="-95" dirty="0">
                <a:latin typeface="Arial"/>
                <a:cs typeface="Arial"/>
              </a:rPr>
              <a:t>eclectic </a:t>
            </a:r>
            <a:r>
              <a:rPr sz="1600" b="1" spc="-90" dirty="0">
                <a:latin typeface="Arial"/>
                <a:cs typeface="Arial"/>
              </a:rPr>
              <a:t>cities </a:t>
            </a:r>
            <a:r>
              <a:rPr sz="1600" b="1" spc="-95" dirty="0">
                <a:latin typeface="Arial"/>
                <a:cs typeface="Arial"/>
              </a:rPr>
              <a:t>in </a:t>
            </a:r>
            <a:r>
              <a:rPr sz="1600" b="1" spc="-130" dirty="0">
                <a:latin typeface="Arial"/>
                <a:cs typeface="Arial"/>
              </a:rPr>
              <a:t>which </a:t>
            </a:r>
            <a:r>
              <a:rPr sz="1600" b="1" spc="-105" dirty="0">
                <a:latin typeface="Arial"/>
                <a:cs typeface="Arial"/>
              </a:rPr>
              <a:t>she’s </a:t>
            </a:r>
            <a:r>
              <a:rPr sz="1600" b="1" spc="-110" dirty="0">
                <a:latin typeface="Arial"/>
                <a:cs typeface="Arial"/>
              </a:rPr>
              <a:t>lived; </a:t>
            </a:r>
            <a:r>
              <a:rPr sz="1600" b="1" spc="-125" dirty="0">
                <a:latin typeface="Arial"/>
                <a:cs typeface="Arial"/>
              </a:rPr>
              <a:t>London, </a:t>
            </a:r>
            <a:r>
              <a:rPr sz="1600" b="1" spc="-160" dirty="0">
                <a:latin typeface="Arial"/>
                <a:cs typeface="Arial"/>
              </a:rPr>
              <a:t>Los </a:t>
            </a:r>
            <a:r>
              <a:rPr sz="1600" b="1" spc="-125" dirty="0">
                <a:latin typeface="Arial"/>
                <a:cs typeface="Arial"/>
              </a:rPr>
              <a:t>Angeles, </a:t>
            </a:r>
            <a:r>
              <a:rPr sz="1600" b="1" spc="-105" dirty="0">
                <a:latin typeface="Arial"/>
                <a:cs typeface="Arial"/>
              </a:rPr>
              <a:t>San </a:t>
            </a:r>
            <a:r>
              <a:rPr sz="1600" b="1" spc="-130" dirty="0">
                <a:latin typeface="Arial"/>
                <a:cs typeface="Arial"/>
              </a:rPr>
              <a:t>Francisco </a:t>
            </a:r>
            <a:r>
              <a:rPr sz="1600" b="1" spc="-90" dirty="0">
                <a:latin typeface="Arial"/>
                <a:cs typeface="Arial"/>
              </a:rPr>
              <a:t>and  </a:t>
            </a:r>
            <a:r>
              <a:rPr sz="1600" b="1" spc="-130" dirty="0">
                <a:latin typeface="Arial"/>
                <a:cs typeface="Arial"/>
              </a:rPr>
              <a:t>Vancouver </a:t>
            </a:r>
            <a:r>
              <a:rPr sz="1600" b="1" spc="-65" dirty="0">
                <a:latin typeface="Arial"/>
                <a:cs typeface="Arial"/>
              </a:rPr>
              <a:t>all </a:t>
            </a:r>
            <a:r>
              <a:rPr sz="1600" b="1" spc="-125" dirty="0">
                <a:latin typeface="Arial"/>
                <a:cs typeface="Arial"/>
              </a:rPr>
              <a:t>play </a:t>
            </a:r>
            <a:r>
              <a:rPr sz="1600" b="1" spc="-75" dirty="0">
                <a:latin typeface="Arial"/>
                <a:cs typeface="Arial"/>
              </a:rPr>
              <a:t>their </a:t>
            </a:r>
            <a:r>
              <a:rPr sz="1600" b="1" spc="-155" dirty="0">
                <a:latin typeface="Arial"/>
                <a:cs typeface="Arial"/>
              </a:rPr>
              <a:t>own </a:t>
            </a:r>
            <a:r>
              <a:rPr sz="1600" b="1" spc="-60" dirty="0">
                <a:latin typeface="Arial"/>
                <a:cs typeface="Arial"/>
              </a:rPr>
              <a:t>part </a:t>
            </a:r>
            <a:r>
              <a:rPr sz="1600" b="1" spc="-95" dirty="0">
                <a:latin typeface="Arial"/>
                <a:cs typeface="Arial"/>
              </a:rPr>
              <a:t>in Sarah’s </a:t>
            </a:r>
            <a:r>
              <a:rPr sz="1600" b="1" spc="-114" dirty="0">
                <a:latin typeface="Arial"/>
                <a:cs typeface="Arial"/>
              </a:rPr>
              <a:t>work. </a:t>
            </a:r>
            <a:r>
              <a:rPr sz="1600" b="1" spc="-145" dirty="0">
                <a:latin typeface="Arial"/>
                <a:cs typeface="Arial"/>
              </a:rPr>
              <a:t>Through </a:t>
            </a:r>
            <a:r>
              <a:rPr sz="1600" b="1" spc="-90" dirty="0">
                <a:latin typeface="Arial"/>
                <a:cs typeface="Arial"/>
              </a:rPr>
              <a:t>her </a:t>
            </a:r>
            <a:r>
              <a:rPr sz="1600" b="1" spc="-40" dirty="0">
                <a:latin typeface="Arial"/>
                <a:cs typeface="Arial"/>
              </a:rPr>
              <a:t>art </a:t>
            </a:r>
            <a:r>
              <a:rPr sz="1600" b="1" spc="-105" dirty="0">
                <a:latin typeface="Arial"/>
                <a:cs typeface="Arial"/>
              </a:rPr>
              <a:t>she </a:t>
            </a:r>
            <a:r>
              <a:rPr sz="1600" b="1" spc="-100" dirty="0">
                <a:latin typeface="Arial"/>
                <a:cs typeface="Arial"/>
              </a:rPr>
              <a:t>seeks </a:t>
            </a:r>
            <a:r>
              <a:rPr sz="1600" b="1" spc="-105" dirty="0">
                <a:latin typeface="Arial"/>
                <a:cs typeface="Arial"/>
              </a:rPr>
              <a:t>to  </a:t>
            </a:r>
            <a:r>
              <a:rPr sz="1600" b="1" spc="-85" dirty="0">
                <a:latin typeface="Arial"/>
                <a:cs typeface="Arial"/>
              </a:rPr>
              <a:t>reinterpret </a:t>
            </a:r>
            <a:r>
              <a:rPr sz="1600" b="1" spc="-90" dirty="0">
                <a:latin typeface="Arial"/>
                <a:cs typeface="Arial"/>
              </a:rPr>
              <a:t>her </a:t>
            </a:r>
            <a:r>
              <a:rPr sz="1600" b="1" spc="-105" dirty="0">
                <a:latin typeface="Arial"/>
                <a:cs typeface="Arial"/>
              </a:rPr>
              <a:t>memories </a:t>
            </a:r>
            <a:r>
              <a:rPr sz="1600" b="1" spc="-100" dirty="0">
                <a:latin typeface="Arial"/>
                <a:cs typeface="Arial"/>
              </a:rPr>
              <a:t>of </a:t>
            </a:r>
            <a:r>
              <a:rPr sz="1600" b="1" spc="-85" dirty="0">
                <a:latin typeface="Arial"/>
                <a:cs typeface="Arial"/>
              </a:rPr>
              <a:t>these </a:t>
            </a:r>
            <a:r>
              <a:rPr sz="1600" b="1" spc="-100" dirty="0">
                <a:latin typeface="Arial"/>
                <a:cs typeface="Arial"/>
              </a:rPr>
              <a:t>places </a:t>
            </a:r>
            <a:r>
              <a:rPr sz="1600" b="1" spc="-90" dirty="0">
                <a:latin typeface="Arial"/>
                <a:cs typeface="Arial"/>
              </a:rPr>
              <a:t>and </a:t>
            </a:r>
            <a:r>
              <a:rPr sz="1600" b="1" spc="-70" dirty="0">
                <a:latin typeface="Arial"/>
                <a:cs typeface="Arial"/>
              </a:rPr>
              <a:t>the </a:t>
            </a:r>
            <a:r>
              <a:rPr sz="1600" b="1" spc="-95" dirty="0">
                <a:latin typeface="Arial"/>
                <a:cs typeface="Arial"/>
              </a:rPr>
              <a:t>people </a:t>
            </a:r>
            <a:r>
              <a:rPr sz="1600" b="1" spc="-105" dirty="0">
                <a:latin typeface="Arial"/>
                <a:cs typeface="Arial"/>
              </a:rPr>
              <a:t>she has </a:t>
            </a:r>
            <a:r>
              <a:rPr sz="1600" b="1" spc="-100" dirty="0">
                <a:latin typeface="Arial"/>
                <a:cs typeface="Arial"/>
              </a:rPr>
              <a:t>encountered </a:t>
            </a:r>
            <a:r>
              <a:rPr sz="1600" b="1" spc="-95" dirty="0">
                <a:latin typeface="Arial"/>
                <a:cs typeface="Arial"/>
              </a:rPr>
              <a:t>in  </a:t>
            </a:r>
            <a:r>
              <a:rPr sz="1600" b="1" spc="-75" dirty="0">
                <a:latin typeface="Arial"/>
                <a:cs typeface="Arial"/>
              </a:rPr>
              <a:t>them. </a:t>
            </a:r>
            <a:r>
              <a:rPr sz="1600" b="1" spc="-95" dirty="0">
                <a:latin typeface="Arial"/>
                <a:cs typeface="Arial"/>
              </a:rPr>
              <a:t>Her </a:t>
            </a:r>
            <a:r>
              <a:rPr sz="1600" b="1" spc="-125" dirty="0">
                <a:latin typeface="Arial"/>
                <a:cs typeface="Arial"/>
              </a:rPr>
              <a:t>process </a:t>
            </a:r>
            <a:r>
              <a:rPr sz="1600" b="1" spc="-145" dirty="0">
                <a:latin typeface="Arial"/>
                <a:cs typeface="Arial"/>
              </a:rPr>
              <a:t>owes </a:t>
            </a:r>
            <a:r>
              <a:rPr sz="1600" b="1" spc="-105" dirty="0">
                <a:latin typeface="Arial"/>
                <a:cs typeface="Arial"/>
              </a:rPr>
              <a:t>more to </a:t>
            </a:r>
            <a:r>
              <a:rPr sz="1600" b="1" spc="-100" dirty="0">
                <a:latin typeface="Arial"/>
                <a:cs typeface="Arial"/>
              </a:rPr>
              <a:t>painting </a:t>
            </a:r>
            <a:r>
              <a:rPr sz="1600" b="1" spc="-90" dirty="0">
                <a:latin typeface="Arial"/>
                <a:cs typeface="Arial"/>
              </a:rPr>
              <a:t>and </a:t>
            </a:r>
            <a:r>
              <a:rPr sz="1600" b="1" spc="-105" dirty="0">
                <a:latin typeface="Arial"/>
                <a:cs typeface="Arial"/>
              </a:rPr>
              <a:t>collage </a:t>
            </a:r>
            <a:r>
              <a:rPr sz="1600" b="1" spc="-80" dirty="0">
                <a:latin typeface="Arial"/>
                <a:cs typeface="Arial"/>
              </a:rPr>
              <a:t>than traditional </a:t>
            </a:r>
            <a:r>
              <a:rPr sz="1600" b="1" spc="-110" dirty="0">
                <a:latin typeface="Arial"/>
                <a:cs typeface="Arial"/>
              </a:rPr>
              <a:t>embroidery  </a:t>
            </a:r>
            <a:r>
              <a:rPr sz="1600" b="1" spc="-105" dirty="0">
                <a:latin typeface="Arial"/>
                <a:cs typeface="Arial"/>
              </a:rPr>
              <a:t>techniques; she </a:t>
            </a:r>
            <a:r>
              <a:rPr sz="1600" b="1" spc="-95" dirty="0">
                <a:latin typeface="Arial"/>
                <a:cs typeface="Arial"/>
              </a:rPr>
              <a:t>selects </a:t>
            </a:r>
            <a:r>
              <a:rPr sz="1600" b="1" spc="-85" dirty="0">
                <a:latin typeface="Arial"/>
                <a:cs typeface="Arial"/>
              </a:rPr>
              <a:t>fabric, </a:t>
            </a:r>
            <a:r>
              <a:rPr sz="1600" b="1" spc="-140" dirty="0">
                <a:latin typeface="Arial"/>
                <a:cs typeface="Arial"/>
              </a:rPr>
              <a:t>dyes </a:t>
            </a:r>
            <a:r>
              <a:rPr sz="1600" b="1" spc="-60" dirty="0">
                <a:latin typeface="Arial"/>
                <a:cs typeface="Arial"/>
              </a:rPr>
              <a:t>it </a:t>
            </a:r>
            <a:r>
              <a:rPr sz="1600" b="1" spc="-95" dirty="0">
                <a:latin typeface="Arial"/>
                <a:cs typeface="Arial"/>
              </a:rPr>
              <a:t>as </a:t>
            </a:r>
            <a:r>
              <a:rPr sz="1600" b="1" spc="-110" dirty="0">
                <a:latin typeface="Arial"/>
                <a:cs typeface="Arial"/>
              </a:rPr>
              <a:t>necessary, cuts </a:t>
            </a:r>
            <a:r>
              <a:rPr sz="1600" b="1" spc="-60" dirty="0">
                <a:latin typeface="Arial"/>
                <a:cs typeface="Arial"/>
              </a:rPr>
              <a:t>it </a:t>
            </a:r>
            <a:r>
              <a:rPr sz="1600" b="1" spc="-105" dirty="0">
                <a:latin typeface="Arial"/>
                <a:cs typeface="Arial"/>
              </a:rPr>
              <a:t>into strips, squares </a:t>
            </a:r>
            <a:r>
              <a:rPr sz="1600" b="1" spc="-120" dirty="0">
                <a:latin typeface="Arial"/>
                <a:cs typeface="Arial"/>
              </a:rPr>
              <a:t>or  </a:t>
            </a:r>
            <a:r>
              <a:rPr sz="1600" b="1" spc="-105" dirty="0">
                <a:latin typeface="Arial"/>
                <a:cs typeface="Arial"/>
              </a:rPr>
              <a:t>shapes </a:t>
            </a:r>
            <a:r>
              <a:rPr sz="1600" b="1" spc="-90" dirty="0">
                <a:latin typeface="Arial"/>
                <a:cs typeface="Arial"/>
              </a:rPr>
              <a:t>and </a:t>
            </a:r>
            <a:r>
              <a:rPr sz="1600" b="1" spc="-114" dirty="0">
                <a:latin typeface="Arial"/>
                <a:cs typeface="Arial"/>
              </a:rPr>
              <a:t>uses </a:t>
            </a:r>
            <a:r>
              <a:rPr sz="1600" b="1" spc="-70" dirty="0">
                <a:latin typeface="Arial"/>
                <a:cs typeface="Arial"/>
              </a:rPr>
              <a:t>the </a:t>
            </a:r>
            <a:r>
              <a:rPr sz="1600" b="1" spc="-135" dirty="0">
                <a:latin typeface="Arial"/>
                <a:cs typeface="Arial"/>
              </a:rPr>
              <a:t>sewing </a:t>
            </a:r>
            <a:r>
              <a:rPr sz="1600" b="1" spc="-95" dirty="0">
                <a:latin typeface="Arial"/>
                <a:cs typeface="Arial"/>
              </a:rPr>
              <a:t>machine </a:t>
            </a:r>
            <a:r>
              <a:rPr sz="1600" b="1" spc="-105" dirty="0">
                <a:latin typeface="Arial"/>
                <a:cs typeface="Arial"/>
              </a:rPr>
              <a:t>to </a:t>
            </a:r>
            <a:r>
              <a:rPr sz="1600" b="1" spc="-95" dirty="0">
                <a:latin typeface="Arial"/>
                <a:cs typeface="Arial"/>
              </a:rPr>
              <a:t>stitch </a:t>
            </a:r>
            <a:r>
              <a:rPr sz="1600" b="1" spc="-60" dirty="0">
                <a:latin typeface="Arial"/>
                <a:cs typeface="Arial"/>
              </a:rPr>
              <a:t>it </a:t>
            </a:r>
            <a:r>
              <a:rPr sz="1600" b="1" spc="-100" dirty="0">
                <a:latin typeface="Arial"/>
                <a:cs typeface="Arial"/>
              </a:rPr>
              <a:t>together </a:t>
            </a:r>
            <a:r>
              <a:rPr sz="1600" b="1" spc="-95" dirty="0">
                <a:latin typeface="Arial"/>
                <a:cs typeface="Arial"/>
              </a:rPr>
              <a:t>in </a:t>
            </a:r>
            <a:r>
              <a:rPr sz="1600" b="1" spc="-45" dirty="0">
                <a:latin typeface="Arial"/>
                <a:cs typeface="Arial"/>
              </a:rPr>
              <a:t>a </a:t>
            </a:r>
            <a:r>
              <a:rPr sz="1600" b="1" spc="-140" dirty="0">
                <a:latin typeface="Arial"/>
                <a:cs typeface="Arial"/>
              </a:rPr>
              <a:t>highly  </a:t>
            </a:r>
            <a:r>
              <a:rPr sz="1600" b="1" spc="-110" dirty="0">
                <a:latin typeface="Arial"/>
                <a:cs typeface="Arial"/>
              </a:rPr>
              <a:t>improvisational</a:t>
            </a:r>
            <a:r>
              <a:rPr sz="1600" b="1" spc="-60" dirty="0">
                <a:latin typeface="Arial"/>
                <a:cs typeface="Arial"/>
              </a:rPr>
              <a:t> </a:t>
            </a:r>
            <a:r>
              <a:rPr sz="1600" b="1" spc="-155" dirty="0">
                <a:latin typeface="Arial"/>
                <a:cs typeface="Arial"/>
              </a:rPr>
              <a:t>way.</a:t>
            </a:r>
            <a:endParaRPr sz="1600">
              <a:latin typeface="Arial"/>
              <a:cs typeface="Arial"/>
            </a:endParaRPr>
          </a:p>
        </p:txBody>
      </p:sp>
      <p:sp>
        <p:nvSpPr>
          <p:cNvPr id="4" name="object 4"/>
          <p:cNvSpPr/>
          <p:nvPr/>
        </p:nvSpPr>
        <p:spPr>
          <a:xfrm>
            <a:off x="1115618" y="3213420"/>
            <a:ext cx="3672459" cy="364457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004053" y="3134046"/>
            <a:ext cx="3672459" cy="367245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1191" y="403098"/>
            <a:ext cx="2905760" cy="452755"/>
          </a:xfrm>
          <a:prstGeom prst="rect">
            <a:avLst/>
          </a:prstGeom>
        </p:spPr>
        <p:txBody>
          <a:bodyPr vert="horz" wrap="square" lIns="0" tIns="12700" rIns="0" bIns="0" rtlCol="0">
            <a:spAutoFit/>
          </a:bodyPr>
          <a:lstStyle/>
          <a:p>
            <a:pPr marL="12700">
              <a:lnSpc>
                <a:spcPct val="100000"/>
              </a:lnSpc>
              <a:spcBef>
                <a:spcPts val="100"/>
              </a:spcBef>
            </a:pPr>
            <a:r>
              <a:rPr spc="-20" dirty="0"/>
              <a:t>JOSEFINA</a:t>
            </a:r>
            <a:r>
              <a:rPr spc="-195" dirty="0"/>
              <a:t> </a:t>
            </a:r>
            <a:r>
              <a:rPr spc="-35" dirty="0"/>
              <a:t>CONCHA</a:t>
            </a:r>
          </a:p>
        </p:txBody>
      </p:sp>
      <p:sp>
        <p:nvSpPr>
          <p:cNvPr id="3" name="object 3"/>
          <p:cNvSpPr/>
          <p:nvPr/>
        </p:nvSpPr>
        <p:spPr>
          <a:xfrm>
            <a:off x="179514" y="1056005"/>
            <a:ext cx="3315970" cy="278777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35883" y="1052702"/>
            <a:ext cx="2447290" cy="314032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70625" y="1043686"/>
            <a:ext cx="2709163" cy="407822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366268" y="4391659"/>
            <a:ext cx="5441315" cy="1397000"/>
          </a:xfrm>
          <a:prstGeom prst="rect">
            <a:avLst/>
          </a:prstGeom>
        </p:spPr>
        <p:txBody>
          <a:bodyPr vert="horz" wrap="square" lIns="0" tIns="12700" rIns="0" bIns="0" rtlCol="0">
            <a:spAutoFit/>
          </a:bodyPr>
          <a:lstStyle/>
          <a:p>
            <a:pPr marL="12700" marR="5080">
              <a:lnSpc>
                <a:spcPct val="100000"/>
              </a:lnSpc>
              <a:spcBef>
                <a:spcPts val="100"/>
              </a:spcBef>
            </a:pPr>
            <a:r>
              <a:rPr sz="1800" spc="-50" dirty="0">
                <a:latin typeface="Trebuchet MS"/>
                <a:cs typeface="Trebuchet MS"/>
              </a:rPr>
              <a:t>Chilean </a:t>
            </a:r>
            <a:r>
              <a:rPr sz="1800" spc="-60" dirty="0">
                <a:latin typeface="Trebuchet MS"/>
                <a:cs typeface="Trebuchet MS"/>
              </a:rPr>
              <a:t>artist </a:t>
            </a:r>
            <a:r>
              <a:rPr sz="1800" spc="-50" dirty="0">
                <a:latin typeface="Trebuchet MS"/>
                <a:cs typeface="Trebuchet MS"/>
              </a:rPr>
              <a:t>Josefina </a:t>
            </a:r>
            <a:r>
              <a:rPr sz="1800" spc="-30" dirty="0">
                <a:latin typeface="Trebuchet MS"/>
                <a:cs typeface="Trebuchet MS"/>
              </a:rPr>
              <a:t>Concha </a:t>
            </a:r>
            <a:r>
              <a:rPr sz="1800" spc="-50" dirty="0">
                <a:latin typeface="Trebuchet MS"/>
                <a:cs typeface="Trebuchet MS"/>
              </a:rPr>
              <a:t>creates </a:t>
            </a:r>
            <a:r>
              <a:rPr sz="1800" spc="-75" dirty="0">
                <a:latin typeface="Trebuchet MS"/>
                <a:cs typeface="Trebuchet MS"/>
              </a:rPr>
              <a:t>delicate </a:t>
            </a:r>
            <a:r>
              <a:rPr sz="1800" spc="-60" dirty="0">
                <a:latin typeface="Trebuchet MS"/>
                <a:cs typeface="Trebuchet MS"/>
              </a:rPr>
              <a:t>stitched  </a:t>
            </a:r>
            <a:r>
              <a:rPr sz="1800" spc="-35" dirty="0">
                <a:latin typeface="Trebuchet MS"/>
                <a:cs typeface="Trebuchet MS"/>
              </a:rPr>
              <a:t>pieces</a:t>
            </a:r>
            <a:r>
              <a:rPr sz="1800" spc="-100" dirty="0">
                <a:latin typeface="Trebuchet MS"/>
                <a:cs typeface="Trebuchet MS"/>
              </a:rPr>
              <a:t> </a:t>
            </a:r>
            <a:r>
              <a:rPr sz="1800" spc="-10" dirty="0">
                <a:latin typeface="Trebuchet MS"/>
                <a:cs typeface="Trebuchet MS"/>
              </a:rPr>
              <a:t>using</a:t>
            </a:r>
            <a:r>
              <a:rPr sz="1800" spc="-90" dirty="0">
                <a:latin typeface="Trebuchet MS"/>
                <a:cs typeface="Trebuchet MS"/>
              </a:rPr>
              <a:t> </a:t>
            </a:r>
            <a:r>
              <a:rPr sz="1800" spc="-60" dirty="0">
                <a:latin typeface="Trebuchet MS"/>
                <a:cs typeface="Trebuchet MS"/>
              </a:rPr>
              <a:t>her</a:t>
            </a:r>
            <a:r>
              <a:rPr sz="1800" spc="-95" dirty="0">
                <a:latin typeface="Trebuchet MS"/>
                <a:cs typeface="Trebuchet MS"/>
              </a:rPr>
              <a:t> </a:t>
            </a:r>
            <a:r>
              <a:rPr sz="1800" spc="-45" dirty="0">
                <a:latin typeface="Trebuchet MS"/>
                <a:cs typeface="Trebuchet MS"/>
              </a:rPr>
              <a:t>sewing</a:t>
            </a:r>
            <a:r>
              <a:rPr sz="1800" spc="-85" dirty="0">
                <a:latin typeface="Trebuchet MS"/>
                <a:cs typeface="Trebuchet MS"/>
              </a:rPr>
              <a:t> </a:t>
            </a:r>
            <a:r>
              <a:rPr sz="1800" spc="-35" dirty="0">
                <a:latin typeface="Trebuchet MS"/>
                <a:cs typeface="Trebuchet MS"/>
              </a:rPr>
              <a:t>machine</a:t>
            </a:r>
            <a:r>
              <a:rPr sz="1800" spc="-105" dirty="0">
                <a:latin typeface="Trebuchet MS"/>
                <a:cs typeface="Trebuchet MS"/>
              </a:rPr>
              <a:t> </a:t>
            </a:r>
            <a:r>
              <a:rPr sz="1800" spc="55" dirty="0">
                <a:latin typeface="Trebuchet MS"/>
                <a:cs typeface="Trebuchet MS"/>
              </a:rPr>
              <a:t>as</a:t>
            </a:r>
            <a:r>
              <a:rPr sz="1800" spc="-95" dirty="0">
                <a:latin typeface="Trebuchet MS"/>
                <a:cs typeface="Trebuchet MS"/>
              </a:rPr>
              <a:t> </a:t>
            </a:r>
            <a:r>
              <a:rPr sz="1800" spc="5" dirty="0">
                <a:latin typeface="Trebuchet MS"/>
                <a:cs typeface="Trebuchet MS"/>
              </a:rPr>
              <a:t>a</a:t>
            </a:r>
            <a:r>
              <a:rPr sz="1800" spc="-95" dirty="0">
                <a:latin typeface="Trebuchet MS"/>
                <a:cs typeface="Trebuchet MS"/>
              </a:rPr>
              <a:t> </a:t>
            </a:r>
            <a:r>
              <a:rPr sz="1800" spc="-75" dirty="0">
                <a:latin typeface="Trebuchet MS"/>
                <a:cs typeface="Trebuchet MS"/>
              </a:rPr>
              <a:t>painter</a:t>
            </a:r>
            <a:r>
              <a:rPr sz="1800" spc="-114" dirty="0">
                <a:latin typeface="Trebuchet MS"/>
                <a:cs typeface="Trebuchet MS"/>
              </a:rPr>
              <a:t> </a:t>
            </a:r>
            <a:r>
              <a:rPr sz="1800" spc="-75" dirty="0">
                <a:latin typeface="Trebuchet MS"/>
                <a:cs typeface="Trebuchet MS"/>
              </a:rPr>
              <a:t>would</a:t>
            </a:r>
            <a:r>
              <a:rPr sz="1800" spc="-80" dirty="0">
                <a:latin typeface="Trebuchet MS"/>
                <a:cs typeface="Trebuchet MS"/>
              </a:rPr>
              <a:t> </a:t>
            </a:r>
            <a:r>
              <a:rPr sz="1800" spc="15" dirty="0">
                <a:latin typeface="Trebuchet MS"/>
                <a:cs typeface="Trebuchet MS"/>
              </a:rPr>
              <a:t>use  </a:t>
            </a:r>
            <a:r>
              <a:rPr sz="1800" spc="-60" dirty="0">
                <a:latin typeface="Trebuchet MS"/>
                <a:cs typeface="Trebuchet MS"/>
              </a:rPr>
              <a:t>her </a:t>
            </a:r>
            <a:r>
              <a:rPr sz="1800" spc="-50" dirty="0">
                <a:latin typeface="Trebuchet MS"/>
                <a:cs typeface="Trebuchet MS"/>
              </a:rPr>
              <a:t>brush. </a:t>
            </a:r>
            <a:r>
              <a:rPr sz="1800" spc="-80" dirty="0">
                <a:latin typeface="Trebuchet MS"/>
                <a:cs typeface="Trebuchet MS"/>
              </a:rPr>
              <a:t>The </a:t>
            </a:r>
            <a:r>
              <a:rPr sz="1800" spc="-60" dirty="0">
                <a:latin typeface="Trebuchet MS"/>
                <a:cs typeface="Trebuchet MS"/>
              </a:rPr>
              <a:t>thread </a:t>
            </a:r>
            <a:r>
              <a:rPr sz="1800" dirty="0">
                <a:latin typeface="Trebuchet MS"/>
                <a:cs typeface="Trebuchet MS"/>
              </a:rPr>
              <a:t>is used </a:t>
            </a:r>
            <a:r>
              <a:rPr sz="1800" spc="55" dirty="0">
                <a:latin typeface="Trebuchet MS"/>
                <a:cs typeface="Trebuchet MS"/>
              </a:rPr>
              <a:t>as </a:t>
            </a:r>
            <a:r>
              <a:rPr sz="1800" spc="5" dirty="0">
                <a:latin typeface="Trebuchet MS"/>
                <a:cs typeface="Trebuchet MS"/>
              </a:rPr>
              <a:t>a means </a:t>
            </a:r>
            <a:r>
              <a:rPr sz="1800" spc="-80" dirty="0">
                <a:latin typeface="Trebuchet MS"/>
                <a:cs typeface="Trebuchet MS"/>
              </a:rPr>
              <a:t>of </a:t>
            </a:r>
            <a:r>
              <a:rPr sz="1800" spc="-55" dirty="0">
                <a:latin typeface="Trebuchet MS"/>
                <a:cs typeface="Trebuchet MS"/>
              </a:rPr>
              <a:t>abstract  </a:t>
            </a:r>
            <a:r>
              <a:rPr sz="1800" spc="-35" dirty="0">
                <a:latin typeface="Trebuchet MS"/>
                <a:cs typeface="Trebuchet MS"/>
              </a:rPr>
              <a:t>expression </a:t>
            </a:r>
            <a:r>
              <a:rPr sz="1800" spc="-10" dirty="0">
                <a:latin typeface="Trebuchet MS"/>
                <a:cs typeface="Trebuchet MS"/>
              </a:rPr>
              <a:t>and </a:t>
            </a:r>
            <a:r>
              <a:rPr sz="1800" spc="-75" dirty="0">
                <a:latin typeface="Trebuchet MS"/>
                <a:cs typeface="Trebuchet MS"/>
              </a:rPr>
              <a:t>the </a:t>
            </a:r>
            <a:r>
              <a:rPr sz="1800" spc="-85" dirty="0">
                <a:latin typeface="Trebuchet MS"/>
                <a:cs typeface="Trebuchet MS"/>
              </a:rPr>
              <a:t>quality </a:t>
            </a:r>
            <a:r>
              <a:rPr sz="1800" spc="-80" dirty="0">
                <a:latin typeface="Trebuchet MS"/>
                <a:cs typeface="Trebuchet MS"/>
              </a:rPr>
              <a:t>of </a:t>
            </a:r>
            <a:r>
              <a:rPr sz="1800" spc="-75" dirty="0">
                <a:latin typeface="Trebuchet MS"/>
                <a:cs typeface="Trebuchet MS"/>
              </a:rPr>
              <a:t>the </a:t>
            </a:r>
            <a:r>
              <a:rPr sz="1800" spc="-55" dirty="0">
                <a:latin typeface="Trebuchet MS"/>
                <a:cs typeface="Trebuchet MS"/>
              </a:rPr>
              <a:t>materials </a:t>
            </a:r>
            <a:r>
              <a:rPr sz="1800" spc="-25" dirty="0">
                <a:latin typeface="Trebuchet MS"/>
                <a:cs typeface="Trebuchet MS"/>
              </a:rPr>
              <a:t>guides  </a:t>
            </a:r>
            <a:r>
              <a:rPr sz="1800" spc="-50" dirty="0">
                <a:latin typeface="Trebuchet MS"/>
                <a:cs typeface="Trebuchet MS"/>
              </a:rPr>
              <a:t>Josefina’s </a:t>
            </a:r>
            <a:r>
              <a:rPr sz="1800" spc="-80" dirty="0">
                <a:latin typeface="Trebuchet MS"/>
                <a:cs typeface="Trebuchet MS"/>
              </a:rPr>
              <a:t>creative</a:t>
            </a:r>
            <a:r>
              <a:rPr sz="1800" spc="-150" dirty="0">
                <a:latin typeface="Trebuchet MS"/>
                <a:cs typeface="Trebuchet MS"/>
              </a:rPr>
              <a:t> </a:t>
            </a:r>
            <a:r>
              <a:rPr sz="1800" spc="-40" dirty="0">
                <a:latin typeface="Trebuchet MS"/>
                <a:cs typeface="Trebuchet MS"/>
              </a:rPr>
              <a:t>process.</a:t>
            </a:r>
            <a:endParaRPr sz="180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017" y="305054"/>
            <a:ext cx="2842260" cy="879475"/>
          </a:xfrm>
          <a:prstGeom prst="rect">
            <a:avLst/>
          </a:prstGeom>
        </p:spPr>
        <p:txBody>
          <a:bodyPr vert="horz" wrap="square" lIns="0" tIns="12700" rIns="0" bIns="0" rtlCol="0">
            <a:spAutoFit/>
          </a:bodyPr>
          <a:lstStyle/>
          <a:p>
            <a:pPr marL="12700" marR="5080">
              <a:lnSpc>
                <a:spcPct val="100000"/>
              </a:lnSpc>
              <a:spcBef>
                <a:spcPts val="100"/>
              </a:spcBef>
            </a:pPr>
            <a:r>
              <a:rPr spc="-95" dirty="0"/>
              <a:t>GO </a:t>
            </a:r>
            <a:r>
              <a:rPr spc="-25" dirty="0"/>
              <a:t>ON </a:t>
            </a:r>
            <a:r>
              <a:rPr spc="35" dirty="0"/>
              <a:t>A</a:t>
            </a:r>
            <a:r>
              <a:rPr spc="-385" dirty="0"/>
              <a:t> </a:t>
            </a:r>
            <a:r>
              <a:rPr spc="-60" dirty="0"/>
              <a:t>JOURNEY  </a:t>
            </a:r>
            <a:r>
              <a:rPr spc="15" dirty="0"/>
              <a:t>AROUND</a:t>
            </a:r>
            <a:r>
              <a:rPr spc="-195" dirty="0"/>
              <a:t> </a:t>
            </a:r>
            <a:r>
              <a:rPr spc="-10" dirty="0"/>
              <a:t>SCHOOL</a:t>
            </a:r>
          </a:p>
        </p:txBody>
      </p:sp>
      <p:sp>
        <p:nvSpPr>
          <p:cNvPr id="3" name="object 3"/>
          <p:cNvSpPr txBox="1"/>
          <p:nvPr/>
        </p:nvSpPr>
        <p:spPr>
          <a:xfrm>
            <a:off x="878839" y="1627377"/>
            <a:ext cx="2656840" cy="2179320"/>
          </a:xfrm>
          <a:prstGeom prst="rect">
            <a:avLst/>
          </a:prstGeom>
        </p:spPr>
        <p:txBody>
          <a:bodyPr vert="horz" wrap="square" lIns="0" tIns="12700" rIns="0" bIns="0" rtlCol="0">
            <a:spAutoFit/>
          </a:bodyPr>
          <a:lstStyle/>
          <a:p>
            <a:pPr marL="12700" marR="5080" indent="12700">
              <a:lnSpc>
                <a:spcPct val="100000"/>
              </a:lnSpc>
              <a:spcBef>
                <a:spcPts val="100"/>
              </a:spcBef>
            </a:pPr>
            <a:r>
              <a:rPr sz="1600" b="1" spc="-135" dirty="0">
                <a:latin typeface="Arial"/>
                <a:cs typeface="Arial"/>
              </a:rPr>
              <a:t>Take </a:t>
            </a:r>
            <a:r>
              <a:rPr sz="1600" b="1" spc="-150" dirty="0">
                <a:latin typeface="Arial"/>
                <a:cs typeface="Arial"/>
              </a:rPr>
              <a:t>your </a:t>
            </a:r>
            <a:r>
              <a:rPr sz="1600" b="1" spc="-114" dirty="0">
                <a:latin typeface="Arial"/>
                <a:cs typeface="Arial"/>
              </a:rPr>
              <a:t>sketchbook </a:t>
            </a:r>
            <a:r>
              <a:rPr sz="1600" b="1" spc="-110" dirty="0">
                <a:latin typeface="Arial"/>
                <a:cs typeface="Arial"/>
              </a:rPr>
              <a:t>around  </a:t>
            </a:r>
            <a:r>
              <a:rPr sz="1600" b="1" spc="-130" dirty="0">
                <a:latin typeface="Arial"/>
                <a:cs typeface="Arial"/>
              </a:rPr>
              <a:t>school </a:t>
            </a:r>
            <a:r>
              <a:rPr sz="1600" b="1" spc="-105" dirty="0">
                <a:latin typeface="Arial"/>
                <a:cs typeface="Arial"/>
              </a:rPr>
              <a:t>with </a:t>
            </a:r>
            <a:r>
              <a:rPr sz="1600" b="1" spc="-114" dirty="0">
                <a:latin typeface="Arial"/>
                <a:cs typeface="Arial"/>
              </a:rPr>
              <a:t>some </a:t>
            </a:r>
            <a:r>
              <a:rPr sz="1600" b="1" spc="-130" dirty="0">
                <a:latin typeface="Arial"/>
                <a:cs typeface="Arial"/>
              </a:rPr>
              <a:t>Art</a:t>
            </a:r>
            <a:r>
              <a:rPr sz="1600" b="1" spc="85" dirty="0">
                <a:latin typeface="Arial"/>
                <a:cs typeface="Arial"/>
              </a:rPr>
              <a:t> </a:t>
            </a:r>
            <a:r>
              <a:rPr sz="1600" b="1" spc="-85" dirty="0">
                <a:latin typeface="Arial"/>
                <a:cs typeface="Arial"/>
              </a:rPr>
              <a:t>materials</a:t>
            </a:r>
            <a:endParaRPr sz="1600">
              <a:latin typeface="Arial"/>
              <a:cs typeface="Arial"/>
            </a:endParaRPr>
          </a:p>
          <a:p>
            <a:pPr marL="12700" marR="8255" indent="12700">
              <a:lnSpc>
                <a:spcPct val="100000"/>
              </a:lnSpc>
              <a:spcBef>
                <a:spcPts val="800"/>
              </a:spcBef>
            </a:pPr>
            <a:r>
              <a:rPr sz="1600" b="1" spc="-114" dirty="0">
                <a:latin typeface="Arial"/>
                <a:cs typeface="Arial"/>
              </a:rPr>
              <a:t>Walk </a:t>
            </a:r>
            <a:r>
              <a:rPr sz="1600" b="1" spc="-90" dirty="0">
                <a:latin typeface="Arial"/>
                <a:cs typeface="Arial"/>
              </a:rPr>
              <a:t>and </a:t>
            </a:r>
            <a:r>
              <a:rPr sz="1600" b="1" spc="-80" dirty="0">
                <a:latin typeface="Arial"/>
                <a:cs typeface="Arial"/>
              </a:rPr>
              <a:t>then </a:t>
            </a:r>
            <a:r>
              <a:rPr sz="1600" b="1" spc="-120" dirty="0">
                <a:latin typeface="Arial"/>
                <a:cs typeface="Arial"/>
              </a:rPr>
              <a:t>every </a:t>
            </a:r>
            <a:r>
              <a:rPr sz="1600" b="1" spc="-95" dirty="0">
                <a:latin typeface="Arial"/>
                <a:cs typeface="Arial"/>
              </a:rPr>
              <a:t>minute  </a:t>
            </a:r>
            <a:r>
              <a:rPr sz="1600" b="1" spc="-120" dirty="0">
                <a:latin typeface="Arial"/>
                <a:cs typeface="Arial"/>
              </a:rPr>
              <a:t>stop </a:t>
            </a:r>
            <a:r>
              <a:rPr sz="1600" b="1" spc="-45" dirty="0">
                <a:latin typeface="Arial"/>
                <a:cs typeface="Arial"/>
              </a:rPr>
              <a:t>at </a:t>
            </a:r>
            <a:r>
              <a:rPr sz="1600" b="1" spc="-114" dirty="0">
                <a:latin typeface="Arial"/>
                <a:cs typeface="Arial"/>
              </a:rPr>
              <a:t>look </a:t>
            </a:r>
            <a:r>
              <a:rPr sz="1600" b="1" spc="-75" dirty="0">
                <a:latin typeface="Arial"/>
                <a:cs typeface="Arial"/>
              </a:rPr>
              <a:t>either </a:t>
            </a:r>
            <a:r>
              <a:rPr sz="1600" b="1" spc="-114" dirty="0">
                <a:latin typeface="Arial"/>
                <a:cs typeface="Arial"/>
              </a:rPr>
              <a:t>up </a:t>
            </a:r>
            <a:r>
              <a:rPr sz="1600" b="1" spc="-45" dirty="0">
                <a:latin typeface="Arial"/>
                <a:cs typeface="Arial"/>
              </a:rPr>
              <a:t>, </a:t>
            </a:r>
            <a:r>
              <a:rPr sz="1600" b="1" spc="-145" dirty="0">
                <a:latin typeface="Arial"/>
                <a:cs typeface="Arial"/>
              </a:rPr>
              <a:t>down </a:t>
            </a:r>
            <a:r>
              <a:rPr sz="1600" b="1" spc="-45" dirty="0">
                <a:latin typeface="Arial"/>
                <a:cs typeface="Arial"/>
              </a:rPr>
              <a:t>,  left </a:t>
            </a:r>
            <a:r>
              <a:rPr sz="1600" b="1" spc="-120" dirty="0">
                <a:latin typeface="Arial"/>
                <a:cs typeface="Arial"/>
              </a:rPr>
              <a:t>or </a:t>
            </a:r>
            <a:r>
              <a:rPr sz="1600" b="1" spc="-100" dirty="0">
                <a:latin typeface="Arial"/>
                <a:cs typeface="Arial"/>
              </a:rPr>
              <a:t>right. </a:t>
            </a:r>
            <a:r>
              <a:rPr sz="1600" b="1" spc="-120" dirty="0">
                <a:latin typeface="Arial"/>
                <a:cs typeface="Arial"/>
              </a:rPr>
              <a:t>Draw </a:t>
            </a:r>
            <a:r>
              <a:rPr sz="1600" b="1" spc="-70" dirty="0">
                <a:latin typeface="Arial"/>
                <a:cs typeface="Arial"/>
              </a:rPr>
              <a:t>the </a:t>
            </a:r>
            <a:r>
              <a:rPr sz="1600" b="1" spc="-130" dirty="0">
                <a:latin typeface="Arial"/>
                <a:cs typeface="Arial"/>
              </a:rPr>
              <a:t>view </a:t>
            </a:r>
            <a:r>
              <a:rPr sz="1600" b="1" spc="-60" dirty="0">
                <a:latin typeface="Arial"/>
                <a:cs typeface="Arial"/>
              </a:rPr>
              <a:t>that  </a:t>
            </a:r>
            <a:r>
              <a:rPr sz="1600" b="1" spc="-165" dirty="0">
                <a:latin typeface="Arial"/>
                <a:cs typeface="Arial"/>
              </a:rPr>
              <a:t>you</a:t>
            </a:r>
            <a:r>
              <a:rPr sz="1600" b="1" spc="-65" dirty="0">
                <a:latin typeface="Arial"/>
                <a:cs typeface="Arial"/>
              </a:rPr>
              <a:t> </a:t>
            </a:r>
            <a:r>
              <a:rPr sz="1600" b="1" spc="-75" dirty="0">
                <a:latin typeface="Arial"/>
                <a:cs typeface="Arial"/>
              </a:rPr>
              <a:t>see.</a:t>
            </a:r>
            <a:endParaRPr sz="1600">
              <a:latin typeface="Arial"/>
              <a:cs typeface="Arial"/>
            </a:endParaRPr>
          </a:p>
          <a:p>
            <a:pPr marL="12700" marR="186690">
              <a:lnSpc>
                <a:spcPct val="100000"/>
              </a:lnSpc>
              <a:spcBef>
                <a:spcPts val="795"/>
              </a:spcBef>
            </a:pPr>
            <a:r>
              <a:rPr sz="1600" b="1" spc="-65" dirty="0">
                <a:latin typeface="Arial"/>
                <a:cs typeface="Arial"/>
              </a:rPr>
              <a:t>Make </a:t>
            </a:r>
            <a:r>
              <a:rPr sz="1600" b="1" spc="45" dirty="0">
                <a:latin typeface="Arial"/>
                <a:cs typeface="Arial"/>
              </a:rPr>
              <a:t>3 </a:t>
            </a:r>
            <a:r>
              <a:rPr sz="1600" b="1" spc="-130" dirty="0">
                <a:latin typeface="Arial"/>
                <a:cs typeface="Arial"/>
              </a:rPr>
              <a:t>drawings </a:t>
            </a:r>
            <a:r>
              <a:rPr sz="1600" b="1" spc="-95" dirty="0">
                <a:latin typeface="Arial"/>
                <a:cs typeface="Arial"/>
              </a:rPr>
              <a:t>in </a:t>
            </a:r>
            <a:r>
              <a:rPr sz="1600" b="1" spc="-75" dirty="0">
                <a:latin typeface="Arial"/>
                <a:cs typeface="Arial"/>
              </a:rPr>
              <a:t>different  </a:t>
            </a:r>
            <a:r>
              <a:rPr sz="1600" b="1" spc="-80" dirty="0">
                <a:latin typeface="Arial"/>
                <a:cs typeface="Arial"/>
              </a:rPr>
              <a:t>materials</a:t>
            </a:r>
            <a:endParaRPr sz="1600">
              <a:latin typeface="Arial"/>
              <a:cs typeface="Arial"/>
            </a:endParaRPr>
          </a:p>
        </p:txBody>
      </p:sp>
      <p:sp>
        <p:nvSpPr>
          <p:cNvPr id="4" name="object 4"/>
          <p:cNvSpPr/>
          <p:nvPr/>
        </p:nvSpPr>
        <p:spPr>
          <a:xfrm>
            <a:off x="6862064" y="1556765"/>
            <a:ext cx="1804558" cy="479589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72000" y="1412747"/>
            <a:ext cx="2085721" cy="278091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797044" y="4437126"/>
            <a:ext cx="1635632" cy="218084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323532" y="1268730"/>
            <a:ext cx="3649345" cy="410248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362958" y="1298194"/>
            <a:ext cx="3391535" cy="1122680"/>
          </a:xfrm>
          <a:prstGeom prst="rect">
            <a:avLst/>
          </a:prstGeom>
        </p:spPr>
        <p:txBody>
          <a:bodyPr vert="horz" wrap="square" lIns="0" tIns="12700" rIns="0" bIns="0" rtlCol="0">
            <a:spAutoFit/>
          </a:bodyPr>
          <a:lstStyle/>
          <a:p>
            <a:pPr marL="12700" marR="5080">
              <a:lnSpc>
                <a:spcPct val="100000"/>
              </a:lnSpc>
              <a:spcBef>
                <a:spcPts val="100"/>
              </a:spcBef>
            </a:pPr>
            <a:r>
              <a:rPr sz="1800" spc="-20" dirty="0">
                <a:latin typeface="Trebuchet MS"/>
                <a:cs typeface="Trebuchet MS"/>
              </a:rPr>
              <a:t>Using </a:t>
            </a:r>
            <a:r>
              <a:rPr sz="1800" spc="-75" dirty="0">
                <a:latin typeface="Trebuchet MS"/>
                <a:cs typeface="Trebuchet MS"/>
              </a:rPr>
              <a:t>the </a:t>
            </a:r>
            <a:r>
              <a:rPr sz="1800" spc="-65" dirty="0">
                <a:latin typeface="Trebuchet MS"/>
                <a:cs typeface="Trebuchet MS"/>
              </a:rPr>
              <a:t>varied </a:t>
            </a:r>
            <a:r>
              <a:rPr sz="1800" spc="-75" dirty="0">
                <a:latin typeface="Trebuchet MS"/>
                <a:cs typeface="Trebuchet MS"/>
              </a:rPr>
              <a:t>fabric </a:t>
            </a:r>
            <a:r>
              <a:rPr sz="1800" spc="-90" dirty="0">
                <a:latin typeface="Trebuchet MS"/>
                <a:cs typeface="Trebuchet MS"/>
              </a:rPr>
              <a:t>provided,  </a:t>
            </a:r>
            <a:r>
              <a:rPr sz="1800" spc="-75" dirty="0">
                <a:latin typeface="Trebuchet MS"/>
                <a:cs typeface="Trebuchet MS"/>
              </a:rPr>
              <a:t>recreate </a:t>
            </a:r>
            <a:r>
              <a:rPr sz="1800" spc="5" dirty="0">
                <a:latin typeface="Trebuchet MS"/>
                <a:cs typeface="Trebuchet MS"/>
              </a:rPr>
              <a:t>a </a:t>
            </a:r>
            <a:r>
              <a:rPr sz="1800" spc="-45" dirty="0">
                <a:latin typeface="Trebuchet MS"/>
                <a:cs typeface="Trebuchet MS"/>
              </a:rPr>
              <a:t>section </a:t>
            </a:r>
            <a:r>
              <a:rPr sz="1800" spc="-85" dirty="0">
                <a:latin typeface="Trebuchet MS"/>
                <a:cs typeface="Trebuchet MS"/>
              </a:rPr>
              <a:t>from </a:t>
            </a:r>
            <a:r>
              <a:rPr sz="1800" spc="-30" dirty="0">
                <a:latin typeface="Trebuchet MS"/>
                <a:cs typeface="Trebuchet MS"/>
              </a:rPr>
              <a:t>one </a:t>
            </a:r>
            <a:r>
              <a:rPr sz="1800" spc="-80" dirty="0">
                <a:latin typeface="Trebuchet MS"/>
                <a:cs typeface="Trebuchet MS"/>
              </a:rPr>
              <a:t>of</a:t>
            </a:r>
            <a:r>
              <a:rPr sz="1800" spc="-405" dirty="0">
                <a:latin typeface="Trebuchet MS"/>
                <a:cs typeface="Trebuchet MS"/>
              </a:rPr>
              <a:t> </a:t>
            </a:r>
            <a:r>
              <a:rPr sz="1800" spc="-80" dirty="0">
                <a:latin typeface="Trebuchet MS"/>
                <a:cs typeface="Trebuchet MS"/>
              </a:rPr>
              <a:t>your  </a:t>
            </a:r>
            <a:r>
              <a:rPr sz="1800" spc="-65" dirty="0">
                <a:latin typeface="Trebuchet MS"/>
                <a:cs typeface="Trebuchet MS"/>
              </a:rPr>
              <a:t>photos, </a:t>
            </a:r>
            <a:r>
              <a:rPr sz="1800" spc="-110" dirty="0">
                <a:latin typeface="Trebuchet MS"/>
                <a:cs typeface="Trebuchet MS"/>
              </a:rPr>
              <a:t>by </a:t>
            </a:r>
            <a:r>
              <a:rPr sz="1800" spc="-45" dirty="0">
                <a:latin typeface="Trebuchet MS"/>
                <a:cs typeface="Trebuchet MS"/>
              </a:rPr>
              <a:t>sewing </a:t>
            </a:r>
            <a:r>
              <a:rPr sz="1800" spc="-95" dirty="0">
                <a:latin typeface="Trebuchet MS"/>
                <a:cs typeface="Trebuchet MS"/>
              </a:rPr>
              <a:t>(or </a:t>
            </a:r>
            <a:r>
              <a:rPr sz="1800" spc="15" dirty="0">
                <a:latin typeface="Trebuchet MS"/>
                <a:cs typeface="Trebuchet MS"/>
              </a:rPr>
              <a:t>use </a:t>
            </a:r>
            <a:r>
              <a:rPr sz="1800" spc="-70" dirty="0">
                <a:latin typeface="Trebuchet MS"/>
                <a:cs typeface="Trebuchet MS"/>
              </a:rPr>
              <a:t>glue)  </a:t>
            </a:r>
            <a:r>
              <a:rPr sz="1800" spc="-35" dirty="0">
                <a:latin typeface="Trebuchet MS"/>
                <a:cs typeface="Trebuchet MS"/>
              </a:rPr>
              <a:t>pieces</a:t>
            </a:r>
            <a:r>
              <a:rPr sz="1800" spc="-100" dirty="0">
                <a:latin typeface="Trebuchet MS"/>
                <a:cs typeface="Trebuchet MS"/>
              </a:rPr>
              <a:t> </a:t>
            </a:r>
            <a:r>
              <a:rPr sz="1800" spc="-105" dirty="0">
                <a:latin typeface="Trebuchet MS"/>
                <a:cs typeface="Trebuchet MS"/>
              </a:rPr>
              <a:t>together.</a:t>
            </a:r>
            <a:endParaRPr sz="1800">
              <a:latin typeface="Trebuchet MS"/>
              <a:cs typeface="Trebuchet MS"/>
            </a:endParaRPr>
          </a:p>
        </p:txBody>
      </p:sp>
      <p:sp>
        <p:nvSpPr>
          <p:cNvPr id="5" name="object 5"/>
          <p:cNvSpPr/>
          <p:nvPr/>
        </p:nvSpPr>
        <p:spPr>
          <a:xfrm>
            <a:off x="4315205" y="2708922"/>
            <a:ext cx="3609975" cy="3810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525" y="183285"/>
            <a:ext cx="7540625" cy="2585720"/>
          </a:xfrm>
          <a:prstGeom prst="rect">
            <a:avLst/>
          </a:prstGeom>
        </p:spPr>
        <p:txBody>
          <a:bodyPr vert="horz" wrap="square" lIns="0" tIns="128270" rIns="0" bIns="0" rtlCol="0">
            <a:spAutoFit/>
          </a:bodyPr>
          <a:lstStyle/>
          <a:p>
            <a:pPr marL="12700">
              <a:lnSpc>
                <a:spcPct val="100000"/>
              </a:lnSpc>
              <a:spcBef>
                <a:spcPts val="1010"/>
              </a:spcBef>
            </a:pPr>
            <a:r>
              <a:rPr spc="10" dirty="0"/>
              <a:t>ERICH</a:t>
            </a:r>
            <a:r>
              <a:rPr spc="-150" dirty="0"/>
              <a:t> </a:t>
            </a:r>
            <a:r>
              <a:rPr spc="-5" dirty="0"/>
              <a:t>HECKEL</a:t>
            </a:r>
          </a:p>
          <a:p>
            <a:pPr marL="67310" marR="5080">
              <a:lnSpc>
                <a:spcPct val="100000"/>
              </a:lnSpc>
              <a:spcBef>
                <a:spcPts val="520"/>
              </a:spcBef>
            </a:pPr>
            <a:r>
              <a:rPr sz="1600" dirty="0">
                <a:latin typeface="Arial"/>
                <a:cs typeface="Arial"/>
              </a:rPr>
              <a:t>Erich Heckel, </a:t>
            </a:r>
            <a:r>
              <a:rPr sz="1600" spc="-5" dirty="0">
                <a:latin typeface="Arial"/>
                <a:cs typeface="Arial"/>
              </a:rPr>
              <a:t>(born </a:t>
            </a:r>
            <a:r>
              <a:rPr sz="1600" dirty="0">
                <a:latin typeface="Arial"/>
                <a:cs typeface="Arial"/>
              </a:rPr>
              <a:t>July </a:t>
            </a:r>
            <a:r>
              <a:rPr sz="1600" spc="-5" dirty="0">
                <a:latin typeface="Arial"/>
                <a:cs typeface="Arial"/>
              </a:rPr>
              <a:t>31, 1883, Döbeln, Germany—died January </a:t>
            </a:r>
            <a:r>
              <a:rPr sz="1600" dirty="0">
                <a:latin typeface="Arial"/>
                <a:cs typeface="Arial"/>
              </a:rPr>
              <a:t>27, </a:t>
            </a:r>
            <a:r>
              <a:rPr sz="1600" spc="-5" dirty="0">
                <a:latin typeface="Arial"/>
                <a:cs typeface="Arial"/>
              </a:rPr>
              <a:t>1970  German </a:t>
            </a:r>
            <a:r>
              <a:rPr sz="1600" spc="-15" dirty="0">
                <a:latin typeface="Arial"/>
                <a:cs typeface="Arial"/>
              </a:rPr>
              <a:t>painter, </a:t>
            </a:r>
            <a:r>
              <a:rPr sz="1600" spc="-10" dirty="0">
                <a:latin typeface="Arial"/>
                <a:cs typeface="Arial"/>
              </a:rPr>
              <a:t>printmaker, </a:t>
            </a:r>
            <a:r>
              <a:rPr sz="1600" spc="-5" dirty="0">
                <a:latin typeface="Arial"/>
                <a:cs typeface="Arial"/>
              </a:rPr>
              <a:t>and </a:t>
            </a:r>
            <a:r>
              <a:rPr sz="1600" dirty="0">
                <a:latin typeface="Arial"/>
                <a:cs typeface="Arial"/>
              </a:rPr>
              <a:t>sculptor </a:t>
            </a:r>
            <a:r>
              <a:rPr sz="1600" spc="-5" dirty="0">
                <a:latin typeface="Arial"/>
                <a:cs typeface="Arial"/>
              </a:rPr>
              <a:t>who was one </a:t>
            </a:r>
            <a:r>
              <a:rPr sz="1600" dirty="0">
                <a:latin typeface="Arial"/>
                <a:cs typeface="Arial"/>
              </a:rPr>
              <a:t>of the </a:t>
            </a:r>
            <a:r>
              <a:rPr sz="1600" spc="-5" dirty="0">
                <a:latin typeface="Arial"/>
                <a:cs typeface="Arial"/>
              </a:rPr>
              <a:t>founding members </a:t>
            </a:r>
            <a:r>
              <a:rPr sz="1600" dirty="0">
                <a:latin typeface="Arial"/>
                <a:cs typeface="Arial"/>
              </a:rPr>
              <a:t>of  </a:t>
            </a:r>
            <a:r>
              <a:rPr sz="1600" spc="-5" dirty="0">
                <a:latin typeface="Arial"/>
                <a:cs typeface="Arial"/>
              </a:rPr>
              <a:t>Die </a:t>
            </a:r>
            <a:r>
              <a:rPr sz="1600" dirty="0">
                <a:latin typeface="Arial"/>
                <a:cs typeface="Arial"/>
              </a:rPr>
              <a:t>Brücke (“The </a:t>
            </a:r>
            <a:r>
              <a:rPr sz="1600" spc="-5" dirty="0">
                <a:latin typeface="Arial"/>
                <a:cs typeface="Arial"/>
              </a:rPr>
              <a:t>Bridge”), an influential group of </a:t>
            </a:r>
            <a:r>
              <a:rPr sz="1600" dirty="0">
                <a:latin typeface="Arial"/>
                <a:cs typeface="Arial"/>
              </a:rPr>
              <a:t>German </a:t>
            </a:r>
            <a:r>
              <a:rPr sz="1600" spc="-5" dirty="0">
                <a:latin typeface="Arial"/>
                <a:cs typeface="Arial"/>
              </a:rPr>
              <a:t>Expressionist artists. He  </a:t>
            </a:r>
            <a:r>
              <a:rPr sz="1600" dirty="0">
                <a:latin typeface="Arial"/>
                <a:cs typeface="Arial"/>
              </a:rPr>
              <a:t>is </a:t>
            </a:r>
            <a:r>
              <a:rPr sz="1600" spc="-5" dirty="0">
                <a:latin typeface="Arial"/>
                <a:cs typeface="Arial"/>
              </a:rPr>
              <a:t>best </a:t>
            </a:r>
            <a:r>
              <a:rPr sz="1600" dirty="0">
                <a:latin typeface="Arial"/>
                <a:cs typeface="Arial"/>
              </a:rPr>
              <a:t>known for his </a:t>
            </a:r>
            <a:r>
              <a:rPr sz="1600" spc="-5" dirty="0">
                <a:latin typeface="Arial"/>
                <a:cs typeface="Arial"/>
              </a:rPr>
              <a:t>paintings and bold woodcuts </a:t>
            </a:r>
            <a:r>
              <a:rPr sz="1600" dirty="0">
                <a:latin typeface="Arial"/>
                <a:cs typeface="Arial"/>
              </a:rPr>
              <a:t>of </a:t>
            </a:r>
            <a:r>
              <a:rPr sz="1600" spc="-5" dirty="0">
                <a:latin typeface="Arial"/>
                <a:cs typeface="Arial"/>
              </a:rPr>
              <a:t>nudes </a:t>
            </a:r>
            <a:r>
              <a:rPr sz="1600" dirty="0">
                <a:latin typeface="Arial"/>
                <a:cs typeface="Arial"/>
              </a:rPr>
              <a:t>and </a:t>
            </a:r>
            <a:r>
              <a:rPr sz="1600" spc="-5" dirty="0">
                <a:latin typeface="Arial"/>
                <a:cs typeface="Arial"/>
              </a:rPr>
              <a:t>landscapes. </a:t>
            </a:r>
            <a:r>
              <a:rPr sz="1600" dirty="0">
                <a:latin typeface="Arial"/>
                <a:cs typeface="Arial"/>
              </a:rPr>
              <a:t>The  Brücke artists </a:t>
            </a:r>
            <a:r>
              <a:rPr sz="1600" spc="-5" dirty="0">
                <a:latin typeface="Arial"/>
                <a:cs typeface="Arial"/>
              </a:rPr>
              <a:t>helped to </a:t>
            </a:r>
            <a:r>
              <a:rPr sz="1600" dirty="0">
                <a:latin typeface="Arial"/>
                <a:cs typeface="Arial"/>
              </a:rPr>
              <a:t>revive the </a:t>
            </a:r>
            <a:r>
              <a:rPr sz="1600" spc="-5" dirty="0">
                <a:latin typeface="Arial"/>
                <a:cs typeface="Arial"/>
              </a:rPr>
              <a:t>woodcut tradition </a:t>
            </a:r>
            <a:r>
              <a:rPr sz="1600" dirty="0">
                <a:latin typeface="Arial"/>
                <a:cs typeface="Arial"/>
              </a:rPr>
              <a:t>in Germany; </a:t>
            </a:r>
            <a:r>
              <a:rPr sz="1600" spc="-5" dirty="0">
                <a:latin typeface="Arial"/>
                <a:cs typeface="Arial"/>
              </a:rPr>
              <a:t>they </a:t>
            </a:r>
            <a:r>
              <a:rPr sz="1600" dirty="0">
                <a:latin typeface="Arial"/>
                <a:cs typeface="Arial"/>
              </a:rPr>
              <a:t>prized </a:t>
            </a:r>
            <a:r>
              <a:rPr sz="1600" spc="-5" dirty="0">
                <a:latin typeface="Arial"/>
                <a:cs typeface="Arial"/>
              </a:rPr>
              <a:t>the  </a:t>
            </a:r>
            <a:r>
              <a:rPr sz="1600" spc="-10" dirty="0">
                <a:latin typeface="Arial"/>
                <a:cs typeface="Arial"/>
              </a:rPr>
              <a:t>medium’s </a:t>
            </a:r>
            <a:r>
              <a:rPr sz="1600" spc="-5" dirty="0">
                <a:latin typeface="Arial"/>
                <a:cs typeface="Arial"/>
              </a:rPr>
              <a:t>ability </a:t>
            </a:r>
            <a:r>
              <a:rPr sz="1600" dirty="0">
                <a:latin typeface="Arial"/>
                <a:cs typeface="Arial"/>
              </a:rPr>
              <a:t>to convey </a:t>
            </a:r>
            <a:r>
              <a:rPr sz="1600" spc="-5" dirty="0">
                <a:latin typeface="Arial"/>
                <a:cs typeface="Arial"/>
              </a:rPr>
              <a:t>rough, spontaneous marks and bold, flat </a:t>
            </a:r>
            <a:r>
              <a:rPr sz="1600" spc="-15" dirty="0">
                <a:latin typeface="Arial"/>
                <a:cs typeface="Arial"/>
              </a:rPr>
              <a:t>colour. </a:t>
            </a:r>
            <a:r>
              <a:rPr sz="1600" spc="-5" dirty="0">
                <a:latin typeface="Arial"/>
                <a:cs typeface="Arial"/>
              </a:rPr>
              <a:t>Heckel  </a:t>
            </a:r>
            <a:r>
              <a:rPr sz="1600" dirty="0">
                <a:latin typeface="Arial"/>
                <a:cs typeface="Arial"/>
              </a:rPr>
              <a:t>was </a:t>
            </a:r>
            <a:r>
              <a:rPr sz="1600" spc="-5" dirty="0">
                <a:latin typeface="Arial"/>
                <a:cs typeface="Arial"/>
              </a:rPr>
              <a:t>the artist most prolific </a:t>
            </a:r>
            <a:r>
              <a:rPr sz="1600" dirty="0">
                <a:latin typeface="Arial"/>
                <a:cs typeface="Arial"/>
              </a:rPr>
              <a:t>in </a:t>
            </a:r>
            <a:r>
              <a:rPr sz="1600" spc="-5" dirty="0">
                <a:latin typeface="Arial"/>
                <a:cs typeface="Arial"/>
              </a:rPr>
              <a:t>woodcut, often creating </a:t>
            </a:r>
            <a:r>
              <a:rPr sz="1600" dirty="0">
                <a:latin typeface="Arial"/>
                <a:cs typeface="Arial"/>
              </a:rPr>
              <a:t>posters and </a:t>
            </a:r>
            <a:r>
              <a:rPr sz="1600" spc="-5" dirty="0">
                <a:latin typeface="Arial"/>
                <a:cs typeface="Arial"/>
              </a:rPr>
              <a:t>invitations for </a:t>
            </a:r>
            <a:r>
              <a:rPr sz="1600" dirty="0">
                <a:latin typeface="Arial"/>
                <a:cs typeface="Arial"/>
              </a:rPr>
              <a:t>Die  Brücke</a:t>
            </a:r>
            <a:r>
              <a:rPr sz="1600" spc="-15" dirty="0">
                <a:latin typeface="Arial"/>
                <a:cs typeface="Arial"/>
              </a:rPr>
              <a:t> </a:t>
            </a:r>
            <a:r>
              <a:rPr sz="1600" spc="-5" dirty="0">
                <a:latin typeface="Arial"/>
                <a:cs typeface="Arial"/>
              </a:rPr>
              <a:t>exhibitions.</a:t>
            </a:r>
            <a:endParaRPr sz="1600">
              <a:latin typeface="Arial"/>
              <a:cs typeface="Arial"/>
            </a:endParaRPr>
          </a:p>
        </p:txBody>
      </p:sp>
      <p:sp>
        <p:nvSpPr>
          <p:cNvPr id="3" name="object 3"/>
          <p:cNvSpPr/>
          <p:nvPr/>
        </p:nvSpPr>
        <p:spPr>
          <a:xfrm>
            <a:off x="2771775" y="2571750"/>
            <a:ext cx="4914900" cy="428624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0544" y="373380"/>
            <a:ext cx="4572000" cy="452755"/>
          </a:xfrm>
          <a:prstGeom prst="rect">
            <a:avLst/>
          </a:prstGeom>
        </p:spPr>
        <p:txBody>
          <a:bodyPr vert="horz" wrap="square" lIns="0" tIns="12700" rIns="0" bIns="0" rtlCol="0">
            <a:spAutoFit/>
          </a:bodyPr>
          <a:lstStyle/>
          <a:p>
            <a:pPr marL="12700">
              <a:lnSpc>
                <a:spcPct val="100000"/>
              </a:lnSpc>
              <a:spcBef>
                <a:spcPts val="100"/>
              </a:spcBef>
            </a:pPr>
            <a:r>
              <a:rPr spc="-40" dirty="0"/>
              <a:t>SINGLE-COLOUR </a:t>
            </a:r>
            <a:r>
              <a:rPr spc="-30" dirty="0"/>
              <a:t>LINO</a:t>
            </a:r>
            <a:r>
              <a:rPr spc="-320" dirty="0"/>
              <a:t> </a:t>
            </a:r>
            <a:r>
              <a:rPr spc="45" dirty="0"/>
              <a:t>PRINTS</a:t>
            </a:r>
          </a:p>
        </p:txBody>
      </p:sp>
      <p:sp>
        <p:nvSpPr>
          <p:cNvPr id="3" name="object 3"/>
          <p:cNvSpPr txBox="1"/>
          <p:nvPr/>
        </p:nvSpPr>
        <p:spPr>
          <a:xfrm>
            <a:off x="762254" y="906069"/>
            <a:ext cx="7299959" cy="2444115"/>
          </a:xfrm>
          <a:prstGeom prst="rect">
            <a:avLst/>
          </a:prstGeom>
        </p:spPr>
        <p:txBody>
          <a:bodyPr vert="horz" wrap="square" lIns="0" tIns="12700" rIns="0" bIns="0" rtlCol="0">
            <a:spAutoFit/>
          </a:bodyPr>
          <a:lstStyle/>
          <a:p>
            <a:pPr marL="12700" marR="197485">
              <a:lnSpc>
                <a:spcPct val="141700"/>
              </a:lnSpc>
              <a:spcBef>
                <a:spcPts val="100"/>
              </a:spcBef>
            </a:pPr>
            <a:r>
              <a:rPr sz="1600" b="1" dirty="0">
                <a:latin typeface="Arial"/>
                <a:cs typeface="Arial"/>
              </a:rPr>
              <a:t>The </a:t>
            </a:r>
            <a:r>
              <a:rPr sz="1600" b="1" spc="-5" dirty="0">
                <a:latin typeface="Arial"/>
                <a:cs typeface="Arial"/>
              </a:rPr>
              <a:t>easiest style </a:t>
            </a:r>
            <a:r>
              <a:rPr sz="1600" b="1" dirty="0">
                <a:latin typeface="Arial"/>
                <a:cs typeface="Arial"/>
              </a:rPr>
              <a:t>of lino print is a </a:t>
            </a:r>
            <a:r>
              <a:rPr sz="1600" b="1" spc="-5" dirty="0">
                <a:latin typeface="Arial"/>
                <a:cs typeface="Arial"/>
              </a:rPr>
              <a:t>single-colour </a:t>
            </a:r>
            <a:r>
              <a:rPr sz="1600" b="1" dirty="0">
                <a:latin typeface="Arial"/>
                <a:cs typeface="Arial"/>
              </a:rPr>
              <a:t>print. </a:t>
            </a:r>
            <a:r>
              <a:rPr sz="1600" b="1" spc="-45" dirty="0">
                <a:latin typeface="Arial"/>
                <a:cs typeface="Arial"/>
              </a:rPr>
              <a:t>You </a:t>
            </a:r>
            <a:r>
              <a:rPr sz="1600" b="1" dirty="0">
                <a:latin typeface="Arial"/>
                <a:cs typeface="Arial"/>
              </a:rPr>
              <a:t>cut the </a:t>
            </a:r>
            <a:r>
              <a:rPr sz="1600" b="1" spc="-5" dirty="0">
                <a:latin typeface="Arial"/>
                <a:cs typeface="Arial"/>
              </a:rPr>
              <a:t>design  once, </a:t>
            </a:r>
            <a:r>
              <a:rPr sz="1600" b="1" dirty="0">
                <a:latin typeface="Arial"/>
                <a:cs typeface="Arial"/>
              </a:rPr>
              <a:t>and print it using one colour </a:t>
            </a:r>
            <a:r>
              <a:rPr sz="1600" b="1" spc="-25" dirty="0">
                <a:latin typeface="Arial"/>
                <a:cs typeface="Arial"/>
              </a:rPr>
              <a:t>only. </a:t>
            </a:r>
            <a:r>
              <a:rPr sz="1600" b="1" spc="-5" dirty="0">
                <a:latin typeface="Arial"/>
                <a:cs typeface="Arial"/>
              </a:rPr>
              <a:t>Black </a:t>
            </a:r>
            <a:r>
              <a:rPr sz="1600" b="1" dirty="0">
                <a:latin typeface="Arial"/>
                <a:cs typeface="Arial"/>
              </a:rPr>
              <a:t>is </a:t>
            </a:r>
            <a:r>
              <a:rPr sz="1600" b="1" spc="-5" dirty="0">
                <a:latin typeface="Arial"/>
                <a:cs typeface="Arial"/>
              </a:rPr>
              <a:t>usually used because of  </a:t>
            </a:r>
            <a:r>
              <a:rPr sz="1600" b="1" dirty="0">
                <a:latin typeface="Arial"/>
                <a:cs typeface="Arial"/>
              </a:rPr>
              <a:t>its strong </a:t>
            </a:r>
            <a:r>
              <a:rPr sz="1600" b="1" spc="-5" dirty="0">
                <a:latin typeface="Arial"/>
                <a:cs typeface="Arial"/>
              </a:rPr>
              <a:t>contrast </a:t>
            </a:r>
            <a:r>
              <a:rPr sz="1600" b="1" dirty="0">
                <a:latin typeface="Arial"/>
                <a:cs typeface="Arial"/>
              </a:rPr>
              <a:t>to white</a:t>
            </a:r>
            <a:r>
              <a:rPr sz="1600" b="1" spc="20" dirty="0">
                <a:latin typeface="Arial"/>
                <a:cs typeface="Arial"/>
              </a:rPr>
              <a:t> </a:t>
            </a:r>
            <a:r>
              <a:rPr sz="1600" b="1" spc="-20" dirty="0">
                <a:latin typeface="Arial"/>
                <a:cs typeface="Arial"/>
              </a:rPr>
              <a:t>paper.</a:t>
            </a:r>
            <a:endParaRPr sz="1600">
              <a:latin typeface="Arial"/>
              <a:cs typeface="Arial"/>
            </a:endParaRPr>
          </a:p>
          <a:p>
            <a:pPr marL="12700">
              <a:lnSpc>
                <a:spcPct val="100000"/>
              </a:lnSpc>
              <a:spcBef>
                <a:spcPts val="800"/>
              </a:spcBef>
            </a:pPr>
            <a:r>
              <a:rPr sz="1600" b="1" dirty="0">
                <a:latin typeface="Arial"/>
                <a:cs typeface="Arial"/>
              </a:rPr>
              <a:t>Plan your </a:t>
            </a:r>
            <a:r>
              <a:rPr sz="1600" b="1" spc="-5" dirty="0">
                <a:latin typeface="Arial"/>
                <a:cs typeface="Arial"/>
              </a:rPr>
              <a:t>linocut design on </a:t>
            </a:r>
            <a:r>
              <a:rPr sz="1600" b="1" dirty="0">
                <a:latin typeface="Arial"/>
                <a:cs typeface="Arial"/>
              </a:rPr>
              <a:t>a sheet of </a:t>
            </a:r>
            <a:r>
              <a:rPr sz="1600" b="1" spc="-20" dirty="0">
                <a:latin typeface="Arial"/>
                <a:cs typeface="Arial"/>
              </a:rPr>
              <a:t>paper, </a:t>
            </a:r>
            <a:r>
              <a:rPr sz="1600" b="1" dirty="0">
                <a:latin typeface="Arial"/>
                <a:cs typeface="Arial"/>
              </a:rPr>
              <a:t>or on the </a:t>
            </a:r>
            <a:r>
              <a:rPr sz="1600" b="1" spc="-5" dirty="0">
                <a:latin typeface="Arial"/>
                <a:cs typeface="Arial"/>
              </a:rPr>
              <a:t>lino itself,</a:t>
            </a:r>
            <a:r>
              <a:rPr sz="1600" b="1" spc="120" dirty="0">
                <a:latin typeface="Arial"/>
                <a:cs typeface="Arial"/>
              </a:rPr>
              <a:t> </a:t>
            </a:r>
            <a:r>
              <a:rPr sz="1600" b="1" dirty="0">
                <a:latin typeface="Arial"/>
                <a:cs typeface="Arial"/>
              </a:rPr>
              <a:t>before</a:t>
            </a:r>
            <a:endParaRPr sz="1600">
              <a:latin typeface="Arial"/>
              <a:cs typeface="Arial"/>
            </a:endParaRPr>
          </a:p>
          <a:p>
            <a:pPr marL="12700" marR="5080">
              <a:lnSpc>
                <a:spcPct val="141600"/>
              </a:lnSpc>
              <a:spcBef>
                <a:spcPts val="5"/>
              </a:spcBef>
            </a:pPr>
            <a:r>
              <a:rPr sz="1600" b="1" dirty="0">
                <a:latin typeface="Arial"/>
                <a:cs typeface="Arial"/>
              </a:rPr>
              <a:t>you </a:t>
            </a:r>
            <a:r>
              <a:rPr sz="1600" b="1" spc="-5" dirty="0">
                <a:latin typeface="Arial"/>
                <a:cs typeface="Arial"/>
              </a:rPr>
              <a:t>start </a:t>
            </a:r>
            <a:r>
              <a:rPr sz="1600" b="1" dirty="0">
                <a:latin typeface="Arial"/>
                <a:cs typeface="Arial"/>
              </a:rPr>
              <a:t>cutting. </a:t>
            </a:r>
            <a:r>
              <a:rPr sz="1600" b="1" spc="-15" dirty="0">
                <a:latin typeface="Arial"/>
                <a:cs typeface="Arial"/>
              </a:rPr>
              <a:t>Remember, </a:t>
            </a:r>
            <a:r>
              <a:rPr sz="1600" b="1" dirty="0">
                <a:latin typeface="Arial"/>
                <a:cs typeface="Arial"/>
              </a:rPr>
              <a:t>what you </a:t>
            </a:r>
            <a:r>
              <a:rPr sz="1600" b="1" spc="-5" dirty="0">
                <a:latin typeface="Arial"/>
                <a:cs typeface="Arial"/>
              </a:rPr>
              <a:t>cut </a:t>
            </a:r>
            <a:r>
              <a:rPr sz="1600" b="1" dirty="0">
                <a:latin typeface="Arial"/>
                <a:cs typeface="Arial"/>
              </a:rPr>
              <a:t>away will be white and what you  </a:t>
            </a:r>
            <a:r>
              <a:rPr sz="1600" b="1" spc="-5" dirty="0">
                <a:latin typeface="Arial"/>
                <a:cs typeface="Arial"/>
              </a:rPr>
              <a:t>leave </a:t>
            </a:r>
            <a:r>
              <a:rPr sz="1600" b="1" dirty="0">
                <a:latin typeface="Arial"/>
                <a:cs typeface="Arial"/>
              </a:rPr>
              <a:t>will be </a:t>
            </a:r>
            <a:r>
              <a:rPr sz="1600" b="1" spc="-5" dirty="0">
                <a:latin typeface="Arial"/>
                <a:cs typeface="Arial"/>
              </a:rPr>
              <a:t>black. Also, </a:t>
            </a:r>
            <a:r>
              <a:rPr sz="1600" b="1" dirty="0">
                <a:latin typeface="Arial"/>
                <a:cs typeface="Arial"/>
              </a:rPr>
              <a:t>the printed version will be </a:t>
            </a:r>
            <a:r>
              <a:rPr sz="1600" b="1" spc="-5" dirty="0">
                <a:latin typeface="Arial"/>
                <a:cs typeface="Arial"/>
              </a:rPr>
              <a:t>reversed, </a:t>
            </a:r>
            <a:r>
              <a:rPr sz="1600" b="1" dirty="0">
                <a:latin typeface="Arial"/>
                <a:cs typeface="Arial"/>
              </a:rPr>
              <a:t>so if </a:t>
            </a:r>
            <a:r>
              <a:rPr sz="1600" b="1" spc="-5" dirty="0">
                <a:latin typeface="Arial"/>
                <a:cs typeface="Arial"/>
              </a:rPr>
              <a:t>you've  </a:t>
            </a:r>
            <a:r>
              <a:rPr sz="1600" b="1" dirty="0">
                <a:latin typeface="Arial"/>
                <a:cs typeface="Arial"/>
              </a:rPr>
              <a:t>any </a:t>
            </a:r>
            <a:r>
              <a:rPr sz="1600" b="1" spc="-5" dirty="0">
                <a:latin typeface="Arial"/>
                <a:cs typeface="Arial"/>
              </a:rPr>
              <a:t>lettering </a:t>
            </a:r>
            <a:r>
              <a:rPr sz="1600" b="1" dirty="0">
                <a:latin typeface="Arial"/>
                <a:cs typeface="Arial"/>
              </a:rPr>
              <a:t>you </a:t>
            </a:r>
            <a:r>
              <a:rPr sz="1600" b="1" spc="-5" dirty="0">
                <a:latin typeface="Arial"/>
                <a:cs typeface="Arial"/>
              </a:rPr>
              <a:t>must </a:t>
            </a:r>
            <a:r>
              <a:rPr sz="1600" b="1" dirty="0">
                <a:latin typeface="Arial"/>
                <a:cs typeface="Arial"/>
              </a:rPr>
              <a:t>cut this out</a:t>
            </a:r>
            <a:r>
              <a:rPr sz="1600" b="1" spc="35" dirty="0">
                <a:latin typeface="Arial"/>
                <a:cs typeface="Arial"/>
              </a:rPr>
              <a:t> </a:t>
            </a:r>
            <a:r>
              <a:rPr sz="1600" b="1" spc="-5" dirty="0">
                <a:latin typeface="Arial"/>
                <a:cs typeface="Arial"/>
              </a:rPr>
              <a:t>backwards.</a:t>
            </a:r>
            <a:endParaRPr sz="1600">
              <a:latin typeface="Arial"/>
              <a:cs typeface="Arial"/>
            </a:endParaRPr>
          </a:p>
        </p:txBody>
      </p:sp>
      <p:sp>
        <p:nvSpPr>
          <p:cNvPr id="4" name="object 4"/>
          <p:cNvSpPr/>
          <p:nvPr/>
        </p:nvSpPr>
        <p:spPr>
          <a:xfrm>
            <a:off x="5436108" y="3356990"/>
            <a:ext cx="3208147" cy="315912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51523" y="3560826"/>
            <a:ext cx="4994910" cy="295529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539546" y="620712"/>
            <a:ext cx="7844408" cy="531647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4570" y="302513"/>
            <a:ext cx="3444240" cy="452755"/>
          </a:xfrm>
          <a:prstGeom prst="rect">
            <a:avLst/>
          </a:prstGeom>
        </p:spPr>
        <p:txBody>
          <a:bodyPr vert="horz" wrap="square" lIns="0" tIns="12700" rIns="0" bIns="0" rtlCol="0">
            <a:spAutoFit/>
          </a:bodyPr>
          <a:lstStyle/>
          <a:p>
            <a:pPr marL="12700">
              <a:lnSpc>
                <a:spcPct val="100000"/>
              </a:lnSpc>
              <a:spcBef>
                <a:spcPts val="100"/>
              </a:spcBef>
            </a:pPr>
            <a:r>
              <a:rPr spc="-30" dirty="0"/>
              <a:t>REDUCTION</a:t>
            </a:r>
            <a:r>
              <a:rPr spc="-210" dirty="0"/>
              <a:t> </a:t>
            </a:r>
            <a:r>
              <a:rPr spc="-40" dirty="0"/>
              <a:t>LINOCUTS</a:t>
            </a:r>
          </a:p>
        </p:txBody>
      </p:sp>
      <p:sp>
        <p:nvSpPr>
          <p:cNvPr id="3" name="object 3"/>
          <p:cNvSpPr txBox="1"/>
          <p:nvPr/>
        </p:nvSpPr>
        <p:spPr>
          <a:xfrm>
            <a:off x="530351" y="829107"/>
            <a:ext cx="8046084" cy="2099310"/>
          </a:xfrm>
          <a:prstGeom prst="rect">
            <a:avLst/>
          </a:prstGeom>
        </p:spPr>
        <p:txBody>
          <a:bodyPr vert="horz" wrap="square" lIns="0" tIns="12700" rIns="0" bIns="0" rtlCol="0">
            <a:spAutoFit/>
          </a:bodyPr>
          <a:lstStyle/>
          <a:p>
            <a:pPr marL="12700" marR="5080">
              <a:lnSpc>
                <a:spcPct val="141700"/>
              </a:lnSpc>
              <a:spcBef>
                <a:spcPts val="100"/>
              </a:spcBef>
            </a:pPr>
            <a:r>
              <a:rPr sz="1600" b="1" spc="-5" dirty="0">
                <a:latin typeface="Arial"/>
                <a:cs typeface="Arial"/>
              </a:rPr>
              <a:t>Reduction linocuts </a:t>
            </a:r>
            <a:r>
              <a:rPr sz="1600" b="1" dirty="0">
                <a:latin typeface="Arial"/>
                <a:cs typeface="Arial"/>
              </a:rPr>
              <a:t>are printed from one </a:t>
            </a:r>
            <a:r>
              <a:rPr sz="1600" b="1" spc="-5" dirty="0">
                <a:latin typeface="Arial"/>
                <a:cs typeface="Arial"/>
              </a:rPr>
              <a:t>piece </a:t>
            </a:r>
            <a:r>
              <a:rPr sz="1600" b="1" dirty="0">
                <a:latin typeface="Arial"/>
                <a:cs typeface="Arial"/>
              </a:rPr>
              <a:t>of lino, cutting it </a:t>
            </a:r>
            <a:r>
              <a:rPr sz="1600" b="1" spc="-5" dirty="0">
                <a:latin typeface="Arial"/>
                <a:cs typeface="Arial"/>
              </a:rPr>
              <a:t>again </a:t>
            </a:r>
            <a:r>
              <a:rPr sz="1600" b="1" dirty="0">
                <a:latin typeface="Arial"/>
                <a:cs typeface="Arial"/>
              </a:rPr>
              <a:t>for </a:t>
            </a:r>
            <a:r>
              <a:rPr sz="1600" b="1" spc="-5" dirty="0">
                <a:latin typeface="Arial"/>
                <a:cs typeface="Arial"/>
              </a:rPr>
              <a:t>each </a:t>
            </a:r>
            <a:r>
              <a:rPr sz="1600" b="1" dirty="0">
                <a:latin typeface="Arial"/>
                <a:cs typeface="Arial"/>
              </a:rPr>
              <a:t>new  colour in your </a:t>
            </a:r>
            <a:r>
              <a:rPr sz="1600" b="1" spc="-5" dirty="0">
                <a:latin typeface="Arial"/>
                <a:cs typeface="Arial"/>
              </a:rPr>
              <a:t>design. </a:t>
            </a:r>
            <a:r>
              <a:rPr sz="1600" b="1" dirty="0">
                <a:latin typeface="Arial"/>
                <a:cs typeface="Arial"/>
              </a:rPr>
              <a:t>The first cut is for any </a:t>
            </a:r>
            <a:r>
              <a:rPr sz="1600" b="1" spc="-5" dirty="0">
                <a:latin typeface="Arial"/>
                <a:cs typeface="Arial"/>
              </a:rPr>
              <a:t>areas </a:t>
            </a:r>
            <a:r>
              <a:rPr sz="1600" b="1" dirty="0">
                <a:latin typeface="Arial"/>
                <a:cs typeface="Arial"/>
              </a:rPr>
              <a:t>in the </a:t>
            </a:r>
            <a:r>
              <a:rPr sz="1600" b="1" spc="-5" dirty="0">
                <a:latin typeface="Arial"/>
                <a:cs typeface="Arial"/>
              </a:rPr>
              <a:t>design </a:t>
            </a:r>
            <a:r>
              <a:rPr sz="1600" b="1" dirty="0">
                <a:latin typeface="Arial"/>
                <a:cs typeface="Arial"/>
              </a:rPr>
              <a:t>to be </a:t>
            </a:r>
            <a:r>
              <a:rPr sz="1600" b="1" spc="-5" dirty="0">
                <a:latin typeface="Arial"/>
                <a:cs typeface="Arial"/>
              </a:rPr>
              <a:t>left </a:t>
            </a:r>
            <a:r>
              <a:rPr sz="1600" b="1" dirty="0">
                <a:latin typeface="Arial"/>
                <a:cs typeface="Arial"/>
              </a:rPr>
              <a:t>white (or  the colour of the </a:t>
            </a:r>
            <a:r>
              <a:rPr sz="1600" b="1" spc="-5" dirty="0">
                <a:latin typeface="Arial"/>
                <a:cs typeface="Arial"/>
              </a:rPr>
              <a:t>paper), </a:t>
            </a:r>
            <a:r>
              <a:rPr sz="1600" b="1" dirty="0">
                <a:latin typeface="Arial"/>
                <a:cs typeface="Arial"/>
              </a:rPr>
              <a:t>and you print it with colour </a:t>
            </a:r>
            <a:r>
              <a:rPr sz="1600" b="1" spc="-5" dirty="0">
                <a:latin typeface="Arial"/>
                <a:cs typeface="Arial"/>
              </a:rPr>
              <a:t>1. </a:t>
            </a:r>
            <a:r>
              <a:rPr sz="1600" b="1" dirty="0">
                <a:latin typeface="Arial"/>
                <a:cs typeface="Arial"/>
              </a:rPr>
              <a:t>The second </a:t>
            </a:r>
            <a:r>
              <a:rPr sz="1600" b="1" spc="-5" dirty="0">
                <a:latin typeface="Arial"/>
                <a:cs typeface="Arial"/>
              </a:rPr>
              <a:t>cut takes </a:t>
            </a:r>
            <a:r>
              <a:rPr sz="1600" b="1" dirty="0">
                <a:latin typeface="Arial"/>
                <a:cs typeface="Arial"/>
              </a:rPr>
              <a:t>away  those </a:t>
            </a:r>
            <a:r>
              <a:rPr sz="1600" b="1" spc="-5" dirty="0">
                <a:latin typeface="Arial"/>
                <a:cs typeface="Arial"/>
              </a:rPr>
              <a:t>areas </a:t>
            </a:r>
            <a:r>
              <a:rPr sz="1600" b="1" dirty="0">
                <a:latin typeface="Arial"/>
                <a:cs typeface="Arial"/>
              </a:rPr>
              <a:t>in the </a:t>
            </a:r>
            <a:r>
              <a:rPr sz="1600" b="1" spc="-5" dirty="0">
                <a:latin typeface="Arial"/>
                <a:cs typeface="Arial"/>
              </a:rPr>
              <a:t>design you want </a:t>
            </a:r>
            <a:r>
              <a:rPr sz="1600" b="1" dirty="0">
                <a:latin typeface="Arial"/>
                <a:cs typeface="Arial"/>
              </a:rPr>
              <a:t>to be colour 1 in the final print. </a:t>
            </a:r>
            <a:r>
              <a:rPr sz="1600" b="1" spc="-45" dirty="0">
                <a:latin typeface="Arial"/>
                <a:cs typeface="Arial"/>
              </a:rPr>
              <a:t>You </a:t>
            </a:r>
            <a:r>
              <a:rPr sz="1600" b="1" dirty="0">
                <a:latin typeface="Arial"/>
                <a:cs typeface="Arial"/>
              </a:rPr>
              <a:t>then print  colour 2 on top of colour 1. (Ensure the ink is dry before printing the next </a:t>
            </a:r>
            <a:r>
              <a:rPr sz="1600" b="1" spc="-15" dirty="0">
                <a:latin typeface="Arial"/>
                <a:cs typeface="Arial"/>
              </a:rPr>
              <a:t>colour.)  </a:t>
            </a:r>
            <a:r>
              <a:rPr sz="1600" b="1" dirty="0">
                <a:latin typeface="Arial"/>
                <a:cs typeface="Arial"/>
              </a:rPr>
              <a:t>The </a:t>
            </a:r>
            <a:r>
              <a:rPr sz="1600" b="1" spc="-5" dirty="0">
                <a:latin typeface="Arial"/>
                <a:cs typeface="Arial"/>
              </a:rPr>
              <a:t>result </a:t>
            </a:r>
            <a:r>
              <a:rPr sz="1600" b="1" dirty="0">
                <a:latin typeface="Arial"/>
                <a:cs typeface="Arial"/>
              </a:rPr>
              <a:t>is a print with white and two</a:t>
            </a:r>
            <a:r>
              <a:rPr sz="1600" b="1" spc="40" dirty="0">
                <a:latin typeface="Arial"/>
                <a:cs typeface="Arial"/>
              </a:rPr>
              <a:t> </a:t>
            </a:r>
            <a:r>
              <a:rPr sz="1600" b="1" spc="-5" dirty="0">
                <a:latin typeface="Arial"/>
                <a:cs typeface="Arial"/>
              </a:rPr>
              <a:t>colours.</a:t>
            </a:r>
            <a:endParaRPr sz="1600">
              <a:latin typeface="Arial"/>
              <a:cs typeface="Arial"/>
            </a:endParaRPr>
          </a:p>
        </p:txBody>
      </p:sp>
      <p:sp>
        <p:nvSpPr>
          <p:cNvPr id="4" name="object 4"/>
          <p:cNvSpPr/>
          <p:nvPr/>
        </p:nvSpPr>
        <p:spPr>
          <a:xfrm>
            <a:off x="899591" y="3602151"/>
            <a:ext cx="2752725" cy="28575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79901" y="3602151"/>
            <a:ext cx="4209287" cy="28182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1191" y="403098"/>
            <a:ext cx="6927215" cy="452755"/>
          </a:xfrm>
          <a:prstGeom prst="rect">
            <a:avLst/>
          </a:prstGeom>
        </p:spPr>
        <p:txBody>
          <a:bodyPr vert="horz" wrap="square" lIns="0" tIns="12700" rIns="0" bIns="0" rtlCol="0">
            <a:spAutoFit/>
          </a:bodyPr>
          <a:lstStyle/>
          <a:p>
            <a:pPr marL="12700">
              <a:lnSpc>
                <a:spcPct val="100000"/>
              </a:lnSpc>
              <a:spcBef>
                <a:spcPts val="100"/>
              </a:spcBef>
            </a:pPr>
            <a:r>
              <a:rPr spc="-50" dirty="0"/>
              <a:t>CREATE</a:t>
            </a:r>
            <a:r>
              <a:rPr spc="-165" dirty="0"/>
              <a:t> </a:t>
            </a:r>
            <a:r>
              <a:rPr spc="35" dirty="0"/>
              <a:t>A</a:t>
            </a:r>
            <a:r>
              <a:rPr spc="-145" dirty="0"/>
              <a:t> </a:t>
            </a:r>
            <a:r>
              <a:rPr spc="100" dirty="0"/>
              <a:t>SERIES</a:t>
            </a:r>
            <a:r>
              <a:rPr spc="-155" dirty="0"/>
              <a:t> </a:t>
            </a:r>
            <a:r>
              <a:rPr spc="-70" dirty="0"/>
              <a:t>OF</a:t>
            </a:r>
            <a:r>
              <a:rPr spc="-145" dirty="0"/>
              <a:t> </a:t>
            </a:r>
            <a:r>
              <a:rPr spc="170" dirty="0"/>
              <a:t>3</a:t>
            </a:r>
            <a:r>
              <a:rPr spc="-145" dirty="0"/>
              <a:t> </a:t>
            </a:r>
            <a:r>
              <a:rPr spc="-50" dirty="0"/>
              <a:t>COLOUR</a:t>
            </a:r>
            <a:r>
              <a:rPr spc="-155" dirty="0"/>
              <a:t> </a:t>
            </a:r>
            <a:r>
              <a:rPr spc="-30" dirty="0"/>
              <a:t>LINO</a:t>
            </a:r>
            <a:r>
              <a:rPr spc="-140" dirty="0"/>
              <a:t> </a:t>
            </a:r>
            <a:r>
              <a:rPr spc="45" dirty="0"/>
              <a:t>PRINTS</a:t>
            </a:r>
          </a:p>
        </p:txBody>
      </p:sp>
      <p:sp>
        <p:nvSpPr>
          <p:cNvPr id="3" name="object 3"/>
          <p:cNvSpPr/>
          <p:nvPr/>
        </p:nvSpPr>
        <p:spPr>
          <a:xfrm>
            <a:off x="5466969" y="2708986"/>
            <a:ext cx="3353561" cy="357974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299202" y="1117346"/>
            <a:ext cx="3014980" cy="1122680"/>
          </a:xfrm>
          <a:prstGeom prst="rect">
            <a:avLst/>
          </a:prstGeom>
        </p:spPr>
        <p:txBody>
          <a:bodyPr vert="horz" wrap="square" lIns="0" tIns="12700" rIns="0" bIns="0" rtlCol="0">
            <a:spAutoFit/>
          </a:bodyPr>
          <a:lstStyle/>
          <a:p>
            <a:pPr marL="12700" marR="5080">
              <a:lnSpc>
                <a:spcPct val="100000"/>
              </a:lnSpc>
              <a:spcBef>
                <a:spcPts val="100"/>
              </a:spcBef>
            </a:pPr>
            <a:r>
              <a:rPr sz="1800" spc="-35" dirty="0">
                <a:latin typeface="Trebuchet MS"/>
                <a:cs typeface="Trebuchet MS"/>
              </a:rPr>
              <a:t>Looking </a:t>
            </a:r>
            <a:r>
              <a:rPr sz="1800" spc="-80" dirty="0">
                <a:latin typeface="Trebuchet MS"/>
                <a:cs typeface="Trebuchet MS"/>
              </a:rPr>
              <a:t>at your </a:t>
            </a:r>
            <a:r>
              <a:rPr sz="1800" spc="-75" dirty="0">
                <a:latin typeface="Trebuchet MS"/>
                <a:cs typeface="Trebuchet MS"/>
              </a:rPr>
              <a:t>own </a:t>
            </a:r>
            <a:r>
              <a:rPr sz="1800" spc="-114" dirty="0">
                <a:latin typeface="Trebuchet MS"/>
                <a:cs typeface="Trebuchet MS"/>
              </a:rPr>
              <a:t>“Journey”  </a:t>
            </a:r>
            <a:r>
              <a:rPr sz="1800" spc="-65" dirty="0">
                <a:latin typeface="Trebuchet MS"/>
                <a:cs typeface="Trebuchet MS"/>
              </a:rPr>
              <a:t>photos, </a:t>
            </a:r>
            <a:r>
              <a:rPr sz="1800" spc="-55" dirty="0">
                <a:latin typeface="Trebuchet MS"/>
                <a:cs typeface="Trebuchet MS"/>
              </a:rPr>
              <a:t>select </a:t>
            </a:r>
            <a:r>
              <a:rPr sz="1800" spc="-25" dirty="0">
                <a:latin typeface="Trebuchet MS"/>
                <a:cs typeface="Trebuchet MS"/>
              </a:rPr>
              <a:t>sections </a:t>
            </a:r>
            <a:r>
              <a:rPr sz="1800" spc="-85" dirty="0">
                <a:latin typeface="Trebuchet MS"/>
                <a:cs typeface="Trebuchet MS"/>
              </a:rPr>
              <a:t>from </a:t>
            </a:r>
            <a:r>
              <a:rPr sz="1800" spc="110" dirty="0">
                <a:latin typeface="Trebuchet MS"/>
                <a:cs typeface="Trebuchet MS"/>
              </a:rPr>
              <a:t>6  </a:t>
            </a:r>
            <a:r>
              <a:rPr sz="1800" spc="-50" dirty="0">
                <a:latin typeface="Trebuchet MS"/>
                <a:cs typeface="Trebuchet MS"/>
              </a:rPr>
              <a:t>images. </a:t>
            </a:r>
            <a:r>
              <a:rPr sz="1800" spc="-55" dirty="0">
                <a:latin typeface="Trebuchet MS"/>
                <a:cs typeface="Trebuchet MS"/>
              </a:rPr>
              <a:t>Draw </a:t>
            </a:r>
            <a:r>
              <a:rPr sz="1800" spc="-35" dirty="0">
                <a:latin typeface="Trebuchet MS"/>
                <a:cs typeface="Trebuchet MS"/>
              </a:rPr>
              <a:t>these </a:t>
            </a:r>
            <a:r>
              <a:rPr sz="1800" spc="-25" dirty="0">
                <a:latin typeface="Trebuchet MS"/>
                <a:cs typeface="Trebuchet MS"/>
              </a:rPr>
              <a:t>sections</a:t>
            </a:r>
            <a:r>
              <a:rPr sz="1800" spc="-285" dirty="0">
                <a:latin typeface="Trebuchet MS"/>
                <a:cs typeface="Trebuchet MS"/>
              </a:rPr>
              <a:t> </a:t>
            </a:r>
            <a:r>
              <a:rPr sz="1800" spc="-60" dirty="0">
                <a:latin typeface="Trebuchet MS"/>
                <a:cs typeface="Trebuchet MS"/>
              </a:rPr>
              <a:t>in  </a:t>
            </a:r>
            <a:r>
              <a:rPr sz="1800" spc="-80" dirty="0">
                <a:latin typeface="Trebuchet MS"/>
                <a:cs typeface="Trebuchet MS"/>
              </a:rPr>
              <a:t>your</a:t>
            </a:r>
            <a:r>
              <a:rPr sz="1800" spc="-100" dirty="0">
                <a:latin typeface="Trebuchet MS"/>
                <a:cs typeface="Trebuchet MS"/>
              </a:rPr>
              <a:t> </a:t>
            </a:r>
            <a:r>
              <a:rPr sz="1800" spc="-70" dirty="0">
                <a:latin typeface="Trebuchet MS"/>
                <a:cs typeface="Trebuchet MS"/>
              </a:rPr>
              <a:t>book.</a:t>
            </a:r>
            <a:endParaRPr sz="1800">
              <a:latin typeface="Trebuchet MS"/>
              <a:cs typeface="Trebuchet MS"/>
            </a:endParaRPr>
          </a:p>
        </p:txBody>
      </p:sp>
      <p:sp>
        <p:nvSpPr>
          <p:cNvPr id="5" name="object 5"/>
          <p:cNvSpPr/>
          <p:nvPr/>
        </p:nvSpPr>
        <p:spPr>
          <a:xfrm>
            <a:off x="467537" y="1052702"/>
            <a:ext cx="4435221" cy="401421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1191" y="403098"/>
            <a:ext cx="7059930" cy="452755"/>
          </a:xfrm>
          <a:prstGeom prst="rect">
            <a:avLst/>
          </a:prstGeom>
        </p:spPr>
        <p:txBody>
          <a:bodyPr vert="horz" wrap="square" lIns="0" tIns="12700" rIns="0" bIns="0" rtlCol="0">
            <a:spAutoFit/>
          </a:bodyPr>
          <a:lstStyle/>
          <a:p>
            <a:pPr marL="12700">
              <a:lnSpc>
                <a:spcPct val="100000"/>
              </a:lnSpc>
              <a:spcBef>
                <a:spcPts val="100"/>
              </a:spcBef>
            </a:pPr>
            <a:r>
              <a:rPr spc="-40" dirty="0"/>
              <a:t>TRACE </a:t>
            </a:r>
            <a:r>
              <a:rPr spc="-60" dirty="0"/>
              <a:t>YOUR </a:t>
            </a:r>
            <a:r>
              <a:rPr spc="-10" dirty="0"/>
              <a:t>ABSTRACT </a:t>
            </a:r>
            <a:r>
              <a:rPr spc="5" dirty="0"/>
              <a:t>SECTIONS</a:t>
            </a:r>
            <a:r>
              <a:rPr spc="-550" dirty="0"/>
              <a:t> </a:t>
            </a:r>
            <a:r>
              <a:rPr spc="-114" dirty="0"/>
              <a:t>ONTO </a:t>
            </a:r>
            <a:r>
              <a:rPr spc="-30" dirty="0"/>
              <a:t>LINO</a:t>
            </a:r>
          </a:p>
        </p:txBody>
      </p:sp>
      <p:sp>
        <p:nvSpPr>
          <p:cNvPr id="3" name="object 3"/>
          <p:cNvSpPr/>
          <p:nvPr/>
        </p:nvSpPr>
        <p:spPr>
          <a:xfrm>
            <a:off x="395541" y="1244980"/>
            <a:ext cx="3960495" cy="396367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795011" y="1470405"/>
            <a:ext cx="3707129" cy="1397635"/>
          </a:xfrm>
          <a:prstGeom prst="rect">
            <a:avLst/>
          </a:prstGeom>
        </p:spPr>
        <p:txBody>
          <a:bodyPr vert="horz" wrap="square" lIns="0" tIns="12700" rIns="0" bIns="0" rtlCol="0">
            <a:spAutoFit/>
          </a:bodyPr>
          <a:lstStyle/>
          <a:p>
            <a:pPr marL="12700" marR="5080">
              <a:lnSpc>
                <a:spcPct val="100000"/>
              </a:lnSpc>
              <a:spcBef>
                <a:spcPts val="100"/>
              </a:spcBef>
            </a:pPr>
            <a:r>
              <a:rPr sz="1800" spc="-90" dirty="0">
                <a:latin typeface="Trebuchet MS"/>
                <a:cs typeface="Trebuchet MS"/>
              </a:rPr>
              <a:t>Next </a:t>
            </a:r>
            <a:r>
              <a:rPr sz="1800" spc="-75" dirty="0">
                <a:latin typeface="Trebuchet MS"/>
                <a:cs typeface="Trebuchet MS"/>
              </a:rPr>
              <a:t>trace </a:t>
            </a:r>
            <a:r>
              <a:rPr sz="1800" spc="-80" dirty="0">
                <a:latin typeface="Trebuchet MS"/>
                <a:cs typeface="Trebuchet MS"/>
              </a:rPr>
              <a:t>your </a:t>
            </a:r>
            <a:r>
              <a:rPr sz="1800" spc="-85" dirty="0">
                <a:latin typeface="Trebuchet MS"/>
                <a:cs typeface="Trebuchet MS"/>
              </a:rPr>
              <a:t>favourite </a:t>
            </a:r>
            <a:r>
              <a:rPr sz="1800" spc="110" dirty="0">
                <a:latin typeface="Trebuchet MS"/>
                <a:cs typeface="Trebuchet MS"/>
              </a:rPr>
              <a:t>3 </a:t>
            </a:r>
            <a:r>
              <a:rPr sz="1800" spc="-25" dirty="0">
                <a:latin typeface="Trebuchet MS"/>
                <a:cs typeface="Trebuchet MS"/>
              </a:rPr>
              <a:t>sections  </a:t>
            </a:r>
            <a:r>
              <a:rPr sz="1800" spc="-15" dirty="0">
                <a:latin typeface="Trebuchet MS"/>
                <a:cs typeface="Trebuchet MS"/>
              </a:rPr>
              <a:t>and </a:t>
            </a:r>
            <a:r>
              <a:rPr sz="1800" spc="-60" dirty="0">
                <a:latin typeface="Trebuchet MS"/>
                <a:cs typeface="Trebuchet MS"/>
              </a:rPr>
              <a:t>then </a:t>
            </a:r>
            <a:r>
              <a:rPr sz="1800" spc="-65" dirty="0">
                <a:latin typeface="Trebuchet MS"/>
                <a:cs typeface="Trebuchet MS"/>
              </a:rPr>
              <a:t>transfer </a:t>
            </a:r>
            <a:r>
              <a:rPr sz="1800" spc="-35" dirty="0">
                <a:latin typeface="Trebuchet MS"/>
                <a:cs typeface="Trebuchet MS"/>
              </a:rPr>
              <a:t>these </a:t>
            </a:r>
            <a:r>
              <a:rPr sz="1800" spc="-20" dirty="0">
                <a:latin typeface="Trebuchet MS"/>
                <a:cs typeface="Trebuchet MS"/>
              </a:rPr>
              <a:t>on </a:t>
            </a:r>
            <a:r>
              <a:rPr sz="1800" spc="-114" dirty="0">
                <a:latin typeface="Trebuchet MS"/>
                <a:cs typeface="Trebuchet MS"/>
              </a:rPr>
              <a:t>to </a:t>
            </a:r>
            <a:r>
              <a:rPr sz="1800" spc="110" dirty="0">
                <a:latin typeface="Trebuchet MS"/>
                <a:cs typeface="Trebuchet MS"/>
              </a:rPr>
              <a:t>3</a:t>
            </a:r>
            <a:r>
              <a:rPr sz="1800" spc="-355" dirty="0">
                <a:latin typeface="Trebuchet MS"/>
                <a:cs typeface="Trebuchet MS"/>
              </a:rPr>
              <a:t> </a:t>
            </a:r>
            <a:r>
              <a:rPr sz="1800" spc="-40" dirty="0">
                <a:latin typeface="Trebuchet MS"/>
                <a:cs typeface="Trebuchet MS"/>
              </a:rPr>
              <a:t>pieces  </a:t>
            </a:r>
            <a:r>
              <a:rPr sz="1800" spc="-80" dirty="0">
                <a:latin typeface="Trebuchet MS"/>
                <a:cs typeface="Trebuchet MS"/>
              </a:rPr>
              <a:t>of</a:t>
            </a:r>
            <a:r>
              <a:rPr sz="1800" spc="-100" dirty="0">
                <a:latin typeface="Trebuchet MS"/>
                <a:cs typeface="Trebuchet MS"/>
              </a:rPr>
              <a:t> </a:t>
            </a:r>
            <a:r>
              <a:rPr sz="1800" spc="-80" dirty="0">
                <a:latin typeface="Trebuchet MS"/>
                <a:cs typeface="Trebuchet MS"/>
              </a:rPr>
              <a:t>lino/adigraf.</a:t>
            </a:r>
            <a:endParaRPr sz="1800">
              <a:latin typeface="Trebuchet MS"/>
              <a:cs typeface="Trebuchet MS"/>
            </a:endParaRPr>
          </a:p>
          <a:p>
            <a:pPr>
              <a:lnSpc>
                <a:spcPct val="100000"/>
              </a:lnSpc>
              <a:spcBef>
                <a:spcPts val="30"/>
              </a:spcBef>
            </a:pPr>
            <a:endParaRPr sz="1850">
              <a:latin typeface="Times New Roman"/>
              <a:cs typeface="Times New Roman"/>
            </a:endParaRPr>
          </a:p>
          <a:p>
            <a:pPr marL="12700">
              <a:lnSpc>
                <a:spcPct val="100000"/>
              </a:lnSpc>
              <a:spcBef>
                <a:spcPts val="5"/>
              </a:spcBef>
            </a:pPr>
            <a:r>
              <a:rPr sz="1800" spc="-25" dirty="0">
                <a:latin typeface="Trebuchet MS"/>
                <a:cs typeface="Trebuchet MS"/>
              </a:rPr>
              <a:t>Begin </a:t>
            </a:r>
            <a:r>
              <a:rPr sz="1800" spc="-114" dirty="0">
                <a:latin typeface="Trebuchet MS"/>
                <a:cs typeface="Trebuchet MS"/>
              </a:rPr>
              <a:t>to </a:t>
            </a:r>
            <a:r>
              <a:rPr sz="1800" spc="-30" dirty="0">
                <a:latin typeface="Trebuchet MS"/>
                <a:cs typeface="Trebuchet MS"/>
              </a:rPr>
              <a:t>make </a:t>
            </a:r>
            <a:r>
              <a:rPr sz="1800" spc="110" dirty="0">
                <a:latin typeface="Trebuchet MS"/>
                <a:cs typeface="Trebuchet MS"/>
              </a:rPr>
              <a:t>3</a:t>
            </a:r>
            <a:r>
              <a:rPr sz="1800" spc="-295" dirty="0">
                <a:latin typeface="Trebuchet MS"/>
                <a:cs typeface="Trebuchet MS"/>
              </a:rPr>
              <a:t> </a:t>
            </a:r>
            <a:r>
              <a:rPr sz="1800" spc="-85" dirty="0">
                <a:latin typeface="Trebuchet MS"/>
                <a:cs typeface="Trebuchet MS"/>
              </a:rPr>
              <a:t>different </a:t>
            </a:r>
            <a:r>
              <a:rPr sz="1800" spc="-65" dirty="0">
                <a:latin typeface="Trebuchet MS"/>
                <a:cs typeface="Trebuchet MS"/>
              </a:rPr>
              <a:t>lino </a:t>
            </a:r>
            <a:r>
              <a:rPr sz="1800" spc="-70" dirty="0">
                <a:latin typeface="Trebuchet MS"/>
                <a:cs typeface="Trebuchet MS"/>
              </a:rPr>
              <a:t>cuts.</a:t>
            </a:r>
            <a:endParaRPr sz="18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1191" y="403098"/>
            <a:ext cx="6564630" cy="452755"/>
          </a:xfrm>
          <a:prstGeom prst="rect">
            <a:avLst/>
          </a:prstGeom>
        </p:spPr>
        <p:txBody>
          <a:bodyPr vert="horz" wrap="square" lIns="0" tIns="12700" rIns="0" bIns="0" rtlCol="0">
            <a:spAutoFit/>
          </a:bodyPr>
          <a:lstStyle/>
          <a:p>
            <a:pPr marL="12700">
              <a:lnSpc>
                <a:spcPct val="100000"/>
              </a:lnSpc>
              <a:spcBef>
                <a:spcPts val="100"/>
              </a:spcBef>
            </a:pPr>
            <a:r>
              <a:rPr spc="30" dirty="0"/>
              <a:t>EXPERIMENT </a:t>
            </a:r>
            <a:r>
              <a:rPr spc="-70" dirty="0"/>
              <a:t>WITH </a:t>
            </a:r>
            <a:r>
              <a:rPr spc="-10" dirty="0"/>
              <a:t>DIFFERENT</a:t>
            </a:r>
            <a:r>
              <a:rPr spc="-445" dirty="0"/>
              <a:t> </a:t>
            </a:r>
            <a:r>
              <a:rPr spc="25" dirty="0"/>
              <a:t>MATERIALS</a:t>
            </a:r>
          </a:p>
        </p:txBody>
      </p:sp>
      <p:sp>
        <p:nvSpPr>
          <p:cNvPr id="3" name="object 3"/>
          <p:cNvSpPr/>
          <p:nvPr/>
        </p:nvSpPr>
        <p:spPr>
          <a:xfrm>
            <a:off x="323532" y="1556727"/>
            <a:ext cx="5112512" cy="424853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947409" y="1727200"/>
            <a:ext cx="2383155" cy="1945639"/>
          </a:xfrm>
          <a:prstGeom prst="rect">
            <a:avLst/>
          </a:prstGeom>
        </p:spPr>
        <p:txBody>
          <a:bodyPr vert="horz" wrap="square" lIns="0" tIns="12700" rIns="0" bIns="0" rtlCol="0">
            <a:spAutoFit/>
          </a:bodyPr>
          <a:lstStyle/>
          <a:p>
            <a:pPr marL="12700" marR="5080">
              <a:lnSpc>
                <a:spcPct val="100000"/>
              </a:lnSpc>
              <a:spcBef>
                <a:spcPts val="100"/>
              </a:spcBef>
            </a:pPr>
            <a:r>
              <a:rPr sz="1800" spc="-90" dirty="0">
                <a:latin typeface="Trebuchet MS"/>
                <a:cs typeface="Trebuchet MS"/>
              </a:rPr>
              <a:t>Next </a:t>
            </a:r>
            <a:r>
              <a:rPr sz="1800" spc="-80" dirty="0">
                <a:latin typeface="Trebuchet MS"/>
                <a:cs typeface="Trebuchet MS"/>
              </a:rPr>
              <a:t>experiment</a:t>
            </a:r>
            <a:r>
              <a:rPr sz="1800" spc="-140" dirty="0">
                <a:latin typeface="Trebuchet MS"/>
                <a:cs typeface="Trebuchet MS"/>
              </a:rPr>
              <a:t> </a:t>
            </a:r>
            <a:r>
              <a:rPr sz="1800" spc="-75" dirty="0">
                <a:latin typeface="Trebuchet MS"/>
                <a:cs typeface="Trebuchet MS"/>
              </a:rPr>
              <a:t>printing  </a:t>
            </a:r>
            <a:r>
              <a:rPr sz="1800" spc="-30" dirty="0">
                <a:latin typeface="Trebuchet MS"/>
                <a:cs typeface="Trebuchet MS"/>
              </a:rPr>
              <a:t>each </a:t>
            </a:r>
            <a:r>
              <a:rPr sz="1800" spc="-65" dirty="0">
                <a:latin typeface="Trebuchet MS"/>
                <a:cs typeface="Trebuchet MS"/>
              </a:rPr>
              <a:t>piece </a:t>
            </a:r>
            <a:r>
              <a:rPr sz="1800" spc="-20" dirty="0">
                <a:latin typeface="Trebuchet MS"/>
                <a:cs typeface="Trebuchet MS"/>
              </a:rPr>
              <a:t>on </a:t>
            </a:r>
            <a:r>
              <a:rPr sz="1800" spc="-114" dirty="0">
                <a:latin typeface="Trebuchet MS"/>
                <a:cs typeface="Trebuchet MS"/>
              </a:rPr>
              <a:t>to  </a:t>
            </a:r>
            <a:r>
              <a:rPr sz="1800" spc="-85" dirty="0">
                <a:latin typeface="Trebuchet MS"/>
                <a:cs typeface="Trebuchet MS"/>
              </a:rPr>
              <a:t>different </a:t>
            </a:r>
            <a:r>
              <a:rPr sz="1800" spc="-25" dirty="0">
                <a:latin typeface="Trebuchet MS"/>
                <a:cs typeface="Trebuchet MS"/>
              </a:rPr>
              <a:t>papers </a:t>
            </a:r>
            <a:r>
              <a:rPr sz="1800" spc="-10" dirty="0">
                <a:latin typeface="Trebuchet MS"/>
                <a:cs typeface="Trebuchet MS"/>
              </a:rPr>
              <a:t>using  </a:t>
            </a:r>
            <a:r>
              <a:rPr sz="1800" spc="-85" dirty="0">
                <a:latin typeface="Trebuchet MS"/>
                <a:cs typeface="Trebuchet MS"/>
              </a:rPr>
              <a:t>different </a:t>
            </a:r>
            <a:r>
              <a:rPr sz="1800" spc="-60" dirty="0">
                <a:latin typeface="Trebuchet MS"/>
                <a:cs typeface="Trebuchet MS"/>
              </a:rPr>
              <a:t>colour  </a:t>
            </a:r>
            <a:r>
              <a:rPr sz="1800" spc="-50" dirty="0">
                <a:latin typeface="Trebuchet MS"/>
                <a:cs typeface="Trebuchet MS"/>
              </a:rPr>
              <a:t>combinations.</a:t>
            </a:r>
            <a:endParaRPr sz="1800">
              <a:latin typeface="Trebuchet MS"/>
              <a:cs typeface="Trebuchet MS"/>
            </a:endParaRPr>
          </a:p>
          <a:p>
            <a:pPr marL="12700" marR="570865">
              <a:lnSpc>
                <a:spcPct val="100000"/>
              </a:lnSpc>
            </a:pPr>
            <a:r>
              <a:rPr sz="1800" spc="-65" dirty="0">
                <a:latin typeface="Trebuchet MS"/>
                <a:cs typeface="Trebuchet MS"/>
              </a:rPr>
              <a:t>Think </a:t>
            </a:r>
            <a:r>
              <a:rPr sz="1800" spc="-50" dirty="0">
                <a:latin typeface="Trebuchet MS"/>
                <a:cs typeface="Trebuchet MS"/>
              </a:rPr>
              <a:t>about</a:t>
            </a:r>
            <a:r>
              <a:rPr sz="1800" spc="-190" dirty="0">
                <a:latin typeface="Trebuchet MS"/>
                <a:cs typeface="Trebuchet MS"/>
              </a:rPr>
              <a:t> </a:t>
            </a:r>
            <a:r>
              <a:rPr sz="1800" spc="-60" dirty="0">
                <a:latin typeface="Trebuchet MS"/>
                <a:cs typeface="Trebuchet MS"/>
              </a:rPr>
              <a:t>colour  </a:t>
            </a:r>
            <a:r>
              <a:rPr sz="1800" spc="-50" dirty="0">
                <a:latin typeface="Trebuchet MS"/>
                <a:cs typeface="Trebuchet MS"/>
              </a:rPr>
              <a:t>combinations.</a:t>
            </a:r>
            <a:endParaRPr sz="180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4914" y="370586"/>
            <a:ext cx="2625090" cy="452755"/>
          </a:xfrm>
          <a:prstGeom prst="rect">
            <a:avLst/>
          </a:prstGeom>
        </p:spPr>
        <p:txBody>
          <a:bodyPr vert="horz" wrap="square" lIns="0" tIns="12700" rIns="0" bIns="0" rtlCol="0">
            <a:spAutoFit/>
          </a:bodyPr>
          <a:lstStyle/>
          <a:p>
            <a:pPr marL="12700">
              <a:lnSpc>
                <a:spcPct val="100000"/>
              </a:lnSpc>
              <a:spcBef>
                <a:spcPts val="100"/>
              </a:spcBef>
            </a:pPr>
            <a:r>
              <a:rPr spc="-50" dirty="0"/>
              <a:t>COLOUR</a:t>
            </a:r>
            <a:r>
              <a:rPr spc="-225" dirty="0"/>
              <a:t> </a:t>
            </a:r>
            <a:r>
              <a:rPr spc="-60" dirty="0"/>
              <a:t>THEORY</a:t>
            </a:r>
          </a:p>
        </p:txBody>
      </p:sp>
      <p:sp>
        <p:nvSpPr>
          <p:cNvPr id="3" name="object 3"/>
          <p:cNvSpPr/>
          <p:nvPr/>
        </p:nvSpPr>
        <p:spPr>
          <a:xfrm>
            <a:off x="808527" y="2055766"/>
            <a:ext cx="7966075" cy="0"/>
          </a:xfrm>
          <a:custGeom>
            <a:avLst/>
            <a:gdLst/>
            <a:ahLst/>
            <a:cxnLst/>
            <a:rect l="l" t="t" r="r" b="b"/>
            <a:pathLst>
              <a:path w="7966075">
                <a:moveTo>
                  <a:pt x="0" y="0"/>
                </a:moveTo>
                <a:lnTo>
                  <a:pt x="7965935" y="0"/>
                </a:lnTo>
              </a:path>
            </a:pathLst>
          </a:custGeom>
          <a:ln w="14114">
            <a:solidFill>
              <a:srgbClr val="9F9F9F"/>
            </a:solidFill>
          </a:ln>
        </p:spPr>
        <p:txBody>
          <a:bodyPr wrap="square" lIns="0" tIns="0" rIns="0" bIns="0" rtlCol="0"/>
          <a:lstStyle/>
          <a:p>
            <a:endParaRPr/>
          </a:p>
        </p:txBody>
      </p:sp>
      <p:sp>
        <p:nvSpPr>
          <p:cNvPr id="4" name="object 4"/>
          <p:cNvSpPr txBox="1"/>
          <p:nvPr/>
        </p:nvSpPr>
        <p:spPr>
          <a:xfrm>
            <a:off x="795827" y="1042183"/>
            <a:ext cx="7954009" cy="3170555"/>
          </a:xfrm>
          <a:prstGeom prst="rect">
            <a:avLst/>
          </a:prstGeom>
        </p:spPr>
        <p:txBody>
          <a:bodyPr vert="horz" wrap="square" lIns="0" tIns="11430" rIns="0" bIns="0" rtlCol="0">
            <a:spAutoFit/>
          </a:bodyPr>
          <a:lstStyle/>
          <a:p>
            <a:pPr marL="12700">
              <a:lnSpc>
                <a:spcPct val="100000"/>
              </a:lnSpc>
              <a:spcBef>
                <a:spcPts val="90"/>
              </a:spcBef>
            </a:pPr>
            <a:r>
              <a:rPr sz="1950" b="1" spc="-5" dirty="0">
                <a:solidFill>
                  <a:srgbClr val="333333"/>
                </a:solidFill>
                <a:latin typeface="Verdana"/>
                <a:cs typeface="Verdana"/>
              </a:rPr>
              <a:t>Colour </a:t>
            </a:r>
            <a:r>
              <a:rPr sz="1950" b="1" spc="-10" dirty="0">
                <a:solidFill>
                  <a:srgbClr val="333333"/>
                </a:solidFill>
                <a:latin typeface="Verdana"/>
                <a:cs typeface="Verdana"/>
              </a:rPr>
              <a:t>Harmonies</a:t>
            </a:r>
            <a:endParaRPr sz="1950">
              <a:latin typeface="Verdana"/>
              <a:cs typeface="Verdana"/>
            </a:endParaRPr>
          </a:p>
          <a:p>
            <a:pPr marL="12700">
              <a:lnSpc>
                <a:spcPct val="100000"/>
              </a:lnSpc>
              <a:spcBef>
                <a:spcPts val="30"/>
              </a:spcBef>
            </a:pPr>
            <a:r>
              <a:rPr sz="1950" b="1" spc="-5" dirty="0">
                <a:solidFill>
                  <a:srgbClr val="333333"/>
                </a:solidFill>
                <a:latin typeface="Verdana"/>
                <a:cs typeface="Verdana"/>
              </a:rPr>
              <a:t>- </a:t>
            </a:r>
            <a:r>
              <a:rPr sz="1950" b="1" spc="-10" dirty="0">
                <a:solidFill>
                  <a:srgbClr val="333333"/>
                </a:solidFill>
                <a:latin typeface="Verdana"/>
                <a:cs typeface="Verdana"/>
              </a:rPr>
              <a:t>basic </a:t>
            </a:r>
            <a:r>
              <a:rPr sz="1950" b="1" spc="-5" dirty="0">
                <a:solidFill>
                  <a:srgbClr val="333333"/>
                </a:solidFill>
                <a:latin typeface="Verdana"/>
                <a:cs typeface="Verdana"/>
              </a:rPr>
              <a:t>techniques </a:t>
            </a:r>
            <a:r>
              <a:rPr sz="1950" b="1" spc="-10" dirty="0">
                <a:solidFill>
                  <a:srgbClr val="333333"/>
                </a:solidFill>
                <a:latin typeface="Verdana"/>
                <a:cs typeface="Verdana"/>
              </a:rPr>
              <a:t>for creating </a:t>
            </a:r>
            <a:r>
              <a:rPr sz="1950" b="1" spc="-5" dirty="0">
                <a:solidFill>
                  <a:srgbClr val="333333"/>
                </a:solidFill>
                <a:latin typeface="Verdana"/>
                <a:cs typeface="Verdana"/>
              </a:rPr>
              <a:t>colour</a:t>
            </a:r>
            <a:r>
              <a:rPr sz="1950" b="1" spc="25" dirty="0">
                <a:solidFill>
                  <a:srgbClr val="333333"/>
                </a:solidFill>
                <a:latin typeface="Verdana"/>
                <a:cs typeface="Verdana"/>
              </a:rPr>
              <a:t> </a:t>
            </a:r>
            <a:r>
              <a:rPr sz="1950" b="1" spc="-10" dirty="0">
                <a:solidFill>
                  <a:srgbClr val="333333"/>
                </a:solidFill>
                <a:latin typeface="Verdana"/>
                <a:cs typeface="Verdana"/>
              </a:rPr>
              <a:t>schemes</a:t>
            </a:r>
            <a:endParaRPr sz="1950">
              <a:latin typeface="Verdana"/>
              <a:cs typeface="Verdana"/>
            </a:endParaRPr>
          </a:p>
          <a:p>
            <a:pPr marL="12700">
              <a:lnSpc>
                <a:spcPct val="100000"/>
              </a:lnSpc>
              <a:spcBef>
                <a:spcPts val="325"/>
              </a:spcBef>
            </a:pPr>
            <a:r>
              <a:rPr sz="1250" dirty="0">
                <a:latin typeface="Verdana"/>
                <a:cs typeface="Verdana"/>
              </a:rPr>
              <a:t>Below are </a:t>
            </a:r>
            <a:r>
              <a:rPr sz="1250" spc="-5" dirty="0">
                <a:latin typeface="Verdana"/>
                <a:cs typeface="Verdana"/>
              </a:rPr>
              <a:t>shown the basic </a:t>
            </a:r>
            <a:r>
              <a:rPr sz="1250" dirty="0">
                <a:latin typeface="Verdana"/>
                <a:cs typeface="Verdana"/>
              </a:rPr>
              <a:t>colour </a:t>
            </a:r>
            <a:r>
              <a:rPr sz="1250" spc="-5" dirty="0">
                <a:latin typeface="Verdana"/>
                <a:cs typeface="Verdana"/>
              </a:rPr>
              <a:t>chords based </a:t>
            </a:r>
            <a:r>
              <a:rPr sz="1250" dirty="0">
                <a:latin typeface="Verdana"/>
                <a:cs typeface="Verdana"/>
              </a:rPr>
              <a:t>on </a:t>
            </a:r>
            <a:r>
              <a:rPr sz="1250" spc="-5" dirty="0">
                <a:latin typeface="Verdana"/>
                <a:cs typeface="Verdana"/>
              </a:rPr>
              <a:t>the </a:t>
            </a:r>
            <a:r>
              <a:rPr sz="1250" b="1" spc="-5" dirty="0">
                <a:latin typeface="Verdana"/>
                <a:cs typeface="Verdana"/>
              </a:rPr>
              <a:t>colour</a:t>
            </a:r>
            <a:r>
              <a:rPr sz="1250" b="1" spc="30" dirty="0">
                <a:latin typeface="Verdana"/>
                <a:cs typeface="Verdana"/>
              </a:rPr>
              <a:t> </a:t>
            </a:r>
            <a:r>
              <a:rPr sz="1250" b="1" spc="-5" dirty="0">
                <a:latin typeface="Verdana"/>
                <a:cs typeface="Verdana"/>
              </a:rPr>
              <a:t>wheel</a:t>
            </a:r>
            <a:r>
              <a:rPr sz="1250" spc="-5" dirty="0">
                <a:latin typeface="Verdana"/>
                <a:cs typeface="Verdana"/>
              </a:rPr>
              <a:t>.</a:t>
            </a:r>
            <a:endParaRPr sz="1250">
              <a:latin typeface="Verdana"/>
              <a:cs typeface="Verdana"/>
            </a:endParaRPr>
          </a:p>
          <a:p>
            <a:pPr>
              <a:lnSpc>
                <a:spcPct val="100000"/>
              </a:lnSpc>
            </a:pPr>
            <a:endParaRPr sz="1500">
              <a:latin typeface="Times New Roman"/>
              <a:cs typeface="Times New Roman"/>
            </a:endParaRPr>
          </a:p>
          <a:p>
            <a:pPr marL="2475230">
              <a:lnSpc>
                <a:spcPct val="100000"/>
              </a:lnSpc>
              <a:spcBef>
                <a:spcPts val="969"/>
              </a:spcBef>
            </a:pPr>
            <a:r>
              <a:rPr sz="1250" b="1" spc="-5" dirty="0">
                <a:latin typeface="Verdana"/>
                <a:cs typeface="Verdana"/>
              </a:rPr>
              <a:t>Complementary colour</a:t>
            </a:r>
            <a:r>
              <a:rPr sz="1250" b="1" dirty="0">
                <a:latin typeface="Verdana"/>
                <a:cs typeface="Verdana"/>
              </a:rPr>
              <a:t> </a:t>
            </a:r>
            <a:r>
              <a:rPr sz="1250" b="1" spc="-5" dirty="0">
                <a:latin typeface="Verdana"/>
                <a:cs typeface="Verdana"/>
              </a:rPr>
              <a:t>scheme</a:t>
            </a:r>
            <a:endParaRPr sz="1250">
              <a:latin typeface="Verdana"/>
              <a:cs typeface="Verdana"/>
            </a:endParaRPr>
          </a:p>
          <a:p>
            <a:pPr marL="2475230" marR="36830">
              <a:lnSpc>
                <a:spcPct val="101099"/>
              </a:lnSpc>
              <a:spcBef>
                <a:spcPts val="10"/>
              </a:spcBef>
            </a:pPr>
            <a:r>
              <a:rPr sz="1250" spc="-5" dirty="0">
                <a:latin typeface="Verdana"/>
                <a:cs typeface="Verdana"/>
              </a:rPr>
              <a:t>Colours that </a:t>
            </a:r>
            <a:r>
              <a:rPr sz="1250" dirty="0">
                <a:latin typeface="Verdana"/>
                <a:cs typeface="Verdana"/>
              </a:rPr>
              <a:t>are </a:t>
            </a:r>
            <a:r>
              <a:rPr sz="1250" spc="-5" dirty="0">
                <a:latin typeface="Verdana"/>
                <a:cs typeface="Verdana"/>
              </a:rPr>
              <a:t>opposite each </a:t>
            </a:r>
            <a:r>
              <a:rPr sz="1250" dirty="0">
                <a:latin typeface="Verdana"/>
                <a:cs typeface="Verdana"/>
              </a:rPr>
              <a:t>other on </a:t>
            </a:r>
            <a:r>
              <a:rPr sz="1250" spc="-5" dirty="0">
                <a:latin typeface="Verdana"/>
                <a:cs typeface="Verdana"/>
              </a:rPr>
              <a:t>the </a:t>
            </a:r>
            <a:r>
              <a:rPr sz="1250" dirty="0">
                <a:latin typeface="Verdana"/>
                <a:cs typeface="Verdana"/>
              </a:rPr>
              <a:t>colour </a:t>
            </a:r>
            <a:r>
              <a:rPr sz="1250" spc="-5" dirty="0">
                <a:latin typeface="Verdana"/>
                <a:cs typeface="Verdana"/>
              </a:rPr>
              <a:t>wheel </a:t>
            </a:r>
            <a:r>
              <a:rPr sz="1250" dirty="0">
                <a:latin typeface="Verdana"/>
                <a:cs typeface="Verdana"/>
              </a:rPr>
              <a:t>are  </a:t>
            </a:r>
            <a:r>
              <a:rPr sz="1250" spc="-5" dirty="0">
                <a:latin typeface="Verdana"/>
                <a:cs typeface="Verdana"/>
              </a:rPr>
              <a:t>considered to be complementary colours (example: </a:t>
            </a:r>
            <a:r>
              <a:rPr sz="1250" dirty="0">
                <a:latin typeface="Verdana"/>
                <a:cs typeface="Verdana"/>
              </a:rPr>
              <a:t>red and</a:t>
            </a:r>
            <a:r>
              <a:rPr sz="1250" spc="100" dirty="0">
                <a:latin typeface="Verdana"/>
                <a:cs typeface="Verdana"/>
              </a:rPr>
              <a:t> </a:t>
            </a:r>
            <a:r>
              <a:rPr sz="1250" spc="-5" dirty="0">
                <a:latin typeface="Verdana"/>
                <a:cs typeface="Verdana"/>
              </a:rPr>
              <a:t>green).</a:t>
            </a:r>
            <a:endParaRPr sz="1250">
              <a:latin typeface="Verdana"/>
              <a:cs typeface="Verdana"/>
            </a:endParaRPr>
          </a:p>
          <a:p>
            <a:pPr marL="2475230" marR="52705">
              <a:lnSpc>
                <a:spcPct val="101099"/>
              </a:lnSpc>
              <a:spcBef>
                <a:spcPts val="635"/>
              </a:spcBef>
            </a:pPr>
            <a:r>
              <a:rPr sz="1250" spc="-5" dirty="0">
                <a:latin typeface="Verdana"/>
                <a:cs typeface="Verdana"/>
              </a:rPr>
              <a:t>The </a:t>
            </a:r>
            <a:r>
              <a:rPr sz="1250" dirty="0">
                <a:latin typeface="Verdana"/>
                <a:cs typeface="Verdana"/>
              </a:rPr>
              <a:t>high contrast of </a:t>
            </a:r>
            <a:r>
              <a:rPr sz="1250" spc="-5" dirty="0">
                <a:latin typeface="Verdana"/>
                <a:cs typeface="Verdana"/>
              </a:rPr>
              <a:t>complementary </a:t>
            </a:r>
            <a:r>
              <a:rPr sz="1250" dirty="0">
                <a:latin typeface="Verdana"/>
                <a:cs typeface="Verdana"/>
              </a:rPr>
              <a:t>colours </a:t>
            </a:r>
            <a:r>
              <a:rPr sz="1250" spc="-5" dirty="0">
                <a:latin typeface="Verdana"/>
                <a:cs typeface="Verdana"/>
              </a:rPr>
              <a:t>creates </a:t>
            </a:r>
            <a:r>
              <a:rPr sz="1250" dirty="0">
                <a:latin typeface="Verdana"/>
                <a:cs typeface="Verdana"/>
              </a:rPr>
              <a:t>a vibrant </a:t>
            </a:r>
            <a:r>
              <a:rPr sz="1250" spc="-5" dirty="0">
                <a:latin typeface="Verdana"/>
                <a:cs typeface="Verdana"/>
              </a:rPr>
              <a:t>look  </a:t>
            </a:r>
            <a:r>
              <a:rPr sz="1250" dirty="0">
                <a:latin typeface="Verdana"/>
                <a:cs typeface="Verdana"/>
              </a:rPr>
              <a:t>especially </a:t>
            </a:r>
            <a:r>
              <a:rPr sz="1250" spc="-5" dirty="0">
                <a:latin typeface="Verdana"/>
                <a:cs typeface="Verdana"/>
              </a:rPr>
              <a:t>when used </a:t>
            </a:r>
            <a:r>
              <a:rPr sz="1250" dirty="0">
                <a:latin typeface="Verdana"/>
                <a:cs typeface="Verdana"/>
              </a:rPr>
              <a:t>at full </a:t>
            </a:r>
            <a:r>
              <a:rPr sz="1250" spc="-5" dirty="0">
                <a:latin typeface="Verdana"/>
                <a:cs typeface="Verdana"/>
              </a:rPr>
              <a:t>saturation. This </a:t>
            </a:r>
            <a:r>
              <a:rPr sz="1250" dirty="0">
                <a:latin typeface="Verdana"/>
                <a:cs typeface="Verdana"/>
              </a:rPr>
              <a:t>colour </a:t>
            </a:r>
            <a:r>
              <a:rPr sz="1250" spc="-5" dirty="0">
                <a:latin typeface="Verdana"/>
                <a:cs typeface="Verdana"/>
              </a:rPr>
              <a:t>scheme </a:t>
            </a:r>
            <a:r>
              <a:rPr sz="1250" dirty="0">
                <a:latin typeface="Verdana"/>
                <a:cs typeface="Verdana"/>
              </a:rPr>
              <a:t>must </a:t>
            </a:r>
            <a:r>
              <a:rPr sz="1250" spc="-5" dirty="0">
                <a:latin typeface="Verdana"/>
                <a:cs typeface="Verdana"/>
              </a:rPr>
              <a:t>be  managed </a:t>
            </a:r>
            <a:r>
              <a:rPr sz="1250" dirty="0">
                <a:latin typeface="Verdana"/>
                <a:cs typeface="Verdana"/>
              </a:rPr>
              <a:t>well so it is not</a:t>
            </a:r>
            <a:r>
              <a:rPr sz="1250" spc="-35" dirty="0">
                <a:latin typeface="Verdana"/>
                <a:cs typeface="Verdana"/>
              </a:rPr>
              <a:t> </a:t>
            </a:r>
            <a:r>
              <a:rPr sz="1250" spc="-5" dirty="0">
                <a:latin typeface="Verdana"/>
                <a:cs typeface="Verdana"/>
              </a:rPr>
              <a:t>jarring.</a:t>
            </a:r>
            <a:endParaRPr sz="1250">
              <a:latin typeface="Verdana"/>
              <a:cs typeface="Verdana"/>
            </a:endParaRPr>
          </a:p>
          <a:p>
            <a:pPr marL="2475230" marR="5080">
              <a:lnSpc>
                <a:spcPct val="101099"/>
              </a:lnSpc>
              <a:spcBef>
                <a:spcPts val="635"/>
              </a:spcBef>
            </a:pPr>
            <a:r>
              <a:rPr sz="1250" spc="-5" dirty="0">
                <a:latin typeface="Verdana"/>
                <a:cs typeface="Verdana"/>
              </a:rPr>
              <a:t>Complementary </a:t>
            </a:r>
            <a:r>
              <a:rPr sz="1250" dirty="0">
                <a:latin typeface="Verdana"/>
                <a:cs typeface="Verdana"/>
              </a:rPr>
              <a:t>colour </a:t>
            </a:r>
            <a:r>
              <a:rPr sz="1250" spc="-5" dirty="0">
                <a:latin typeface="Verdana"/>
                <a:cs typeface="Verdana"/>
              </a:rPr>
              <a:t>schemes </a:t>
            </a:r>
            <a:r>
              <a:rPr sz="1250" dirty="0">
                <a:latin typeface="Verdana"/>
                <a:cs typeface="Verdana"/>
              </a:rPr>
              <a:t>are </a:t>
            </a:r>
            <a:r>
              <a:rPr sz="1250" spc="-5" dirty="0">
                <a:latin typeface="Verdana"/>
                <a:cs typeface="Verdana"/>
              </a:rPr>
              <a:t>tricky to </a:t>
            </a:r>
            <a:r>
              <a:rPr sz="1250" dirty="0">
                <a:latin typeface="Verdana"/>
                <a:cs typeface="Verdana"/>
              </a:rPr>
              <a:t>use in large </a:t>
            </a:r>
            <a:r>
              <a:rPr sz="1250" spc="-5" dirty="0">
                <a:latin typeface="Verdana"/>
                <a:cs typeface="Verdana"/>
              </a:rPr>
              <a:t>doses, but  work well when </a:t>
            </a:r>
            <a:r>
              <a:rPr sz="1250" dirty="0">
                <a:latin typeface="Verdana"/>
                <a:cs typeface="Verdana"/>
              </a:rPr>
              <a:t>you want </a:t>
            </a:r>
            <a:r>
              <a:rPr sz="1250" spc="-5" dirty="0">
                <a:latin typeface="Verdana"/>
                <a:cs typeface="Verdana"/>
              </a:rPr>
              <a:t>something to stand</a:t>
            </a:r>
            <a:r>
              <a:rPr sz="1250" spc="10" dirty="0">
                <a:latin typeface="Verdana"/>
                <a:cs typeface="Verdana"/>
              </a:rPr>
              <a:t> </a:t>
            </a:r>
            <a:r>
              <a:rPr sz="1250" dirty="0">
                <a:latin typeface="Verdana"/>
                <a:cs typeface="Verdana"/>
              </a:rPr>
              <a:t>out.</a:t>
            </a:r>
            <a:endParaRPr sz="1250">
              <a:latin typeface="Verdana"/>
              <a:cs typeface="Verdana"/>
            </a:endParaRPr>
          </a:p>
          <a:p>
            <a:pPr marL="2475230">
              <a:lnSpc>
                <a:spcPct val="100000"/>
              </a:lnSpc>
              <a:spcBef>
                <a:spcPts val="640"/>
              </a:spcBef>
            </a:pPr>
            <a:r>
              <a:rPr sz="1250" spc="-5" dirty="0">
                <a:latin typeface="Verdana"/>
                <a:cs typeface="Verdana"/>
              </a:rPr>
              <a:t>Complementary </a:t>
            </a:r>
            <a:r>
              <a:rPr sz="1250" dirty="0">
                <a:latin typeface="Verdana"/>
                <a:cs typeface="Verdana"/>
              </a:rPr>
              <a:t>colours </a:t>
            </a:r>
            <a:r>
              <a:rPr sz="1250" spc="-5" dirty="0">
                <a:latin typeface="Verdana"/>
                <a:cs typeface="Verdana"/>
              </a:rPr>
              <a:t>are </a:t>
            </a:r>
            <a:r>
              <a:rPr sz="1250" dirty="0">
                <a:latin typeface="Verdana"/>
                <a:cs typeface="Verdana"/>
              </a:rPr>
              <a:t>really </a:t>
            </a:r>
            <a:r>
              <a:rPr sz="1250" spc="-5" dirty="0">
                <a:latin typeface="Verdana"/>
                <a:cs typeface="Verdana"/>
              </a:rPr>
              <a:t>bad </a:t>
            </a:r>
            <a:r>
              <a:rPr sz="1250" dirty="0">
                <a:latin typeface="Verdana"/>
                <a:cs typeface="Verdana"/>
              </a:rPr>
              <a:t>for</a:t>
            </a:r>
            <a:r>
              <a:rPr sz="1250" spc="-15" dirty="0">
                <a:latin typeface="Verdana"/>
                <a:cs typeface="Verdana"/>
              </a:rPr>
              <a:t> </a:t>
            </a:r>
            <a:r>
              <a:rPr sz="1250" spc="-5" dirty="0">
                <a:latin typeface="Verdana"/>
                <a:cs typeface="Verdana"/>
              </a:rPr>
              <a:t>text.</a:t>
            </a:r>
            <a:endParaRPr sz="1250">
              <a:latin typeface="Verdana"/>
              <a:cs typeface="Verdana"/>
            </a:endParaRPr>
          </a:p>
        </p:txBody>
      </p:sp>
      <p:sp>
        <p:nvSpPr>
          <p:cNvPr id="5" name="object 5"/>
          <p:cNvSpPr/>
          <p:nvPr/>
        </p:nvSpPr>
        <p:spPr>
          <a:xfrm>
            <a:off x="861480" y="2238723"/>
            <a:ext cx="2290228" cy="228916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270853" y="4393471"/>
            <a:ext cx="1985747" cy="158786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4385" y="226567"/>
            <a:ext cx="2914650" cy="452755"/>
          </a:xfrm>
          <a:prstGeom prst="rect">
            <a:avLst/>
          </a:prstGeom>
        </p:spPr>
        <p:txBody>
          <a:bodyPr vert="horz" wrap="square" lIns="0" tIns="12700" rIns="0" bIns="0" rtlCol="0">
            <a:spAutoFit/>
          </a:bodyPr>
          <a:lstStyle/>
          <a:p>
            <a:pPr marL="12700">
              <a:lnSpc>
                <a:spcPct val="100000"/>
              </a:lnSpc>
              <a:spcBef>
                <a:spcPts val="100"/>
              </a:spcBef>
            </a:pPr>
            <a:r>
              <a:rPr spc="-5" dirty="0"/>
              <a:t>PRINT </a:t>
            </a:r>
            <a:r>
              <a:rPr spc="-114" dirty="0"/>
              <a:t>ONTO</a:t>
            </a:r>
            <a:r>
              <a:rPr spc="-345" dirty="0"/>
              <a:t> </a:t>
            </a:r>
            <a:r>
              <a:rPr spc="165" dirty="0"/>
              <a:t>MAPS</a:t>
            </a:r>
          </a:p>
        </p:txBody>
      </p:sp>
      <p:sp>
        <p:nvSpPr>
          <p:cNvPr id="3" name="object 3"/>
          <p:cNvSpPr/>
          <p:nvPr/>
        </p:nvSpPr>
        <p:spPr>
          <a:xfrm>
            <a:off x="5039995" y="2826156"/>
            <a:ext cx="2952369" cy="295236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9546" y="1556791"/>
            <a:ext cx="3168396" cy="422173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291076" y="1308353"/>
            <a:ext cx="4381500" cy="1397000"/>
          </a:xfrm>
          <a:prstGeom prst="rect">
            <a:avLst/>
          </a:prstGeom>
        </p:spPr>
        <p:txBody>
          <a:bodyPr vert="horz" wrap="square" lIns="0" tIns="12700" rIns="0" bIns="0" rtlCol="0">
            <a:spAutoFit/>
          </a:bodyPr>
          <a:lstStyle/>
          <a:p>
            <a:pPr marL="12700" marR="5080">
              <a:lnSpc>
                <a:spcPct val="100000"/>
              </a:lnSpc>
              <a:spcBef>
                <a:spcPts val="100"/>
              </a:spcBef>
            </a:pPr>
            <a:r>
              <a:rPr sz="1800" spc="-80" dirty="0">
                <a:latin typeface="Trebuchet MS"/>
                <a:cs typeface="Trebuchet MS"/>
              </a:rPr>
              <a:t>Print off </a:t>
            </a:r>
            <a:r>
              <a:rPr sz="1800" spc="10" dirty="0">
                <a:latin typeface="Trebuchet MS"/>
                <a:cs typeface="Trebuchet MS"/>
              </a:rPr>
              <a:t>maps </a:t>
            </a:r>
            <a:r>
              <a:rPr sz="1800" spc="-80" dirty="0">
                <a:latin typeface="Trebuchet MS"/>
                <a:cs typeface="Trebuchet MS"/>
              </a:rPr>
              <a:t>of </a:t>
            </a:r>
            <a:r>
              <a:rPr sz="1800" spc="-75" dirty="0">
                <a:latin typeface="Trebuchet MS"/>
                <a:cs typeface="Trebuchet MS"/>
              </a:rPr>
              <a:t>the </a:t>
            </a:r>
            <a:r>
              <a:rPr sz="1800" spc="-55" dirty="0">
                <a:latin typeface="Trebuchet MS"/>
                <a:cs typeface="Trebuchet MS"/>
              </a:rPr>
              <a:t>general </a:t>
            </a:r>
            <a:r>
              <a:rPr sz="1800" spc="-35" dirty="0">
                <a:latin typeface="Trebuchet MS"/>
                <a:cs typeface="Trebuchet MS"/>
              </a:rPr>
              <a:t>area </a:t>
            </a:r>
            <a:r>
              <a:rPr sz="1800" spc="-80" dirty="0">
                <a:latin typeface="Trebuchet MS"/>
                <a:cs typeface="Trebuchet MS"/>
              </a:rPr>
              <a:t>of </a:t>
            </a:r>
            <a:r>
              <a:rPr sz="1800" spc="-114" dirty="0">
                <a:latin typeface="Trebuchet MS"/>
                <a:cs typeface="Trebuchet MS"/>
              </a:rPr>
              <a:t>journey,  </a:t>
            </a:r>
            <a:r>
              <a:rPr sz="1800" spc="-85" dirty="0">
                <a:latin typeface="Trebuchet MS"/>
                <a:cs typeface="Trebuchet MS"/>
              </a:rPr>
              <a:t>from </a:t>
            </a:r>
            <a:r>
              <a:rPr sz="1800" spc="-75" dirty="0">
                <a:latin typeface="Trebuchet MS"/>
                <a:cs typeface="Trebuchet MS"/>
              </a:rPr>
              <a:t>the</a:t>
            </a:r>
            <a:r>
              <a:rPr sz="1800" spc="-120" dirty="0">
                <a:latin typeface="Trebuchet MS"/>
                <a:cs typeface="Trebuchet MS"/>
              </a:rPr>
              <a:t> </a:t>
            </a:r>
            <a:r>
              <a:rPr sz="1800" spc="-90" dirty="0">
                <a:latin typeface="Trebuchet MS"/>
                <a:cs typeface="Trebuchet MS"/>
              </a:rPr>
              <a:t>internet</a:t>
            </a:r>
            <a:endParaRPr sz="1800">
              <a:latin typeface="Trebuchet MS"/>
              <a:cs typeface="Trebuchet MS"/>
            </a:endParaRPr>
          </a:p>
          <a:p>
            <a:pPr>
              <a:lnSpc>
                <a:spcPct val="100000"/>
              </a:lnSpc>
              <a:spcBef>
                <a:spcPts val="30"/>
              </a:spcBef>
            </a:pPr>
            <a:endParaRPr sz="1850">
              <a:latin typeface="Times New Roman"/>
              <a:cs typeface="Times New Roman"/>
            </a:endParaRPr>
          </a:p>
          <a:p>
            <a:pPr marL="12700" marR="353695">
              <a:lnSpc>
                <a:spcPct val="100000"/>
              </a:lnSpc>
            </a:pPr>
            <a:r>
              <a:rPr sz="1800" spc="-70" dirty="0">
                <a:latin typeface="Trebuchet MS"/>
                <a:cs typeface="Trebuchet MS"/>
              </a:rPr>
              <a:t>Experiment </a:t>
            </a:r>
            <a:r>
              <a:rPr sz="1800" spc="-110" dirty="0">
                <a:latin typeface="Trebuchet MS"/>
                <a:cs typeface="Trebuchet MS"/>
              </a:rPr>
              <a:t>with </a:t>
            </a:r>
            <a:r>
              <a:rPr sz="1800" spc="-85" dirty="0">
                <a:latin typeface="Trebuchet MS"/>
                <a:cs typeface="Trebuchet MS"/>
              </a:rPr>
              <a:t>lino-printing </a:t>
            </a:r>
            <a:r>
              <a:rPr sz="1800" spc="-80" dirty="0">
                <a:latin typeface="Trebuchet MS"/>
                <a:cs typeface="Trebuchet MS"/>
              </a:rPr>
              <a:t>your </a:t>
            </a:r>
            <a:r>
              <a:rPr sz="1800" dirty="0">
                <a:latin typeface="Trebuchet MS"/>
                <a:cs typeface="Trebuchet MS"/>
              </a:rPr>
              <a:t>designs  </a:t>
            </a:r>
            <a:r>
              <a:rPr sz="1800" spc="-95" dirty="0">
                <a:latin typeface="Trebuchet MS"/>
                <a:cs typeface="Trebuchet MS"/>
              </a:rPr>
              <a:t>directly </a:t>
            </a:r>
            <a:r>
              <a:rPr sz="1800" spc="-20" dirty="0">
                <a:latin typeface="Trebuchet MS"/>
                <a:cs typeface="Trebuchet MS"/>
              </a:rPr>
              <a:t>on </a:t>
            </a:r>
            <a:r>
              <a:rPr sz="1800" spc="-114" dirty="0">
                <a:latin typeface="Trebuchet MS"/>
                <a:cs typeface="Trebuchet MS"/>
              </a:rPr>
              <a:t>to</a:t>
            </a:r>
            <a:r>
              <a:rPr sz="1800" spc="-180" dirty="0">
                <a:latin typeface="Trebuchet MS"/>
                <a:cs typeface="Trebuchet MS"/>
              </a:rPr>
              <a:t> </a:t>
            </a:r>
            <a:r>
              <a:rPr sz="1800" spc="10" dirty="0">
                <a:latin typeface="Trebuchet MS"/>
                <a:cs typeface="Trebuchet MS"/>
              </a:rPr>
              <a:t>maps</a:t>
            </a:r>
            <a:endParaRPr sz="18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78760" y="586740"/>
            <a:ext cx="2580640" cy="452755"/>
          </a:xfrm>
          <a:prstGeom prst="rect">
            <a:avLst/>
          </a:prstGeom>
        </p:spPr>
        <p:txBody>
          <a:bodyPr vert="horz" wrap="square" lIns="0" tIns="12700" rIns="0" bIns="0" rtlCol="0">
            <a:spAutoFit/>
          </a:bodyPr>
          <a:lstStyle/>
          <a:p>
            <a:pPr marL="12700">
              <a:lnSpc>
                <a:spcPct val="100000"/>
              </a:lnSpc>
              <a:spcBef>
                <a:spcPts val="100"/>
              </a:spcBef>
            </a:pPr>
            <a:r>
              <a:rPr spc="-30" dirty="0"/>
              <a:t>MONO-PRINTING</a:t>
            </a:r>
          </a:p>
        </p:txBody>
      </p:sp>
      <p:sp>
        <p:nvSpPr>
          <p:cNvPr id="3" name="object 3"/>
          <p:cNvSpPr/>
          <p:nvPr/>
        </p:nvSpPr>
        <p:spPr>
          <a:xfrm>
            <a:off x="467537" y="1484833"/>
            <a:ext cx="5746877" cy="437184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955535" y="1655064"/>
            <a:ext cx="1577340" cy="1397635"/>
          </a:xfrm>
          <a:prstGeom prst="rect">
            <a:avLst/>
          </a:prstGeom>
        </p:spPr>
        <p:txBody>
          <a:bodyPr vert="horz" wrap="square" lIns="0" tIns="12700" rIns="0" bIns="0" rtlCol="0">
            <a:spAutoFit/>
          </a:bodyPr>
          <a:lstStyle/>
          <a:p>
            <a:pPr marL="12700" marR="5080">
              <a:lnSpc>
                <a:spcPct val="100000"/>
              </a:lnSpc>
              <a:spcBef>
                <a:spcPts val="100"/>
              </a:spcBef>
            </a:pPr>
            <a:r>
              <a:rPr sz="1800" spc="-75" dirty="0">
                <a:latin typeface="Trebuchet MS"/>
                <a:cs typeface="Trebuchet MS"/>
              </a:rPr>
              <a:t>Create </a:t>
            </a:r>
            <a:r>
              <a:rPr sz="1800" spc="110" dirty="0">
                <a:latin typeface="Trebuchet MS"/>
                <a:cs typeface="Trebuchet MS"/>
              </a:rPr>
              <a:t>2  </a:t>
            </a:r>
            <a:r>
              <a:rPr sz="1800" spc="-70" dirty="0">
                <a:latin typeface="Trebuchet MS"/>
                <a:cs typeface="Trebuchet MS"/>
              </a:rPr>
              <a:t>detailed </a:t>
            </a:r>
            <a:r>
              <a:rPr sz="1800" spc="-65" dirty="0">
                <a:latin typeface="Trebuchet MS"/>
                <a:cs typeface="Trebuchet MS"/>
              </a:rPr>
              <a:t>mono-  </a:t>
            </a:r>
            <a:r>
              <a:rPr sz="1800" spc="-60" dirty="0">
                <a:latin typeface="Trebuchet MS"/>
                <a:cs typeface="Trebuchet MS"/>
              </a:rPr>
              <a:t>prints </a:t>
            </a:r>
            <a:r>
              <a:rPr sz="1800" spc="-85" dirty="0">
                <a:latin typeface="Trebuchet MS"/>
                <a:cs typeface="Trebuchet MS"/>
              </a:rPr>
              <a:t>from </a:t>
            </a:r>
            <a:r>
              <a:rPr sz="1800" spc="-75" dirty="0">
                <a:latin typeface="Trebuchet MS"/>
                <a:cs typeface="Trebuchet MS"/>
              </a:rPr>
              <a:t>the  </a:t>
            </a:r>
            <a:r>
              <a:rPr sz="1800" spc="-45" dirty="0">
                <a:latin typeface="Trebuchet MS"/>
                <a:cs typeface="Trebuchet MS"/>
              </a:rPr>
              <a:t>resource</a:t>
            </a:r>
            <a:r>
              <a:rPr sz="1800" spc="-140" dirty="0">
                <a:latin typeface="Trebuchet MS"/>
                <a:cs typeface="Trebuchet MS"/>
              </a:rPr>
              <a:t> </a:t>
            </a:r>
            <a:r>
              <a:rPr sz="1800" spc="-40" dirty="0">
                <a:latin typeface="Trebuchet MS"/>
                <a:cs typeface="Trebuchet MS"/>
              </a:rPr>
              <a:t>photos  around</a:t>
            </a:r>
            <a:r>
              <a:rPr sz="1800" spc="-114" dirty="0">
                <a:latin typeface="Trebuchet MS"/>
                <a:cs typeface="Trebuchet MS"/>
              </a:rPr>
              <a:t> </a:t>
            </a:r>
            <a:r>
              <a:rPr sz="1800" spc="-25" dirty="0">
                <a:latin typeface="Trebuchet MS"/>
                <a:cs typeface="Trebuchet MS"/>
              </a:rPr>
              <a:t>school</a:t>
            </a:r>
            <a:endParaRPr sz="180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4788027" y="908723"/>
            <a:ext cx="3960495" cy="497408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83564" y="764641"/>
            <a:ext cx="3938524" cy="554202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899591" y="905840"/>
            <a:ext cx="7632827" cy="508342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6533" y="226567"/>
            <a:ext cx="3946525" cy="452755"/>
          </a:xfrm>
          <a:prstGeom prst="rect">
            <a:avLst/>
          </a:prstGeom>
        </p:spPr>
        <p:txBody>
          <a:bodyPr vert="horz" wrap="square" lIns="0" tIns="12700" rIns="0" bIns="0" rtlCol="0">
            <a:spAutoFit/>
          </a:bodyPr>
          <a:lstStyle/>
          <a:p>
            <a:pPr marL="12700">
              <a:lnSpc>
                <a:spcPct val="100000"/>
              </a:lnSpc>
              <a:spcBef>
                <a:spcPts val="100"/>
              </a:spcBef>
            </a:pPr>
            <a:r>
              <a:rPr spc="10" dirty="0"/>
              <a:t>ROBERT</a:t>
            </a:r>
            <a:r>
              <a:rPr spc="-210" dirty="0"/>
              <a:t> </a:t>
            </a:r>
            <a:r>
              <a:rPr spc="30" dirty="0"/>
              <a:t>RAUSCHENBERG</a:t>
            </a:r>
          </a:p>
        </p:txBody>
      </p:sp>
      <p:sp>
        <p:nvSpPr>
          <p:cNvPr id="3" name="object 3"/>
          <p:cNvSpPr/>
          <p:nvPr/>
        </p:nvSpPr>
        <p:spPr>
          <a:xfrm>
            <a:off x="395541" y="980821"/>
            <a:ext cx="3299333" cy="455129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3265170">
              <a:lnSpc>
                <a:spcPct val="100000"/>
              </a:lnSpc>
              <a:spcBef>
                <a:spcPts val="100"/>
              </a:spcBef>
            </a:pPr>
            <a:r>
              <a:rPr spc="-5" dirty="0"/>
              <a:t>Robert" Rauschenberg </a:t>
            </a:r>
            <a:r>
              <a:rPr dirty="0"/>
              <a:t>(October 22,</a:t>
            </a:r>
            <a:r>
              <a:rPr spc="-10" dirty="0"/>
              <a:t> </a:t>
            </a:r>
            <a:r>
              <a:rPr spc="-5" dirty="0"/>
              <a:t>1925</a:t>
            </a:r>
          </a:p>
          <a:p>
            <a:pPr marL="3265170" marR="8890">
              <a:lnSpc>
                <a:spcPct val="100000"/>
              </a:lnSpc>
            </a:pPr>
            <a:r>
              <a:rPr dirty="0"/>
              <a:t>– May 12, </a:t>
            </a:r>
            <a:r>
              <a:rPr spc="-5" dirty="0"/>
              <a:t>2008) was an American</a:t>
            </a:r>
            <a:r>
              <a:rPr spc="-90" dirty="0"/>
              <a:t> </a:t>
            </a:r>
            <a:r>
              <a:rPr spc="-5" dirty="0"/>
              <a:t>painter  and graphic artist whose early works  anticipated </a:t>
            </a:r>
            <a:r>
              <a:rPr dirty="0"/>
              <a:t>the </a:t>
            </a:r>
            <a:r>
              <a:rPr spc="-5" dirty="0"/>
              <a:t>pop </a:t>
            </a:r>
            <a:r>
              <a:rPr dirty="0"/>
              <a:t>art movement.  </a:t>
            </a:r>
            <a:r>
              <a:rPr spc="-5" dirty="0"/>
              <a:t>Rauschenberg is well known </a:t>
            </a:r>
            <a:r>
              <a:rPr dirty="0"/>
              <a:t>for his  </a:t>
            </a:r>
            <a:r>
              <a:rPr spc="-5" dirty="0"/>
              <a:t>"Combines" </a:t>
            </a:r>
            <a:r>
              <a:rPr dirty="0"/>
              <a:t>of </a:t>
            </a:r>
            <a:r>
              <a:rPr spc="-5" dirty="0"/>
              <a:t>the 1950s, in which </a:t>
            </a:r>
            <a:r>
              <a:rPr dirty="0"/>
              <a:t>non-  </a:t>
            </a:r>
            <a:r>
              <a:rPr spc="-5" dirty="0"/>
              <a:t>traditional </a:t>
            </a:r>
            <a:r>
              <a:rPr dirty="0"/>
              <a:t>materials </a:t>
            </a:r>
            <a:r>
              <a:rPr spc="-5" dirty="0"/>
              <a:t>and objects were  employed in innovative combinations.  Rauschenberg was both a painter and a  sculptor and </a:t>
            </a:r>
            <a:r>
              <a:rPr dirty="0"/>
              <a:t>the </a:t>
            </a:r>
            <a:r>
              <a:rPr spc="-5" dirty="0"/>
              <a:t>Combines are a  combination </a:t>
            </a:r>
            <a:r>
              <a:rPr dirty="0"/>
              <a:t>of both, but </a:t>
            </a:r>
            <a:r>
              <a:rPr spc="-5" dirty="0"/>
              <a:t>he also worked  with </a:t>
            </a:r>
            <a:r>
              <a:rPr spc="-15" dirty="0"/>
              <a:t>photography, </a:t>
            </a:r>
            <a:r>
              <a:rPr spc="-5" dirty="0"/>
              <a:t>printmaking,  papermaking, and</a:t>
            </a:r>
            <a:r>
              <a:rPr spc="-30" dirty="0"/>
              <a:t> </a:t>
            </a:r>
            <a:r>
              <a:rPr spc="-20" dirty="0"/>
              <a:t>performance</a:t>
            </a:r>
            <a:r>
              <a:rPr spc="-20" dirty="0">
                <a:latin typeface="Trebuchet MS"/>
                <a:cs typeface="Trebuchet MS"/>
              </a:rPr>
              <a:t>.</a:t>
            </a:r>
          </a:p>
          <a:p>
            <a:pPr marL="3252470">
              <a:lnSpc>
                <a:spcPct val="100000"/>
              </a:lnSpc>
              <a:spcBef>
                <a:spcPts val="25"/>
              </a:spcBef>
            </a:pPr>
            <a:endParaRPr sz="1850">
              <a:latin typeface="Times New Roman"/>
              <a:cs typeface="Times New Roman"/>
            </a:endParaRPr>
          </a:p>
          <a:p>
            <a:pPr marL="3265170">
              <a:lnSpc>
                <a:spcPct val="100000"/>
              </a:lnSpc>
            </a:pPr>
            <a:r>
              <a:rPr spc="-75" dirty="0">
                <a:latin typeface="Trebuchet MS"/>
                <a:cs typeface="Trebuchet MS"/>
              </a:rPr>
              <a:t>Complete </a:t>
            </a:r>
            <a:r>
              <a:rPr spc="110" dirty="0">
                <a:latin typeface="Trebuchet MS"/>
                <a:cs typeface="Trebuchet MS"/>
              </a:rPr>
              <a:t>2</a:t>
            </a:r>
            <a:r>
              <a:rPr spc="-409" dirty="0">
                <a:latin typeface="Trebuchet MS"/>
                <a:cs typeface="Trebuchet MS"/>
              </a:rPr>
              <a:t> </a:t>
            </a:r>
            <a:r>
              <a:rPr spc="-5" dirty="0">
                <a:latin typeface="Trebuchet MS"/>
                <a:cs typeface="Trebuchet MS"/>
              </a:rPr>
              <a:t>pages </a:t>
            </a:r>
            <a:r>
              <a:rPr spc="-80" dirty="0">
                <a:latin typeface="Trebuchet MS"/>
                <a:cs typeface="Trebuchet MS"/>
              </a:rPr>
              <a:t>of </a:t>
            </a:r>
            <a:r>
              <a:rPr spc="-40" dirty="0">
                <a:latin typeface="Trebuchet MS"/>
                <a:cs typeface="Trebuchet MS"/>
              </a:rPr>
              <a:t>research </a:t>
            </a:r>
            <a:r>
              <a:rPr spc="-20" dirty="0">
                <a:latin typeface="Trebuchet MS"/>
                <a:cs typeface="Trebuchet MS"/>
              </a:rPr>
              <a:t>on </a:t>
            </a:r>
            <a:r>
              <a:rPr spc="-45" dirty="0">
                <a:latin typeface="Trebuchet MS"/>
                <a:cs typeface="Trebuchet MS"/>
              </a:rPr>
              <a:t>this </a:t>
            </a:r>
            <a:r>
              <a:rPr spc="-85" dirty="0">
                <a:latin typeface="Trebuchet MS"/>
                <a:cs typeface="Trebuchet MS"/>
              </a:rPr>
              <a:t>artist.</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2425" y="442722"/>
            <a:ext cx="5859145" cy="452755"/>
          </a:xfrm>
          <a:prstGeom prst="rect">
            <a:avLst/>
          </a:prstGeom>
        </p:spPr>
        <p:txBody>
          <a:bodyPr vert="horz" wrap="square" lIns="0" tIns="12700" rIns="0" bIns="0" rtlCol="0">
            <a:spAutoFit/>
          </a:bodyPr>
          <a:lstStyle/>
          <a:p>
            <a:pPr marL="12700">
              <a:lnSpc>
                <a:spcPct val="100000"/>
              </a:lnSpc>
              <a:spcBef>
                <a:spcPts val="100"/>
              </a:spcBef>
            </a:pPr>
            <a:r>
              <a:rPr spc="-50" dirty="0"/>
              <a:t>CREATE </a:t>
            </a:r>
            <a:r>
              <a:rPr spc="-10" dirty="0"/>
              <a:t>COLLAGES </a:t>
            </a:r>
            <a:r>
              <a:rPr spc="-70" dirty="0"/>
              <a:t>OF </a:t>
            </a:r>
            <a:r>
              <a:rPr spc="-60" dirty="0"/>
              <a:t>YOUR</a:t>
            </a:r>
            <a:r>
              <a:rPr spc="-509" dirty="0"/>
              <a:t> </a:t>
            </a:r>
            <a:r>
              <a:rPr spc="-60" dirty="0"/>
              <a:t>JOURNEY</a:t>
            </a:r>
          </a:p>
        </p:txBody>
      </p:sp>
      <p:sp>
        <p:nvSpPr>
          <p:cNvPr id="3" name="object 3"/>
          <p:cNvSpPr/>
          <p:nvPr/>
        </p:nvSpPr>
        <p:spPr>
          <a:xfrm>
            <a:off x="971600" y="903477"/>
            <a:ext cx="2376297" cy="316928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067936" y="1124737"/>
            <a:ext cx="3691509" cy="517893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39546" y="4293095"/>
            <a:ext cx="3205225" cy="234226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20494" y="442722"/>
            <a:ext cx="5176520" cy="452755"/>
          </a:xfrm>
          <a:prstGeom prst="rect">
            <a:avLst/>
          </a:prstGeom>
        </p:spPr>
        <p:txBody>
          <a:bodyPr vert="horz" wrap="square" lIns="0" tIns="12700" rIns="0" bIns="0" rtlCol="0">
            <a:spAutoFit/>
          </a:bodyPr>
          <a:lstStyle/>
          <a:p>
            <a:pPr marL="12700">
              <a:lnSpc>
                <a:spcPct val="100000"/>
              </a:lnSpc>
              <a:spcBef>
                <a:spcPts val="100"/>
              </a:spcBef>
            </a:pPr>
            <a:r>
              <a:rPr spc="-30" dirty="0"/>
              <a:t>LINO </a:t>
            </a:r>
            <a:r>
              <a:rPr spc="-5" dirty="0"/>
              <a:t>PRINT </a:t>
            </a:r>
            <a:r>
              <a:rPr spc="-114" dirty="0"/>
              <a:t>ONTO </a:t>
            </a:r>
            <a:r>
              <a:rPr spc="-60" dirty="0"/>
              <a:t>YOUR</a:t>
            </a:r>
            <a:r>
              <a:rPr spc="-465" dirty="0"/>
              <a:t> </a:t>
            </a:r>
            <a:r>
              <a:rPr spc="-50" dirty="0"/>
              <a:t>COLLAGE</a:t>
            </a:r>
          </a:p>
        </p:txBody>
      </p:sp>
      <p:sp>
        <p:nvSpPr>
          <p:cNvPr id="3" name="object 3"/>
          <p:cNvSpPr/>
          <p:nvPr/>
        </p:nvSpPr>
        <p:spPr>
          <a:xfrm>
            <a:off x="1043609" y="1556892"/>
            <a:ext cx="2591689" cy="357974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139946" y="1628775"/>
            <a:ext cx="2924682" cy="431774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8850" y="442722"/>
            <a:ext cx="1911350" cy="452755"/>
          </a:xfrm>
          <a:prstGeom prst="rect">
            <a:avLst/>
          </a:prstGeom>
        </p:spPr>
        <p:txBody>
          <a:bodyPr vert="horz" wrap="square" lIns="0" tIns="12700" rIns="0" bIns="0" rtlCol="0">
            <a:spAutoFit/>
          </a:bodyPr>
          <a:lstStyle/>
          <a:p>
            <a:pPr marL="12700">
              <a:lnSpc>
                <a:spcPct val="100000"/>
              </a:lnSpc>
              <a:spcBef>
                <a:spcPts val="100"/>
              </a:spcBef>
            </a:pPr>
            <a:r>
              <a:rPr spc="-10" dirty="0"/>
              <a:t>FINAL</a:t>
            </a:r>
            <a:r>
              <a:rPr spc="-195" dirty="0"/>
              <a:t> </a:t>
            </a:r>
            <a:r>
              <a:rPr spc="5" dirty="0"/>
              <a:t>PIECE</a:t>
            </a:r>
          </a:p>
        </p:txBody>
      </p:sp>
      <p:sp>
        <p:nvSpPr>
          <p:cNvPr id="3" name="object 3"/>
          <p:cNvSpPr/>
          <p:nvPr/>
        </p:nvSpPr>
        <p:spPr>
          <a:xfrm>
            <a:off x="467537" y="1340827"/>
            <a:ext cx="4104132" cy="511035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227320" y="1655064"/>
            <a:ext cx="3215005" cy="3043555"/>
          </a:xfrm>
          <a:prstGeom prst="rect">
            <a:avLst/>
          </a:prstGeom>
        </p:spPr>
        <p:txBody>
          <a:bodyPr vert="horz" wrap="square" lIns="0" tIns="12700" rIns="0" bIns="0" rtlCol="0">
            <a:spAutoFit/>
          </a:bodyPr>
          <a:lstStyle/>
          <a:p>
            <a:pPr marL="12700" marR="5080">
              <a:lnSpc>
                <a:spcPct val="100000"/>
              </a:lnSpc>
              <a:spcBef>
                <a:spcPts val="100"/>
              </a:spcBef>
            </a:pPr>
            <a:r>
              <a:rPr sz="1800" spc="-75" dirty="0">
                <a:latin typeface="Trebuchet MS"/>
                <a:cs typeface="Trebuchet MS"/>
              </a:rPr>
              <a:t>Create </a:t>
            </a:r>
            <a:r>
              <a:rPr sz="1800" spc="-80" dirty="0">
                <a:latin typeface="Trebuchet MS"/>
                <a:cs typeface="Trebuchet MS"/>
              </a:rPr>
              <a:t>your </a:t>
            </a:r>
            <a:r>
              <a:rPr sz="1800" spc="-70" dirty="0">
                <a:latin typeface="Trebuchet MS"/>
                <a:cs typeface="Trebuchet MS"/>
              </a:rPr>
              <a:t>final </a:t>
            </a:r>
            <a:r>
              <a:rPr sz="1800" spc="-90" dirty="0">
                <a:latin typeface="Trebuchet MS"/>
                <a:cs typeface="Trebuchet MS"/>
              </a:rPr>
              <a:t>piece. </a:t>
            </a:r>
            <a:r>
              <a:rPr sz="1800" spc="-160" dirty="0">
                <a:latin typeface="Trebuchet MS"/>
                <a:cs typeface="Trebuchet MS"/>
              </a:rPr>
              <a:t>To </a:t>
            </a:r>
            <a:r>
              <a:rPr sz="1800" spc="-35" dirty="0">
                <a:latin typeface="Trebuchet MS"/>
                <a:cs typeface="Trebuchet MS"/>
              </a:rPr>
              <a:t>do</a:t>
            </a:r>
            <a:r>
              <a:rPr sz="1800" spc="-160" dirty="0">
                <a:latin typeface="Trebuchet MS"/>
                <a:cs typeface="Trebuchet MS"/>
              </a:rPr>
              <a:t> </a:t>
            </a:r>
            <a:r>
              <a:rPr sz="1800" spc="-45" dirty="0">
                <a:latin typeface="Trebuchet MS"/>
                <a:cs typeface="Trebuchet MS"/>
              </a:rPr>
              <a:t>this  </a:t>
            </a:r>
            <a:r>
              <a:rPr sz="1800" spc="-55" dirty="0">
                <a:latin typeface="Trebuchet MS"/>
                <a:cs typeface="Trebuchet MS"/>
              </a:rPr>
              <a:t>select </a:t>
            </a:r>
            <a:r>
              <a:rPr sz="1800" spc="-80" dirty="0">
                <a:latin typeface="Trebuchet MS"/>
                <a:cs typeface="Trebuchet MS"/>
              </a:rPr>
              <a:t>your </a:t>
            </a:r>
            <a:r>
              <a:rPr sz="1800" spc="-40" dirty="0">
                <a:latin typeface="Trebuchet MS"/>
                <a:cs typeface="Trebuchet MS"/>
              </a:rPr>
              <a:t>best </a:t>
            </a:r>
            <a:r>
              <a:rPr sz="1800" spc="110" dirty="0">
                <a:latin typeface="Trebuchet MS"/>
                <a:cs typeface="Trebuchet MS"/>
              </a:rPr>
              <a:t>9 </a:t>
            </a:r>
            <a:r>
              <a:rPr sz="1800" spc="-60" dirty="0">
                <a:latin typeface="Trebuchet MS"/>
                <a:cs typeface="Trebuchet MS"/>
              </a:rPr>
              <a:t>prints </a:t>
            </a:r>
            <a:r>
              <a:rPr sz="1800" spc="-15" dirty="0">
                <a:latin typeface="Trebuchet MS"/>
                <a:cs typeface="Trebuchet MS"/>
              </a:rPr>
              <a:t>and </a:t>
            </a:r>
            <a:r>
              <a:rPr sz="1800" spc="-75" dirty="0">
                <a:latin typeface="Trebuchet MS"/>
                <a:cs typeface="Trebuchet MS"/>
              </a:rPr>
              <a:t>put  </a:t>
            </a:r>
            <a:r>
              <a:rPr sz="1800" spc="-65" dirty="0">
                <a:latin typeface="Trebuchet MS"/>
                <a:cs typeface="Trebuchet MS"/>
              </a:rPr>
              <a:t>them </a:t>
            </a:r>
            <a:r>
              <a:rPr sz="1800" spc="-80" dirty="0">
                <a:latin typeface="Trebuchet MS"/>
                <a:cs typeface="Trebuchet MS"/>
              </a:rPr>
              <a:t>together </a:t>
            </a:r>
            <a:r>
              <a:rPr sz="1800" spc="-60" dirty="0">
                <a:latin typeface="Trebuchet MS"/>
                <a:cs typeface="Trebuchet MS"/>
              </a:rPr>
              <a:t>in </a:t>
            </a:r>
            <a:r>
              <a:rPr sz="1800" spc="5" dirty="0">
                <a:latin typeface="Trebuchet MS"/>
                <a:cs typeface="Trebuchet MS"/>
              </a:rPr>
              <a:t>a </a:t>
            </a:r>
            <a:r>
              <a:rPr sz="1800" spc="-100" dirty="0">
                <a:latin typeface="Trebuchet MS"/>
                <a:cs typeface="Trebuchet MS"/>
              </a:rPr>
              <a:t>grid. </a:t>
            </a:r>
            <a:r>
              <a:rPr sz="1800" spc="-40" dirty="0">
                <a:latin typeface="Trebuchet MS"/>
                <a:cs typeface="Trebuchet MS"/>
              </a:rPr>
              <a:t>These  </a:t>
            </a:r>
            <a:r>
              <a:rPr sz="1800" spc="-50" dirty="0">
                <a:latin typeface="Trebuchet MS"/>
                <a:cs typeface="Trebuchet MS"/>
              </a:rPr>
              <a:t>could </a:t>
            </a:r>
            <a:r>
              <a:rPr sz="1800" spc="-45" dirty="0">
                <a:latin typeface="Trebuchet MS"/>
                <a:cs typeface="Trebuchet MS"/>
              </a:rPr>
              <a:t>be </a:t>
            </a:r>
            <a:r>
              <a:rPr sz="1800" spc="-25" dirty="0">
                <a:latin typeface="Trebuchet MS"/>
                <a:cs typeface="Trebuchet MS"/>
              </a:rPr>
              <a:t>made </a:t>
            </a:r>
            <a:r>
              <a:rPr sz="1800" spc="-30" dirty="0">
                <a:latin typeface="Trebuchet MS"/>
                <a:cs typeface="Trebuchet MS"/>
              </a:rPr>
              <a:t>up </a:t>
            </a:r>
            <a:r>
              <a:rPr sz="1800" spc="-80" dirty="0">
                <a:latin typeface="Trebuchet MS"/>
                <a:cs typeface="Trebuchet MS"/>
              </a:rPr>
              <a:t>of</a:t>
            </a:r>
            <a:r>
              <a:rPr sz="1800" spc="-350" dirty="0">
                <a:latin typeface="Trebuchet MS"/>
                <a:cs typeface="Trebuchet MS"/>
              </a:rPr>
              <a:t> </a:t>
            </a:r>
            <a:r>
              <a:rPr sz="1800" spc="-210" dirty="0">
                <a:latin typeface="Trebuchet MS"/>
                <a:cs typeface="Trebuchet MS"/>
              </a:rPr>
              <a:t>:-</a:t>
            </a:r>
            <a:endParaRPr sz="1800">
              <a:latin typeface="Trebuchet MS"/>
              <a:cs typeface="Trebuchet MS"/>
            </a:endParaRPr>
          </a:p>
          <a:p>
            <a:pPr>
              <a:lnSpc>
                <a:spcPct val="100000"/>
              </a:lnSpc>
              <a:spcBef>
                <a:spcPts val="30"/>
              </a:spcBef>
            </a:pPr>
            <a:endParaRPr sz="1850">
              <a:latin typeface="Times New Roman"/>
              <a:cs typeface="Times New Roman"/>
            </a:endParaRPr>
          </a:p>
          <a:p>
            <a:pPr marL="12700" marR="1172210">
              <a:lnSpc>
                <a:spcPct val="100000"/>
              </a:lnSpc>
              <a:spcBef>
                <a:spcPts val="5"/>
              </a:spcBef>
            </a:pPr>
            <a:r>
              <a:rPr sz="1800" spc="-45" dirty="0">
                <a:latin typeface="Trebuchet MS"/>
                <a:cs typeface="Trebuchet MS"/>
              </a:rPr>
              <a:t>Lino </a:t>
            </a:r>
            <a:r>
              <a:rPr sz="1800" spc="-55" dirty="0">
                <a:latin typeface="Trebuchet MS"/>
                <a:cs typeface="Trebuchet MS"/>
              </a:rPr>
              <a:t>prints  </a:t>
            </a:r>
            <a:r>
              <a:rPr sz="1800" spc="-50" dirty="0">
                <a:latin typeface="Trebuchet MS"/>
                <a:cs typeface="Trebuchet MS"/>
              </a:rPr>
              <a:t>Reduction </a:t>
            </a:r>
            <a:r>
              <a:rPr sz="1800" spc="-60" dirty="0">
                <a:latin typeface="Trebuchet MS"/>
                <a:cs typeface="Trebuchet MS"/>
              </a:rPr>
              <a:t>prints  </a:t>
            </a:r>
            <a:r>
              <a:rPr sz="1800" spc="-65" dirty="0">
                <a:latin typeface="Trebuchet MS"/>
                <a:cs typeface="Trebuchet MS"/>
              </a:rPr>
              <a:t>Printing </a:t>
            </a:r>
            <a:r>
              <a:rPr sz="1800" spc="-20" dirty="0">
                <a:latin typeface="Trebuchet MS"/>
                <a:cs typeface="Trebuchet MS"/>
              </a:rPr>
              <a:t>on </a:t>
            </a:r>
            <a:r>
              <a:rPr sz="1800" spc="-114" dirty="0">
                <a:latin typeface="Trebuchet MS"/>
                <a:cs typeface="Trebuchet MS"/>
              </a:rPr>
              <a:t>to</a:t>
            </a:r>
            <a:r>
              <a:rPr sz="1800" spc="-280" dirty="0">
                <a:latin typeface="Trebuchet MS"/>
                <a:cs typeface="Trebuchet MS"/>
              </a:rPr>
              <a:t> </a:t>
            </a:r>
            <a:r>
              <a:rPr sz="1800" spc="-55" dirty="0">
                <a:latin typeface="Trebuchet MS"/>
                <a:cs typeface="Trebuchet MS"/>
              </a:rPr>
              <a:t>collage  </a:t>
            </a:r>
            <a:r>
              <a:rPr sz="1800" spc="-105" dirty="0">
                <a:latin typeface="Trebuchet MS"/>
                <a:cs typeface="Trebuchet MS"/>
              </a:rPr>
              <a:t>Textiles </a:t>
            </a:r>
            <a:r>
              <a:rPr sz="1800" spc="-35" dirty="0">
                <a:latin typeface="Trebuchet MS"/>
                <a:cs typeface="Trebuchet MS"/>
              </a:rPr>
              <a:t>pieces</a:t>
            </a:r>
            <a:endParaRPr sz="1800">
              <a:latin typeface="Trebuchet MS"/>
              <a:cs typeface="Trebuchet MS"/>
            </a:endParaRPr>
          </a:p>
          <a:p>
            <a:pPr marL="12700" marR="2039620">
              <a:lnSpc>
                <a:spcPct val="100000"/>
              </a:lnSpc>
            </a:pPr>
            <a:r>
              <a:rPr sz="1800" spc="20" dirty="0">
                <a:latin typeface="Trebuchet MS"/>
                <a:cs typeface="Trebuchet MS"/>
              </a:rPr>
              <a:t>Mon</a:t>
            </a:r>
            <a:r>
              <a:rPr sz="1800" spc="25" dirty="0">
                <a:latin typeface="Trebuchet MS"/>
                <a:cs typeface="Trebuchet MS"/>
              </a:rPr>
              <a:t>o</a:t>
            </a:r>
            <a:r>
              <a:rPr sz="1800" spc="-215" dirty="0">
                <a:latin typeface="Trebuchet MS"/>
                <a:cs typeface="Trebuchet MS"/>
              </a:rPr>
              <a:t>-</a:t>
            </a:r>
            <a:r>
              <a:rPr sz="1800" spc="-55" dirty="0">
                <a:latin typeface="Trebuchet MS"/>
                <a:cs typeface="Trebuchet MS"/>
              </a:rPr>
              <a:t>prints  </a:t>
            </a:r>
            <a:r>
              <a:rPr sz="1800" spc="-70" dirty="0">
                <a:latin typeface="Trebuchet MS"/>
                <a:cs typeface="Trebuchet MS"/>
              </a:rPr>
              <a:t>Collagraph.</a:t>
            </a:r>
            <a:endParaRPr sz="1800">
              <a:latin typeface="Trebuchet MS"/>
              <a:cs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6795" y="2747010"/>
            <a:ext cx="3065145" cy="452755"/>
          </a:xfrm>
          <a:prstGeom prst="rect">
            <a:avLst/>
          </a:prstGeom>
        </p:spPr>
        <p:txBody>
          <a:bodyPr vert="horz" wrap="square" lIns="0" tIns="12700" rIns="0" bIns="0" rtlCol="0">
            <a:spAutoFit/>
          </a:bodyPr>
          <a:lstStyle/>
          <a:p>
            <a:pPr marL="12700">
              <a:lnSpc>
                <a:spcPct val="100000"/>
              </a:lnSpc>
              <a:spcBef>
                <a:spcPts val="100"/>
              </a:spcBef>
            </a:pPr>
            <a:r>
              <a:rPr spc="35" dirty="0"/>
              <a:t>RESOURCE</a:t>
            </a:r>
            <a:r>
              <a:rPr spc="-229" dirty="0"/>
              <a:t> </a:t>
            </a:r>
            <a:r>
              <a:rPr spc="-35" dirty="0"/>
              <a:t>PHOTOS</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85" dirty="0"/>
              <a:t>RESO</a:t>
            </a:r>
          </a:p>
        </p:txBody>
      </p:sp>
      <p:sp>
        <p:nvSpPr>
          <p:cNvPr id="3" name="object 3"/>
          <p:cNvSpPr txBox="1"/>
          <p:nvPr/>
        </p:nvSpPr>
        <p:spPr>
          <a:xfrm>
            <a:off x="1766422" y="445510"/>
            <a:ext cx="2131695" cy="403860"/>
          </a:xfrm>
          <a:prstGeom prst="rect">
            <a:avLst/>
          </a:prstGeom>
        </p:spPr>
        <p:txBody>
          <a:bodyPr vert="horz" wrap="square" lIns="0" tIns="0" rIns="0" bIns="0" rtlCol="0">
            <a:spAutoFit/>
          </a:bodyPr>
          <a:lstStyle/>
          <a:p>
            <a:pPr>
              <a:lnSpc>
                <a:spcPts val="3130"/>
              </a:lnSpc>
            </a:pPr>
            <a:r>
              <a:rPr sz="2800" spc="-15" dirty="0">
                <a:latin typeface="Trebuchet MS"/>
                <a:cs typeface="Trebuchet MS"/>
              </a:rPr>
              <a:t>URCE</a:t>
            </a:r>
            <a:r>
              <a:rPr sz="2800" spc="-245" dirty="0">
                <a:latin typeface="Trebuchet MS"/>
                <a:cs typeface="Trebuchet MS"/>
              </a:rPr>
              <a:t> </a:t>
            </a:r>
            <a:r>
              <a:rPr sz="2800" spc="55" dirty="0">
                <a:latin typeface="Trebuchet MS"/>
                <a:cs typeface="Trebuchet MS"/>
              </a:rPr>
              <a:t>IMAGES</a:t>
            </a:r>
            <a:endParaRPr sz="2800">
              <a:latin typeface="Trebuchet MS"/>
              <a:cs typeface="Trebuchet MS"/>
            </a:endParaRPr>
          </a:p>
        </p:txBody>
      </p:sp>
      <p:sp>
        <p:nvSpPr>
          <p:cNvPr id="4" name="object 4"/>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8932" y="374395"/>
            <a:ext cx="1945005" cy="452755"/>
          </a:xfrm>
          <a:prstGeom prst="rect">
            <a:avLst/>
          </a:prstGeom>
        </p:spPr>
        <p:txBody>
          <a:bodyPr vert="horz" wrap="square" lIns="0" tIns="12700" rIns="0" bIns="0" rtlCol="0">
            <a:spAutoFit/>
          </a:bodyPr>
          <a:lstStyle/>
          <a:p>
            <a:pPr marL="12700">
              <a:lnSpc>
                <a:spcPct val="100000"/>
              </a:lnSpc>
              <a:spcBef>
                <a:spcPts val="100"/>
              </a:spcBef>
            </a:pPr>
            <a:r>
              <a:rPr spc="35" dirty="0"/>
              <a:t>HOME</a:t>
            </a:r>
            <a:r>
              <a:rPr spc="15" dirty="0"/>
              <a:t>W</a:t>
            </a:r>
            <a:r>
              <a:rPr spc="65" dirty="0"/>
              <a:t>ORK</a:t>
            </a:r>
          </a:p>
        </p:txBody>
      </p:sp>
      <p:sp>
        <p:nvSpPr>
          <p:cNvPr id="3" name="object 3"/>
          <p:cNvSpPr txBox="1"/>
          <p:nvPr/>
        </p:nvSpPr>
        <p:spPr>
          <a:xfrm>
            <a:off x="924052" y="1286510"/>
            <a:ext cx="7374255" cy="1203960"/>
          </a:xfrm>
          <a:prstGeom prst="rect">
            <a:avLst/>
          </a:prstGeom>
        </p:spPr>
        <p:txBody>
          <a:bodyPr vert="horz" wrap="square" lIns="0" tIns="12700" rIns="0" bIns="0" rtlCol="0">
            <a:spAutoFit/>
          </a:bodyPr>
          <a:lstStyle/>
          <a:p>
            <a:pPr marL="49530" marR="5080" indent="12700">
              <a:lnSpc>
                <a:spcPct val="100000"/>
              </a:lnSpc>
              <a:spcBef>
                <a:spcPts val="100"/>
              </a:spcBef>
            </a:pPr>
            <a:r>
              <a:rPr sz="1600" b="1" spc="-130" dirty="0">
                <a:latin typeface="Arial"/>
                <a:cs typeface="Arial"/>
              </a:rPr>
              <a:t>Record </a:t>
            </a:r>
            <a:r>
              <a:rPr sz="1600" b="1" spc="-150" dirty="0">
                <a:latin typeface="Arial"/>
                <a:cs typeface="Arial"/>
              </a:rPr>
              <a:t>your </a:t>
            </a:r>
            <a:r>
              <a:rPr sz="1600" b="1" spc="-125" dirty="0">
                <a:latin typeface="Arial"/>
                <a:cs typeface="Arial"/>
              </a:rPr>
              <a:t>journey </a:t>
            </a:r>
            <a:r>
              <a:rPr sz="1600" b="1" spc="-110" dirty="0">
                <a:latin typeface="Arial"/>
                <a:cs typeface="Arial"/>
              </a:rPr>
              <a:t>home from </a:t>
            </a:r>
            <a:r>
              <a:rPr sz="1600" b="1" spc="-130" dirty="0">
                <a:latin typeface="Arial"/>
                <a:cs typeface="Arial"/>
              </a:rPr>
              <a:t>school </a:t>
            </a:r>
            <a:r>
              <a:rPr sz="1600" b="1" spc="-95" dirty="0">
                <a:latin typeface="Arial"/>
                <a:cs typeface="Arial"/>
              </a:rPr>
              <a:t>in </a:t>
            </a:r>
            <a:r>
              <a:rPr sz="1600" b="1" spc="-70" dirty="0">
                <a:latin typeface="Arial"/>
                <a:cs typeface="Arial"/>
              </a:rPr>
              <a:t>the </a:t>
            </a:r>
            <a:r>
              <a:rPr sz="1600" b="1" spc="-90" dirty="0">
                <a:latin typeface="Arial"/>
                <a:cs typeface="Arial"/>
              </a:rPr>
              <a:t>same </a:t>
            </a:r>
            <a:r>
              <a:rPr sz="1600" b="1" spc="-155" dirty="0">
                <a:latin typeface="Arial"/>
                <a:cs typeface="Arial"/>
              </a:rPr>
              <a:t>way. </a:t>
            </a:r>
            <a:r>
              <a:rPr sz="1600" b="1" spc="-135" dirty="0">
                <a:latin typeface="Arial"/>
                <a:cs typeface="Arial"/>
              </a:rPr>
              <a:t>Take </a:t>
            </a:r>
            <a:r>
              <a:rPr sz="1600" b="1" spc="20" dirty="0">
                <a:latin typeface="Arial"/>
                <a:cs typeface="Arial"/>
              </a:rPr>
              <a:t>10 </a:t>
            </a:r>
            <a:r>
              <a:rPr sz="1600" b="1" spc="-130" dirty="0">
                <a:latin typeface="Arial"/>
                <a:cs typeface="Arial"/>
              </a:rPr>
              <a:t>photos </a:t>
            </a:r>
            <a:r>
              <a:rPr sz="1600" b="1" spc="-100" dirty="0">
                <a:latin typeface="Arial"/>
                <a:cs typeface="Arial"/>
              </a:rPr>
              <a:t>of </a:t>
            </a:r>
            <a:r>
              <a:rPr sz="1600" b="1" spc="-114" dirty="0">
                <a:latin typeface="Arial"/>
                <a:cs typeface="Arial"/>
              </a:rPr>
              <a:t>close </a:t>
            </a:r>
            <a:r>
              <a:rPr sz="1600" b="1" spc="-110" dirty="0">
                <a:latin typeface="Arial"/>
                <a:cs typeface="Arial"/>
              </a:rPr>
              <a:t>ups,  </a:t>
            </a:r>
            <a:r>
              <a:rPr sz="1600" b="1" spc="-80" dirty="0">
                <a:latin typeface="Arial"/>
                <a:cs typeface="Arial"/>
              </a:rPr>
              <a:t>streets, </a:t>
            </a:r>
            <a:r>
              <a:rPr sz="1600" b="1" spc="-125" dirty="0">
                <a:latin typeface="Arial"/>
                <a:cs typeface="Arial"/>
              </a:rPr>
              <a:t>signs, </a:t>
            </a:r>
            <a:r>
              <a:rPr sz="1600" b="1" spc="-120" dirty="0">
                <a:latin typeface="Arial"/>
                <a:cs typeface="Arial"/>
              </a:rPr>
              <a:t>anything </a:t>
            </a:r>
            <a:r>
              <a:rPr sz="1600" b="1" spc="-165" dirty="0">
                <a:latin typeface="Arial"/>
                <a:cs typeface="Arial"/>
              </a:rPr>
              <a:t>you </a:t>
            </a:r>
            <a:r>
              <a:rPr sz="1600" b="1" spc="-114" dirty="0">
                <a:latin typeface="Arial"/>
                <a:cs typeface="Arial"/>
              </a:rPr>
              <a:t>pass </a:t>
            </a:r>
            <a:r>
              <a:rPr sz="1600" b="1" spc="-60" dirty="0">
                <a:latin typeface="Arial"/>
                <a:cs typeface="Arial"/>
              </a:rPr>
              <a:t>that </a:t>
            </a:r>
            <a:r>
              <a:rPr sz="1600" b="1" spc="-95" dirty="0">
                <a:latin typeface="Arial"/>
                <a:cs typeface="Arial"/>
              </a:rPr>
              <a:t>interests </a:t>
            </a:r>
            <a:r>
              <a:rPr sz="1600" b="1" spc="-165" dirty="0">
                <a:latin typeface="Arial"/>
                <a:cs typeface="Arial"/>
              </a:rPr>
              <a:t>you </a:t>
            </a:r>
            <a:r>
              <a:rPr sz="1600" b="1" spc="-90" dirty="0">
                <a:latin typeface="Arial"/>
                <a:cs typeface="Arial"/>
              </a:rPr>
              <a:t>and </a:t>
            </a:r>
            <a:r>
              <a:rPr sz="1600" b="1" spc="-125" dirty="0">
                <a:latin typeface="Arial"/>
                <a:cs typeface="Arial"/>
              </a:rPr>
              <a:t>bring </a:t>
            </a:r>
            <a:r>
              <a:rPr sz="1600" b="1" spc="-95" dirty="0">
                <a:latin typeface="Arial"/>
                <a:cs typeface="Arial"/>
              </a:rPr>
              <a:t>in </a:t>
            </a:r>
            <a:r>
              <a:rPr sz="1600" b="1" spc="-105" dirty="0">
                <a:latin typeface="Arial"/>
                <a:cs typeface="Arial"/>
              </a:rPr>
              <a:t>to </a:t>
            </a:r>
            <a:r>
              <a:rPr sz="1600" b="1" spc="-130" dirty="0">
                <a:latin typeface="Arial"/>
                <a:cs typeface="Arial"/>
              </a:rPr>
              <a:t>school </a:t>
            </a:r>
            <a:r>
              <a:rPr sz="1600" b="1" spc="-110" dirty="0">
                <a:latin typeface="Arial"/>
                <a:cs typeface="Arial"/>
              </a:rPr>
              <a:t>next</a:t>
            </a:r>
            <a:r>
              <a:rPr sz="1600" b="1" spc="85" dirty="0">
                <a:latin typeface="Arial"/>
                <a:cs typeface="Arial"/>
              </a:rPr>
              <a:t> </a:t>
            </a:r>
            <a:r>
              <a:rPr sz="1600" b="1" spc="-114" dirty="0">
                <a:latin typeface="Arial"/>
                <a:cs typeface="Arial"/>
              </a:rPr>
              <a:t>lesson</a:t>
            </a:r>
            <a:endParaRPr sz="1600">
              <a:latin typeface="Arial"/>
              <a:cs typeface="Arial"/>
            </a:endParaRPr>
          </a:p>
          <a:p>
            <a:pPr marL="12700" marR="3484245">
              <a:lnSpc>
                <a:spcPct val="141600"/>
              </a:lnSpc>
            </a:pPr>
            <a:r>
              <a:rPr sz="1600" b="1" spc="-65" dirty="0">
                <a:latin typeface="Arial"/>
                <a:cs typeface="Arial"/>
              </a:rPr>
              <a:t>Make </a:t>
            </a:r>
            <a:r>
              <a:rPr sz="1600" b="1" spc="-45" dirty="0">
                <a:latin typeface="Arial"/>
                <a:cs typeface="Arial"/>
              </a:rPr>
              <a:t>a </a:t>
            </a:r>
            <a:r>
              <a:rPr sz="1600" b="1" spc="-75" dirty="0">
                <a:latin typeface="Arial"/>
                <a:cs typeface="Arial"/>
              </a:rPr>
              <a:t>detailed </a:t>
            </a:r>
            <a:r>
              <a:rPr sz="1600" b="1" spc="-125" dirty="0">
                <a:latin typeface="Arial"/>
                <a:cs typeface="Arial"/>
              </a:rPr>
              <a:t>drawing </a:t>
            </a:r>
            <a:r>
              <a:rPr sz="1600" b="1" spc="-100" dirty="0">
                <a:latin typeface="Arial"/>
                <a:cs typeface="Arial"/>
              </a:rPr>
              <a:t>of one of </a:t>
            </a:r>
            <a:r>
              <a:rPr sz="1600" b="1" spc="-70" dirty="0">
                <a:latin typeface="Arial"/>
                <a:cs typeface="Arial"/>
              </a:rPr>
              <a:t>the </a:t>
            </a:r>
            <a:r>
              <a:rPr sz="1600" b="1" spc="-130" dirty="0">
                <a:latin typeface="Arial"/>
                <a:cs typeface="Arial"/>
              </a:rPr>
              <a:t>photos  </a:t>
            </a:r>
            <a:r>
              <a:rPr sz="1600" b="1" spc="-140" dirty="0">
                <a:latin typeface="Arial"/>
                <a:cs typeface="Arial"/>
              </a:rPr>
              <a:t>Bring </a:t>
            </a:r>
            <a:r>
              <a:rPr sz="1600" b="1" spc="-95" dirty="0">
                <a:latin typeface="Arial"/>
                <a:cs typeface="Arial"/>
              </a:rPr>
              <a:t>in </a:t>
            </a:r>
            <a:r>
              <a:rPr sz="1600" b="1" spc="-45" dirty="0">
                <a:latin typeface="Arial"/>
                <a:cs typeface="Arial"/>
              </a:rPr>
              <a:t>a </a:t>
            </a:r>
            <a:r>
              <a:rPr sz="1600" b="1" spc="-95" dirty="0">
                <a:latin typeface="Arial"/>
                <a:cs typeface="Arial"/>
              </a:rPr>
              <a:t>map </a:t>
            </a:r>
            <a:r>
              <a:rPr sz="1600" b="1" spc="-100" dirty="0">
                <a:latin typeface="Arial"/>
                <a:cs typeface="Arial"/>
              </a:rPr>
              <a:t>of </a:t>
            </a:r>
            <a:r>
              <a:rPr sz="1600" b="1" spc="-70" dirty="0">
                <a:latin typeface="Arial"/>
                <a:cs typeface="Arial"/>
              </a:rPr>
              <a:t>the </a:t>
            </a:r>
            <a:r>
              <a:rPr sz="1600" b="1" spc="-60" dirty="0">
                <a:latin typeface="Arial"/>
                <a:cs typeface="Arial"/>
              </a:rPr>
              <a:t>area </a:t>
            </a:r>
            <a:r>
              <a:rPr sz="1600" b="1" spc="-100" dirty="0">
                <a:latin typeface="Arial"/>
                <a:cs typeface="Arial"/>
              </a:rPr>
              <a:t>of </a:t>
            </a:r>
            <a:r>
              <a:rPr sz="1600" b="1" spc="-150" dirty="0">
                <a:latin typeface="Arial"/>
                <a:cs typeface="Arial"/>
              </a:rPr>
              <a:t>your</a:t>
            </a:r>
            <a:r>
              <a:rPr sz="1600" b="1" spc="-120" dirty="0">
                <a:latin typeface="Arial"/>
                <a:cs typeface="Arial"/>
              </a:rPr>
              <a:t> </a:t>
            </a:r>
            <a:r>
              <a:rPr sz="1600" b="1" spc="-125" dirty="0">
                <a:latin typeface="Arial"/>
                <a:cs typeface="Arial"/>
              </a:rPr>
              <a:t>journey</a:t>
            </a:r>
            <a:endParaRPr sz="1600">
              <a:latin typeface="Arial"/>
              <a:cs typeface="Arial"/>
            </a:endParaRPr>
          </a:p>
        </p:txBody>
      </p:sp>
      <p:sp>
        <p:nvSpPr>
          <p:cNvPr id="4" name="object 4"/>
          <p:cNvSpPr/>
          <p:nvPr/>
        </p:nvSpPr>
        <p:spPr>
          <a:xfrm>
            <a:off x="323468" y="3861079"/>
            <a:ext cx="2736342" cy="270891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588252" y="3356980"/>
            <a:ext cx="2187702" cy="340309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91865" y="3211045"/>
            <a:ext cx="2649474" cy="353263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0"/>
            <a:ext cx="9145588"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0"/>
            <a:ext cx="9145588"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0"/>
            <a:ext cx="9145588"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0"/>
            <a:ext cx="9145588"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p:nvPr/>
        </p:nvSpPr>
        <p:spPr>
          <a:xfrm>
            <a:off x="402336" y="1657350"/>
            <a:ext cx="87630"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a:t>
            </a:r>
            <a:endParaRPr sz="1400">
              <a:latin typeface="Arial"/>
              <a:cs typeface="Arial"/>
            </a:endParaRPr>
          </a:p>
        </p:txBody>
      </p:sp>
      <p:sp>
        <p:nvSpPr>
          <p:cNvPr id="3" name="object 3"/>
          <p:cNvSpPr txBox="1"/>
          <p:nvPr/>
        </p:nvSpPr>
        <p:spPr>
          <a:xfrm>
            <a:off x="402336" y="2297430"/>
            <a:ext cx="87630"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a:t>
            </a:r>
            <a:endParaRPr sz="1400">
              <a:latin typeface="Arial"/>
              <a:cs typeface="Arial"/>
            </a:endParaRPr>
          </a:p>
        </p:txBody>
      </p:sp>
      <p:sp>
        <p:nvSpPr>
          <p:cNvPr id="4" name="object 4"/>
          <p:cNvSpPr txBox="1"/>
          <p:nvPr/>
        </p:nvSpPr>
        <p:spPr>
          <a:xfrm>
            <a:off x="402336" y="3151124"/>
            <a:ext cx="87630"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a:t>
            </a:r>
            <a:endParaRPr sz="1400">
              <a:latin typeface="Arial"/>
              <a:cs typeface="Arial"/>
            </a:endParaRPr>
          </a:p>
        </p:txBody>
      </p:sp>
      <p:sp>
        <p:nvSpPr>
          <p:cNvPr id="5" name="object 5"/>
          <p:cNvSpPr txBox="1"/>
          <p:nvPr/>
        </p:nvSpPr>
        <p:spPr>
          <a:xfrm>
            <a:off x="916686" y="1657350"/>
            <a:ext cx="2359660" cy="2153920"/>
          </a:xfrm>
          <a:prstGeom prst="rect">
            <a:avLst/>
          </a:prstGeom>
        </p:spPr>
        <p:txBody>
          <a:bodyPr vert="horz" wrap="square" lIns="0" tIns="12065" rIns="0" bIns="0" rtlCol="0">
            <a:spAutoFit/>
          </a:bodyPr>
          <a:lstStyle/>
          <a:p>
            <a:pPr marL="12700" marR="92710">
              <a:lnSpc>
                <a:spcPct val="100000"/>
              </a:lnSpc>
              <a:spcBef>
                <a:spcPts val="95"/>
              </a:spcBef>
            </a:pPr>
            <a:r>
              <a:rPr sz="1400" b="1" spc="-5" dirty="0">
                <a:latin typeface="Arial"/>
                <a:cs typeface="Arial"/>
              </a:rPr>
              <a:t>Henri Matisse was born</a:t>
            </a:r>
            <a:r>
              <a:rPr sz="1400" b="1" spc="-50" dirty="0">
                <a:latin typeface="Arial"/>
                <a:cs typeface="Arial"/>
              </a:rPr>
              <a:t> </a:t>
            </a:r>
            <a:r>
              <a:rPr sz="1400" b="1" spc="-5" dirty="0">
                <a:latin typeface="Arial"/>
                <a:cs typeface="Arial"/>
              </a:rPr>
              <a:t>on  31st December 1869, and  died in 1954. He was</a:t>
            </a:r>
            <a:r>
              <a:rPr sz="1400" b="1" spc="-60" dirty="0">
                <a:latin typeface="Arial"/>
                <a:cs typeface="Arial"/>
              </a:rPr>
              <a:t> </a:t>
            </a:r>
            <a:r>
              <a:rPr sz="1400" b="1" spc="-5" dirty="0">
                <a:latin typeface="Arial"/>
                <a:cs typeface="Arial"/>
              </a:rPr>
              <a:t>84.</a:t>
            </a:r>
            <a:endParaRPr sz="1400">
              <a:latin typeface="Arial"/>
              <a:cs typeface="Arial"/>
            </a:endParaRPr>
          </a:p>
          <a:p>
            <a:pPr marL="12700" marR="229235">
              <a:lnSpc>
                <a:spcPct val="100000"/>
              </a:lnSpc>
            </a:pPr>
            <a:r>
              <a:rPr sz="1400" b="1" spc="-5" dirty="0">
                <a:latin typeface="Arial"/>
                <a:cs typeface="Arial"/>
              </a:rPr>
              <a:t>He was a draughtsman,  </a:t>
            </a:r>
            <a:r>
              <a:rPr sz="1400" b="1" spc="-10" dirty="0">
                <a:latin typeface="Arial"/>
                <a:cs typeface="Arial"/>
              </a:rPr>
              <a:t>printmaker, </a:t>
            </a:r>
            <a:r>
              <a:rPr sz="1400" b="1" spc="-5" dirty="0">
                <a:latin typeface="Arial"/>
                <a:cs typeface="Arial"/>
              </a:rPr>
              <a:t>and</a:t>
            </a:r>
            <a:r>
              <a:rPr sz="1400" b="1" spc="-45" dirty="0">
                <a:latin typeface="Arial"/>
                <a:cs typeface="Arial"/>
              </a:rPr>
              <a:t> </a:t>
            </a:r>
            <a:r>
              <a:rPr sz="1400" b="1" spc="-15" dirty="0">
                <a:latin typeface="Arial"/>
                <a:cs typeface="Arial"/>
              </a:rPr>
              <a:t>sculptor,  </a:t>
            </a:r>
            <a:r>
              <a:rPr sz="1400" b="1" spc="-5" dirty="0">
                <a:latin typeface="Arial"/>
                <a:cs typeface="Arial"/>
              </a:rPr>
              <a:t>but is best known as a  </a:t>
            </a:r>
            <a:r>
              <a:rPr sz="1400" b="1" spc="-15" dirty="0">
                <a:latin typeface="Arial"/>
                <a:cs typeface="Arial"/>
              </a:rPr>
              <a:t>painter.</a:t>
            </a:r>
            <a:endParaRPr sz="1400">
              <a:latin typeface="Arial"/>
              <a:cs typeface="Arial"/>
            </a:endParaRPr>
          </a:p>
          <a:p>
            <a:pPr marL="12700" marR="5080">
              <a:lnSpc>
                <a:spcPct val="98700"/>
              </a:lnSpc>
              <a:spcBef>
                <a:spcPts val="25"/>
              </a:spcBef>
            </a:pPr>
            <a:r>
              <a:rPr sz="1400" b="1" spc="-5" dirty="0">
                <a:latin typeface="Arial"/>
                <a:cs typeface="Arial"/>
              </a:rPr>
              <a:t>Matisse </a:t>
            </a:r>
            <a:r>
              <a:rPr sz="1400" b="1" dirty="0">
                <a:latin typeface="Arial"/>
                <a:cs typeface="Arial"/>
              </a:rPr>
              <a:t>also </a:t>
            </a:r>
            <a:r>
              <a:rPr sz="1400" b="1" spc="-5" dirty="0">
                <a:latin typeface="Arial"/>
                <a:cs typeface="Arial"/>
              </a:rPr>
              <a:t>started to  create large scale cut</a:t>
            </a:r>
            <a:r>
              <a:rPr sz="1400" b="1" spc="-60" dirty="0">
                <a:latin typeface="Arial"/>
                <a:cs typeface="Arial"/>
              </a:rPr>
              <a:t> </a:t>
            </a:r>
            <a:r>
              <a:rPr sz="1400" b="1" spc="-5" dirty="0">
                <a:latin typeface="Arial"/>
                <a:cs typeface="Arial"/>
              </a:rPr>
              <a:t>paper  collages</a:t>
            </a:r>
            <a:r>
              <a:rPr sz="1400" spc="-5" dirty="0">
                <a:latin typeface="Arial"/>
                <a:cs typeface="Arial"/>
              </a:rPr>
              <a:t>.</a:t>
            </a:r>
            <a:endParaRPr sz="1400">
              <a:latin typeface="Arial"/>
              <a:cs typeface="Arial"/>
            </a:endParaRPr>
          </a:p>
        </p:txBody>
      </p:sp>
      <p:sp>
        <p:nvSpPr>
          <p:cNvPr id="6" name="object 6"/>
          <p:cNvSpPr/>
          <p:nvPr/>
        </p:nvSpPr>
        <p:spPr>
          <a:xfrm>
            <a:off x="3887851" y="2819400"/>
            <a:ext cx="5033899" cy="33528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733163" y="332613"/>
            <a:ext cx="3343275" cy="2360675"/>
          </a:xfrm>
          <a:prstGeom prst="rect">
            <a:avLst/>
          </a:prstGeom>
          <a:blipFill>
            <a:blip r:embed="rId3"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962913" y="659130"/>
            <a:ext cx="2785110" cy="452755"/>
          </a:xfrm>
          <a:prstGeom prst="rect">
            <a:avLst/>
          </a:prstGeom>
        </p:spPr>
        <p:txBody>
          <a:bodyPr vert="horz" wrap="square" lIns="0" tIns="12700" rIns="0" bIns="0" rtlCol="0">
            <a:spAutoFit/>
          </a:bodyPr>
          <a:lstStyle/>
          <a:p>
            <a:pPr marL="12700">
              <a:lnSpc>
                <a:spcPct val="100000"/>
              </a:lnSpc>
              <a:spcBef>
                <a:spcPts val="100"/>
              </a:spcBef>
            </a:pPr>
            <a:r>
              <a:rPr b="1" dirty="0">
                <a:latin typeface="Arial"/>
                <a:cs typeface="Arial"/>
              </a:rPr>
              <a:t>HENRI</a:t>
            </a:r>
            <a:r>
              <a:rPr b="1" spc="-100" dirty="0">
                <a:latin typeface="Arial"/>
                <a:cs typeface="Arial"/>
              </a:rPr>
              <a:t> </a:t>
            </a:r>
            <a:r>
              <a:rPr b="1" spc="-30" dirty="0">
                <a:latin typeface="Arial"/>
                <a:cs typeface="Arial"/>
              </a:rPr>
              <a:t>MATISSE</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000250" y="0"/>
            <a:ext cx="51435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txBox="1"/>
          <p:nvPr/>
        </p:nvSpPr>
        <p:spPr>
          <a:xfrm>
            <a:off x="258318" y="381762"/>
            <a:ext cx="6000115" cy="1620520"/>
          </a:xfrm>
          <a:prstGeom prst="rect">
            <a:avLst/>
          </a:prstGeom>
        </p:spPr>
        <p:txBody>
          <a:bodyPr vert="horz" wrap="square" lIns="0" tIns="12065" rIns="0" bIns="0" rtlCol="0">
            <a:spAutoFit/>
          </a:bodyPr>
          <a:lstStyle/>
          <a:p>
            <a:pPr marL="12700" marR="5080">
              <a:lnSpc>
                <a:spcPct val="100000"/>
              </a:lnSpc>
              <a:spcBef>
                <a:spcPts val="95"/>
              </a:spcBef>
            </a:pPr>
            <a:r>
              <a:rPr sz="1400" b="1" spc="-5" dirty="0">
                <a:latin typeface="Arial"/>
                <a:cs typeface="Arial"/>
              </a:rPr>
              <a:t>Matisse was in a wheel chair during his </a:t>
            </a:r>
            <a:r>
              <a:rPr sz="1400" b="1" dirty="0">
                <a:latin typeface="Arial"/>
                <a:cs typeface="Arial"/>
              </a:rPr>
              <a:t>later </a:t>
            </a:r>
            <a:r>
              <a:rPr sz="1400" b="1" spc="-5" dirty="0">
                <a:latin typeface="Arial"/>
                <a:cs typeface="Arial"/>
              </a:rPr>
              <a:t>years; which resulted in  him creating some of his most well known cut-out pieces. After he  could no longer stand for extended periods of time, Matisse began  creating works using a pair of scissors and </a:t>
            </a:r>
            <a:r>
              <a:rPr sz="1400" b="1" spc="-15" dirty="0">
                <a:latin typeface="Arial"/>
                <a:cs typeface="Arial"/>
              </a:rPr>
              <a:t>paper. </a:t>
            </a:r>
            <a:r>
              <a:rPr sz="1400" b="1" spc="-5" dirty="0">
                <a:latin typeface="Arial"/>
                <a:cs typeface="Arial"/>
              </a:rPr>
              <a:t>He used a long stick  to assemble them on his walls until he was happy with</a:t>
            </a:r>
            <a:r>
              <a:rPr sz="1400" b="1" spc="-70" dirty="0">
                <a:latin typeface="Arial"/>
                <a:cs typeface="Arial"/>
              </a:rPr>
              <a:t> </a:t>
            </a:r>
            <a:r>
              <a:rPr sz="1400" b="1" spc="-5" dirty="0">
                <a:latin typeface="Arial"/>
                <a:cs typeface="Arial"/>
              </a:rPr>
              <a:t>the</a:t>
            </a:r>
            <a:endParaRPr sz="1400">
              <a:latin typeface="Arial"/>
              <a:cs typeface="Arial"/>
            </a:endParaRPr>
          </a:p>
          <a:p>
            <a:pPr marL="12700">
              <a:lnSpc>
                <a:spcPct val="100000"/>
              </a:lnSpc>
            </a:pPr>
            <a:r>
              <a:rPr sz="1400" b="1" spc="-5" dirty="0">
                <a:latin typeface="Arial"/>
                <a:cs typeface="Arial"/>
              </a:rPr>
              <a:t>arrangement. He called this technique ‘painting with</a:t>
            </a:r>
            <a:r>
              <a:rPr sz="1400" b="1" spc="-85" dirty="0">
                <a:latin typeface="Arial"/>
                <a:cs typeface="Arial"/>
              </a:rPr>
              <a:t> </a:t>
            </a:r>
            <a:r>
              <a:rPr sz="1400" b="1" spc="-5" dirty="0">
                <a:latin typeface="Arial"/>
                <a:cs typeface="Arial"/>
              </a:rPr>
              <a:t>scissors</a:t>
            </a:r>
            <a:endParaRPr sz="1400">
              <a:latin typeface="Arial"/>
              <a:cs typeface="Arial"/>
            </a:endParaRPr>
          </a:p>
          <a:p>
            <a:pPr marL="12700">
              <a:lnSpc>
                <a:spcPct val="100000"/>
              </a:lnSpc>
              <a:spcBef>
                <a:spcPts val="800"/>
              </a:spcBef>
            </a:pPr>
            <a:r>
              <a:rPr sz="1400" b="1" spc="-5" dirty="0">
                <a:latin typeface="Arial"/>
                <a:cs typeface="Arial"/>
              </a:rPr>
              <a:t>Complete 2 pages of research on </a:t>
            </a:r>
            <a:r>
              <a:rPr sz="1400" b="1" spc="-10" dirty="0">
                <a:latin typeface="Arial"/>
                <a:cs typeface="Arial"/>
              </a:rPr>
              <a:t>Matisse’s</a:t>
            </a:r>
            <a:r>
              <a:rPr sz="1400" b="1" spc="-75" dirty="0">
                <a:latin typeface="Arial"/>
                <a:cs typeface="Arial"/>
              </a:rPr>
              <a:t> </a:t>
            </a:r>
            <a:r>
              <a:rPr sz="1400" b="1" spc="-5" dirty="0">
                <a:latin typeface="Arial"/>
                <a:cs typeface="Arial"/>
              </a:rPr>
              <a:t>cut-outs.</a:t>
            </a:r>
            <a:endParaRPr sz="1400">
              <a:latin typeface="Arial"/>
              <a:cs typeface="Arial"/>
            </a:endParaRPr>
          </a:p>
        </p:txBody>
      </p:sp>
      <p:sp>
        <p:nvSpPr>
          <p:cNvPr id="4" name="object 4"/>
          <p:cNvSpPr/>
          <p:nvPr/>
        </p:nvSpPr>
        <p:spPr>
          <a:xfrm>
            <a:off x="4953000" y="2286000"/>
            <a:ext cx="3790950" cy="38100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619875" y="179451"/>
            <a:ext cx="2124075" cy="195414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09600" y="2564892"/>
            <a:ext cx="3927475" cy="22590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347472"/>
            <a:ext cx="4135120" cy="452755"/>
          </a:xfrm>
          <a:prstGeom prst="rect">
            <a:avLst/>
          </a:prstGeom>
        </p:spPr>
        <p:txBody>
          <a:bodyPr vert="horz" wrap="square" lIns="0" tIns="12700" rIns="0" bIns="0" rtlCol="0">
            <a:spAutoFit/>
          </a:bodyPr>
          <a:lstStyle/>
          <a:p>
            <a:pPr marL="12700">
              <a:lnSpc>
                <a:spcPct val="100000"/>
              </a:lnSpc>
              <a:spcBef>
                <a:spcPts val="100"/>
              </a:spcBef>
            </a:pPr>
            <a:r>
              <a:rPr spc="-45" dirty="0"/>
              <a:t>PAINTING </a:t>
            </a:r>
            <a:r>
              <a:rPr spc="-70" dirty="0"/>
              <a:t>WITH</a:t>
            </a:r>
            <a:r>
              <a:rPr spc="-275" dirty="0"/>
              <a:t> </a:t>
            </a:r>
            <a:r>
              <a:rPr spc="65" dirty="0"/>
              <a:t>SCISSORS.</a:t>
            </a:r>
          </a:p>
        </p:txBody>
      </p:sp>
      <p:sp>
        <p:nvSpPr>
          <p:cNvPr id="3" name="object 3"/>
          <p:cNvSpPr/>
          <p:nvPr/>
        </p:nvSpPr>
        <p:spPr>
          <a:xfrm>
            <a:off x="400050" y="1222375"/>
            <a:ext cx="3048000" cy="21494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71475" y="1193800"/>
            <a:ext cx="3105150" cy="2206625"/>
          </a:xfrm>
          <a:custGeom>
            <a:avLst/>
            <a:gdLst/>
            <a:ahLst/>
            <a:cxnLst/>
            <a:rect l="l" t="t" r="r" b="b"/>
            <a:pathLst>
              <a:path w="3105150" h="2206625">
                <a:moveTo>
                  <a:pt x="0" y="2206625"/>
                </a:moveTo>
                <a:lnTo>
                  <a:pt x="3105150" y="2206625"/>
                </a:lnTo>
                <a:lnTo>
                  <a:pt x="3105150" y="0"/>
                </a:lnTo>
                <a:lnTo>
                  <a:pt x="0" y="0"/>
                </a:lnTo>
                <a:lnTo>
                  <a:pt x="0" y="2206625"/>
                </a:lnTo>
                <a:close/>
              </a:path>
            </a:pathLst>
          </a:custGeom>
          <a:ln w="57150">
            <a:solidFill>
              <a:srgbClr val="000000"/>
            </a:solidFill>
          </a:ln>
        </p:spPr>
        <p:txBody>
          <a:bodyPr wrap="square" lIns="0" tIns="0" rIns="0" bIns="0" rtlCol="0"/>
          <a:lstStyle/>
          <a:p>
            <a:endParaRPr/>
          </a:p>
        </p:txBody>
      </p:sp>
      <p:sp>
        <p:nvSpPr>
          <p:cNvPr id="5" name="object 5"/>
          <p:cNvSpPr/>
          <p:nvPr/>
        </p:nvSpPr>
        <p:spPr>
          <a:xfrm>
            <a:off x="400050" y="4894262"/>
            <a:ext cx="2647950" cy="172402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834727" y="344550"/>
            <a:ext cx="4026949" cy="199243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791200" y="4870450"/>
            <a:ext cx="2857500" cy="16002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590800" y="3289300"/>
            <a:ext cx="2548001" cy="238125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372100" y="2438400"/>
            <a:ext cx="3276600" cy="212407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7116" y="668274"/>
            <a:ext cx="4049395" cy="452755"/>
          </a:xfrm>
          <a:prstGeom prst="rect">
            <a:avLst/>
          </a:prstGeom>
        </p:spPr>
        <p:txBody>
          <a:bodyPr vert="horz" wrap="square" lIns="0" tIns="12700" rIns="0" bIns="0" rtlCol="0">
            <a:spAutoFit/>
          </a:bodyPr>
          <a:lstStyle/>
          <a:p>
            <a:pPr marL="12700">
              <a:lnSpc>
                <a:spcPct val="100000"/>
              </a:lnSpc>
              <a:spcBef>
                <a:spcPts val="100"/>
              </a:spcBef>
            </a:pPr>
            <a:r>
              <a:rPr spc="-45" dirty="0"/>
              <a:t>PAINTING </a:t>
            </a:r>
            <a:r>
              <a:rPr spc="-70" dirty="0"/>
              <a:t>WITH</a:t>
            </a:r>
            <a:r>
              <a:rPr spc="-290" dirty="0"/>
              <a:t> </a:t>
            </a:r>
            <a:r>
              <a:rPr spc="120" dirty="0"/>
              <a:t>SCISSORS</a:t>
            </a:r>
          </a:p>
        </p:txBody>
      </p:sp>
      <p:sp>
        <p:nvSpPr>
          <p:cNvPr id="3" name="object 3"/>
          <p:cNvSpPr txBox="1"/>
          <p:nvPr/>
        </p:nvSpPr>
        <p:spPr>
          <a:xfrm>
            <a:off x="615441" y="1357376"/>
            <a:ext cx="4903470" cy="574040"/>
          </a:xfrm>
          <a:prstGeom prst="rect">
            <a:avLst/>
          </a:prstGeom>
        </p:spPr>
        <p:txBody>
          <a:bodyPr vert="horz" wrap="square" lIns="0" tIns="12700" rIns="0" bIns="0" rtlCol="0">
            <a:spAutoFit/>
          </a:bodyPr>
          <a:lstStyle/>
          <a:p>
            <a:pPr marL="12700" marR="5080">
              <a:lnSpc>
                <a:spcPct val="100000"/>
              </a:lnSpc>
              <a:spcBef>
                <a:spcPts val="100"/>
              </a:spcBef>
            </a:pPr>
            <a:r>
              <a:rPr sz="1800" spc="-60" dirty="0">
                <a:latin typeface="Arial"/>
                <a:cs typeface="Arial"/>
              </a:rPr>
              <a:t>You </a:t>
            </a:r>
            <a:r>
              <a:rPr sz="1800" spc="-5" dirty="0">
                <a:latin typeface="Arial"/>
                <a:cs typeface="Arial"/>
              </a:rPr>
              <a:t>have be given a variety </a:t>
            </a:r>
            <a:r>
              <a:rPr sz="1800" dirty="0">
                <a:latin typeface="Arial"/>
                <a:cs typeface="Arial"/>
              </a:rPr>
              <a:t>of </a:t>
            </a:r>
            <a:r>
              <a:rPr sz="1800" spc="-5" dirty="0">
                <a:latin typeface="Arial"/>
                <a:cs typeface="Arial"/>
              </a:rPr>
              <a:t>different coloured  papers.</a:t>
            </a:r>
            <a:endParaRPr sz="1800">
              <a:latin typeface="Arial"/>
              <a:cs typeface="Arial"/>
            </a:endParaRPr>
          </a:p>
        </p:txBody>
      </p:sp>
      <p:sp>
        <p:nvSpPr>
          <p:cNvPr id="4" name="object 4"/>
          <p:cNvSpPr txBox="1"/>
          <p:nvPr/>
        </p:nvSpPr>
        <p:spPr>
          <a:xfrm>
            <a:off x="3980434" y="2775966"/>
            <a:ext cx="4189729" cy="1489075"/>
          </a:xfrm>
          <a:prstGeom prst="rect">
            <a:avLst/>
          </a:prstGeom>
        </p:spPr>
        <p:txBody>
          <a:bodyPr vert="horz" wrap="square" lIns="0" tIns="12700" rIns="0" bIns="0" rtlCol="0">
            <a:spAutoFit/>
          </a:bodyPr>
          <a:lstStyle/>
          <a:p>
            <a:pPr marL="12700" marR="5080">
              <a:lnSpc>
                <a:spcPct val="100000"/>
              </a:lnSpc>
              <a:spcBef>
                <a:spcPts val="100"/>
              </a:spcBef>
            </a:pPr>
            <a:r>
              <a:rPr sz="1600" spc="-5" dirty="0">
                <a:latin typeface="Arial"/>
                <a:cs typeface="Arial"/>
              </a:rPr>
              <a:t>Now </a:t>
            </a:r>
            <a:r>
              <a:rPr sz="1600" dirty="0">
                <a:latin typeface="Arial"/>
                <a:cs typeface="Arial"/>
              </a:rPr>
              <a:t>try </a:t>
            </a:r>
            <a:r>
              <a:rPr sz="1600" spc="-5" dirty="0">
                <a:latin typeface="Arial"/>
                <a:cs typeface="Arial"/>
              </a:rPr>
              <a:t>creating your own “Journey” in </a:t>
            </a:r>
            <a:r>
              <a:rPr sz="1600" dirty="0">
                <a:latin typeface="Arial"/>
                <a:cs typeface="Arial"/>
              </a:rPr>
              <a:t>the cut  </a:t>
            </a:r>
            <a:r>
              <a:rPr sz="1600" spc="-5" dirty="0">
                <a:latin typeface="Arial"/>
                <a:cs typeface="Arial"/>
              </a:rPr>
              <a:t>out </a:t>
            </a:r>
            <a:r>
              <a:rPr sz="1600" dirty="0">
                <a:latin typeface="Arial"/>
                <a:cs typeface="Arial"/>
              </a:rPr>
              <a:t>style of Matisse </a:t>
            </a:r>
            <a:r>
              <a:rPr sz="1600" spc="-5" dirty="0">
                <a:latin typeface="Arial"/>
                <a:cs typeface="Arial"/>
              </a:rPr>
              <a:t>.Choose </a:t>
            </a:r>
            <a:r>
              <a:rPr sz="1600" dirty="0">
                <a:latin typeface="Arial"/>
                <a:cs typeface="Arial"/>
              </a:rPr>
              <a:t>3 photos to work  from </a:t>
            </a:r>
            <a:r>
              <a:rPr sz="1600" spc="-5" dirty="0">
                <a:latin typeface="Arial"/>
                <a:cs typeface="Arial"/>
              </a:rPr>
              <a:t>and </a:t>
            </a:r>
            <a:r>
              <a:rPr sz="1600" dirty="0">
                <a:latin typeface="Arial"/>
                <a:cs typeface="Arial"/>
              </a:rPr>
              <a:t>try to recreate </a:t>
            </a:r>
            <a:r>
              <a:rPr sz="1600" spc="-5" dirty="0">
                <a:latin typeface="Arial"/>
                <a:cs typeface="Arial"/>
              </a:rPr>
              <a:t>these </a:t>
            </a:r>
            <a:r>
              <a:rPr sz="1600" dirty="0">
                <a:latin typeface="Arial"/>
                <a:cs typeface="Arial"/>
              </a:rPr>
              <a:t>in </a:t>
            </a:r>
            <a:r>
              <a:rPr sz="1600" spc="-20" dirty="0">
                <a:latin typeface="Arial"/>
                <a:cs typeface="Arial"/>
              </a:rPr>
              <a:t>paper. </a:t>
            </a:r>
            <a:r>
              <a:rPr sz="1600" dirty="0">
                <a:latin typeface="Arial"/>
                <a:cs typeface="Arial"/>
              </a:rPr>
              <a:t>Do </a:t>
            </a:r>
            <a:r>
              <a:rPr sz="1600" spc="-5" dirty="0">
                <a:latin typeface="Arial"/>
                <a:cs typeface="Arial"/>
              </a:rPr>
              <a:t>not  draw any outlines. </a:t>
            </a:r>
            <a:r>
              <a:rPr sz="1600" spc="-50" dirty="0">
                <a:latin typeface="Arial"/>
                <a:cs typeface="Arial"/>
              </a:rPr>
              <a:t>Take </a:t>
            </a:r>
            <a:r>
              <a:rPr sz="1600" dirty="0">
                <a:latin typeface="Arial"/>
                <a:cs typeface="Arial"/>
              </a:rPr>
              <a:t>a risk and </a:t>
            </a:r>
            <a:r>
              <a:rPr sz="1600" spc="-5" dirty="0">
                <a:latin typeface="Arial"/>
                <a:cs typeface="Arial"/>
              </a:rPr>
              <a:t>just </a:t>
            </a:r>
            <a:r>
              <a:rPr sz="1600" dirty="0">
                <a:latin typeface="Arial"/>
                <a:cs typeface="Arial"/>
              </a:rPr>
              <a:t>cut the  shapes.</a:t>
            </a:r>
            <a:endParaRPr sz="1600">
              <a:latin typeface="Arial"/>
              <a:cs typeface="Arial"/>
            </a:endParaRPr>
          </a:p>
          <a:p>
            <a:pPr marL="12700">
              <a:lnSpc>
                <a:spcPct val="100000"/>
              </a:lnSpc>
            </a:pPr>
            <a:r>
              <a:rPr sz="1600" dirty="0">
                <a:latin typeface="Arial"/>
                <a:cs typeface="Arial"/>
              </a:rPr>
              <a:t>Stick </a:t>
            </a:r>
            <a:r>
              <a:rPr sz="1600" spc="-5" dirty="0">
                <a:latin typeface="Arial"/>
                <a:cs typeface="Arial"/>
              </a:rPr>
              <a:t>these pieces in your</a:t>
            </a:r>
            <a:r>
              <a:rPr sz="1600" spc="10" dirty="0">
                <a:latin typeface="Arial"/>
                <a:cs typeface="Arial"/>
              </a:rPr>
              <a:t> </a:t>
            </a:r>
            <a:r>
              <a:rPr sz="1600" spc="-5" dirty="0">
                <a:latin typeface="Arial"/>
                <a:cs typeface="Arial"/>
              </a:rPr>
              <a:t>sketchbook</a:t>
            </a:r>
            <a:endParaRPr sz="1600">
              <a:latin typeface="Arial"/>
              <a:cs typeface="Arial"/>
            </a:endParaRPr>
          </a:p>
        </p:txBody>
      </p:sp>
      <p:sp>
        <p:nvSpPr>
          <p:cNvPr id="5" name="object 5"/>
          <p:cNvSpPr/>
          <p:nvPr/>
        </p:nvSpPr>
        <p:spPr>
          <a:xfrm>
            <a:off x="541337" y="2149411"/>
            <a:ext cx="3200400" cy="433870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629400" y="434975"/>
            <a:ext cx="2054225" cy="17907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588" y="5051425"/>
            <a:ext cx="9145905" cy="1806575"/>
          </a:xfrm>
          <a:custGeom>
            <a:avLst/>
            <a:gdLst/>
            <a:ahLst/>
            <a:cxnLst/>
            <a:rect l="l" t="t" r="r" b="b"/>
            <a:pathLst>
              <a:path w="9145905" h="1806575">
                <a:moveTo>
                  <a:pt x="2040954" y="0"/>
                </a:moveTo>
                <a:lnTo>
                  <a:pt x="0" y="1806574"/>
                </a:lnTo>
                <a:lnTo>
                  <a:pt x="9145588" y="1806574"/>
                </a:lnTo>
                <a:lnTo>
                  <a:pt x="9145588" y="888"/>
                </a:lnTo>
                <a:lnTo>
                  <a:pt x="2040954" y="0"/>
                </a:lnTo>
                <a:close/>
              </a:path>
            </a:pathLst>
          </a:custGeom>
          <a:solidFill>
            <a:srgbClr val="08A0D9">
              <a:alpha val="79998"/>
            </a:srgbClr>
          </a:solidFill>
        </p:spPr>
        <p:txBody>
          <a:bodyPr wrap="square" lIns="0" tIns="0" rIns="0" bIns="0" rtlCol="0"/>
          <a:lstStyle/>
          <a:p>
            <a:endParaRPr/>
          </a:p>
        </p:txBody>
      </p:sp>
      <p:sp>
        <p:nvSpPr>
          <p:cNvPr id="3" name="object 3"/>
          <p:cNvSpPr/>
          <p:nvPr/>
        </p:nvSpPr>
        <p:spPr>
          <a:xfrm>
            <a:off x="251523" y="1955164"/>
            <a:ext cx="4371213" cy="357974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716017" y="2060829"/>
            <a:ext cx="4228972" cy="250431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F5F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TotalTime>
  <Words>1428</Words>
  <Application>Microsoft Macintosh PowerPoint</Application>
  <PresentationFormat>On-screen Show (4:3)</PresentationFormat>
  <Paragraphs>89</Paragraphs>
  <Slides>53</Slides>
  <Notes>0</Notes>
  <HiddenSlides>0</HiddenSlides>
  <MMClips>0</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Office Theme</vt:lpstr>
      <vt:lpstr>Slide 1</vt:lpstr>
      <vt:lpstr>GO ON A JOURNEY  AROUND SCHOOL</vt:lpstr>
      <vt:lpstr>MONO-PRINTING</vt:lpstr>
      <vt:lpstr>HOMEWORK</vt:lpstr>
      <vt:lpstr>HENRI MATISSE</vt:lpstr>
      <vt:lpstr>Slide 6</vt:lpstr>
      <vt:lpstr>PAINTING WITH SCISSORS.</vt:lpstr>
      <vt:lpstr>PAINTING WITH SCISSORS</vt:lpstr>
      <vt:lpstr>Slide 9</vt:lpstr>
      <vt:lpstr>BRENDA HARTILL</vt:lpstr>
      <vt:lpstr>Slide 11</vt:lpstr>
      <vt:lpstr>COLLAGRAPH PRINTING</vt:lpstr>
      <vt:lpstr>CREATE AN EMBOSSED PRINT</vt:lpstr>
      <vt:lpstr>ADD MORE TO YOUR PLATE</vt:lpstr>
      <vt:lpstr>Slide 15</vt:lpstr>
      <vt:lpstr>Slide 16</vt:lpstr>
      <vt:lpstr>Slide 17</vt:lpstr>
      <vt:lpstr>TEXTILES</vt:lpstr>
      <vt:lpstr>JOSEFINA CONCHA</vt:lpstr>
      <vt:lpstr>Slide 20</vt:lpstr>
      <vt:lpstr>ERICH HECKEL Erich Heckel, (born July 31, 1883, Döbeln, Germany—died January 27, 1970  German painter, printmaker, and sculptor who was one of the founding members of  Die Brücke (“The Bridge”), an influential group of German Expressionist artists. He  is best known for his paintings and bold woodcuts of nudes and landscapes. The  Brücke artists helped to revive the woodcut tradition in Germany; they prized the  medium’s ability to convey rough, spontaneous marks and bold, flat colour. Heckel  was the artist most prolific in woodcut, often creating posters and invitations for Die  Brücke exhibitions.</vt:lpstr>
      <vt:lpstr>SINGLE-COLOUR LINO PRINTS</vt:lpstr>
      <vt:lpstr>Slide 23</vt:lpstr>
      <vt:lpstr>REDUCTION LINOCUTS</vt:lpstr>
      <vt:lpstr>CREATE A SERIES OF 3 COLOUR LINO PRINTS</vt:lpstr>
      <vt:lpstr>TRACE YOUR ABSTRACT SECTIONS ONTO LINO</vt:lpstr>
      <vt:lpstr>EXPERIMENT WITH DIFFERENT MATERIALS</vt:lpstr>
      <vt:lpstr>COLOUR THEORY</vt:lpstr>
      <vt:lpstr>PRINT ONTO MAPS</vt:lpstr>
      <vt:lpstr>Slide 30</vt:lpstr>
      <vt:lpstr>Slide 31</vt:lpstr>
      <vt:lpstr>ROBERT RAUSCHENBERG</vt:lpstr>
      <vt:lpstr>CREATE COLLAGES OF YOUR JOURNEY</vt:lpstr>
      <vt:lpstr>LINO PRINT ONTO YOUR COLLAGE</vt:lpstr>
      <vt:lpstr>FINAL PIECE</vt:lpstr>
      <vt:lpstr>RESOURCE PHOTOS</vt:lpstr>
      <vt:lpstr>RESO</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 Project</dc:title>
  <dc:creator>Mr R. Woolley</dc:creator>
  <cp:lastModifiedBy>Melanie Powell</cp:lastModifiedBy>
  <cp:revision>1</cp:revision>
  <dcterms:created xsi:type="dcterms:W3CDTF">2019-02-18T17:05:35Z</dcterms:created>
  <dcterms:modified xsi:type="dcterms:W3CDTF">2019-02-18T17:12:05Z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2019-02-15T00:00:00Z</vt:filetime>
  </property>
  <property fmtid="{D5CDD505-2E9C-101B-9397-08002B2CF9AE}" pid="3" name="Creator">
    <vt:lpwstr>Microsoft® PowerPoint® 2010</vt:lpwstr>
  </property>
  <property fmtid="{D5CDD505-2E9C-101B-9397-08002B2CF9AE}" pid="4" name="LastSaved">
    <vt:filetime>2019-02-18T00:00:00Z</vt:filetime>
  </property>
</Properties>
</file>