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9144000" cy="6858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664" y="-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D1282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D1282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D1282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001125" y="0"/>
            <a:ext cx="142875" cy="1371600"/>
          </a:xfrm>
          <a:custGeom>
            <a:avLst/>
            <a:gdLst/>
            <a:ahLst/>
            <a:cxnLst/>
            <a:rect l="l" t="t" r="r" b="b"/>
            <a:pathLst>
              <a:path w="142875" h="1371600">
                <a:moveTo>
                  <a:pt x="0" y="1371600"/>
                </a:moveTo>
                <a:lnTo>
                  <a:pt x="142875" y="1371600"/>
                </a:lnTo>
                <a:lnTo>
                  <a:pt x="1428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D128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001125" y="1371600"/>
            <a:ext cx="142875" cy="5486400"/>
          </a:xfrm>
          <a:custGeom>
            <a:avLst/>
            <a:gdLst/>
            <a:ahLst/>
            <a:cxnLst/>
            <a:rect l="l" t="t" r="r" b="b"/>
            <a:pathLst>
              <a:path w="142875" h="5486400">
                <a:moveTo>
                  <a:pt x="0" y="5486400"/>
                </a:moveTo>
                <a:lnTo>
                  <a:pt x="142875" y="5486400"/>
                </a:lnTo>
                <a:lnTo>
                  <a:pt x="142875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3198" y="275590"/>
            <a:ext cx="4732655" cy="393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D1282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6251" y="1149477"/>
            <a:ext cx="7651496" cy="138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1125" y="4846320"/>
            <a:ext cx="142875" cy="2011680"/>
          </a:xfrm>
          <a:custGeom>
            <a:avLst/>
            <a:gdLst/>
            <a:ahLst/>
            <a:cxnLst/>
            <a:rect l="l" t="t" r="r" b="b"/>
            <a:pathLst>
              <a:path w="142875" h="2011679">
                <a:moveTo>
                  <a:pt x="0" y="2011679"/>
                </a:moveTo>
                <a:lnTo>
                  <a:pt x="142875" y="2011679"/>
                </a:lnTo>
                <a:lnTo>
                  <a:pt x="142875" y="0"/>
                </a:lnTo>
                <a:lnTo>
                  <a:pt x="0" y="0"/>
                </a:lnTo>
                <a:lnTo>
                  <a:pt x="0" y="2011679"/>
                </a:lnTo>
                <a:close/>
              </a:path>
            </a:pathLst>
          </a:custGeom>
          <a:solidFill>
            <a:srgbClr val="D128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01125" y="0"/>
            <a:ext cx="142875" cy="4846320"/>
          </a:xfrm>
          <a:custGeom>
            <a:avLst/>
            <a:gdLst/>
            <a:ahLst/>
            <a:cxnLst/>
            <a:rect l="l" t="t" r="r" b="b"/>
            <a:pathLst>
              <a:path w="142875" h="4846320">
                <a:moveTo>
                  <a:pt x="0" y="4846320"/>
                </a:moveTo>
                <a:lnTo>
                  <a:pt x="142875" y="4846320"/>
                </a:lnTo>
                <a:lnTo>
                  <a:pt x="142875" y="0"/>
                </a:lnTo>
                <a:lnTo>
                  <a:pt x="0" y="0"/>
                </a:lnTo>
                <a:lnTo>
                  <a:pt x="0" y="48463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6244" y="421614"/>
            <a:ext cx="7331709" cy="40513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45"/>
              </a:spcBef>
            </a:pPr>
            <a:r>
              <a:rPr sz="8800" spc="-65" dirty="0">
                <a:solidFill>
                  <a:srgbClr val="000000"/>
                </a:solidFill>
              </a:rPr>
              <a:t>YEAR </a:t>
            </a:r>
            <a:r>
              <a:rPr sz="8800" spc="-40" dirty="0">
                <a:solidFill>
                  <a:srgbClr val="000000"/>
                </a:solidFill>
              </a:rPr>
              <a:t>11  </a:t>
            </a:r>
            <a:r>
              <a:rPr sz="8800" spc="-70" dirty="0">
                <a:solidFill>
                  <a:srgbClr val="000000"/>
                </a:solidFill>
              </a:rPr>
              <a:t>GCSE</a:t>
            </a:r>
            <a:r>
              <a:rPr sz="8800" spc="-220" dirty="0">
                <a:solidFill>
                  <a:srgbClr val="000000"/>
                </a:solidFill>
              </a:rPr>
              <a:t> </a:t>
            </a:r>
            <a:r>
              <a:rPr sz="8800" spc="-65" dirty="0">
                <a:solidFill>
                  <a:srgbClr val="000000"/>
                </a:solidFill>
              </a:rPr>
              <a:t>EXAM  </a:t>
            </a:r>
            <a:r>
              <a:rPr sz="8750" spc="-40" dirty="0">
                <a:solidFill>
                  <a:srgbClr val="000000"/>
                </a:solidFill>
              </a:rPr>
              <a:t>2019</a:t>
            </a:r>
            <a:endParaRPr sz="8750"/>
          </a:p>
        </p:txBody>
      </p:sp>
      <p:sp>
        <p:nvSpPr>
          <p:cNvPr id="5" name="object 5"/>
          <p:cNvSpPr txBox="1"/>
          <p:nvPr/>
        </p:nvSpPr>
        <p:spPr>
          <a:xfrm>
            <a:off x="690778" y="4699668"/>
            <a:ext cx="7429500" cy="166878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1400" spc="85" dirty="0">
                <a:solidFill>
                  <a:srgbClr val="D1282D"/>
                </a:solidFill>
                <a:latin typeface="Arial Black"/>
                <a:cs typeface="Arial Black"/>
              </a:rPr>
              <a:t>REFLECTION: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FIRST </a:t>
            </a:r>
            <a:r>
              <a:rPr sz="1400" dirty="0">
                <a:solidFill>
                  <a:srgbClr val="D1282D"/>
                </a:solidFill>
                <a:latin typeface="Arial Black"/>
                <a:cs typeface="Arial Black"/>
              </a:rPr>
              <a:t>6</a:t>
            </a:r>
            <a:r>
              <a:rPr sz="1400" spc="250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LESSONS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400" spc="85" dirty="0">
                <a:solidFill>
                  <a:srgbClr val="D1282D"/>
                </a:solidFill>
                <a:latin typeface="Arial Black"/>
                <a:cs typeface="Arial Black"/>
              </a:rPr>
              <a:t>COMPLETE </a:t>
            </a:r>
            <a:r>
              <a:rPr sz="1400" spc="65" dirty="0">
                <a:solidFill>
                  <a:srgbClr val="D1282D"/>
                </a:solidFill>
                <a:latin typeface="Arial Black"/>
                <a:cs typeface="Arial Black"/>
              </a:rPr>
              <a:t>ALL</a:t>
            </a:r>
            <a:r>
              <a:rPr sz="1400" spc="-45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55" dirty="0">
                <a:solidFill>
                  <a:srgbClr val="D1282D"/>
                </a:solidFill>
                <a:latin typeface="Arial Black"/>
                <a:cs typeface="Arial Black"/>
              </a:rPr>
              <a:t>TASKS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ts val="1670"/>
              </a:lnSpc>
              <a:spcBef>
                <a:spcPts val="955"/>
              </a:spcBef>
            </a:pPr>
            <a:r>
              <a:rPr sz="1400" spc="70" dirty="0">
                <a:solidFill>
                  <a:srgbClr val="D1282D"/>
                </a:solidFill>
                <a:latin typeface="Arial Black"/>
                <a:cs typeface="Arial Black"/>
              </a:rPr>
              <a:t>MAKE SURE </a:t>
            </a:r>
            <a:r>
              <a:rPr sz="1400" spc="35" dirty="0">
                <a:solidFill>
                  <a:srgbClr val="D1282D"/>
                </a:solidFill>
                <a:latin typeface="Arial Black"/>
                <a:cs typeface="Arial Black"/>
              </a:rPr>
              <a:t>YOU </a:t>
            </a:r>
            <a:r>
              <a:rPr sz="1400" spc="85" dirty="0">
                <a:solidFill>
                  <a:srgbClr val="D1282D"/>
                </a:solidFill>
                <a:latin typeface="Arial Black"/>
                <a:cs typeface="Arial Black"/>
              </a:rPr>
              <a:t>PRESENT </a:t>
            </a:r>
            <a:r>
              <a:rPr sz="1400" spc="65" dirty="0">
                <a:solidFill>
                  <a:srgbClr val="D1282D"/>
                </a:solidFill>
                <a:latin typeface="Arial Black"/>
                <a:cs typeface="Arial Black"/>
              </a:rPr>
              <a:t>ALL </a:t>
            </a:r>
            <a:r>
              <a:rPr sz="1400" spc="55" dirty="0">
                <a:solidFill>
                  <a:srgbClr val="D1282D"/>
                </a:solidFill>
                <a:latin typeface="Arial Black"/>
                <a:cs typeface="Arial Black"/>
              </a:rPr>
              <a:t>TASKS </a:t>
            </a:r>
            <a:r>
              <a:rPr sz="1400" spc="50" dirty="0">
                <a:solidFill>
                  <a:srgbClr val="D1282D"/>
                </a:solidFill>
                <a:latin typeface="Arial Black"/>
                <a:cs typeface="Arial Black"/>
              </a:rPr>
              <a:t>IN YOUR</a:t>
            </a:r>
            <a:r>
              <a:rPr sz="1400" spc="285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65" dirty="0">
                <a:solidFill>
                  <a:srgbClr val="D1282D"/>
                </a:solidFill>
                <a:latin typeface="Arial Black"/>
                <a:cs typeface="Arial Black"/>
              </a:rPr>
              <a:t>BOOK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ts val="1670"/>
              </a:lnSpc>
            </a:pPr>
            <a:r>
              <a:rPr sz="1400" spc="85" dirty="0">
                <a:solidFill>
                  <a:srgbClr val="D1282D"/>
                </a:solidFill>
                <a:latin typeface="Arial Black"/>
                <a:cs typeface="Arial Black"/>
              </a:rPr>
              <a:t>CONNECTING </a:t>
            </a:r>
            <a:r>
              <a:rPr sz="1400" spc="70" dirty="0">
                <a:solidFill>
                  <a:srgbClr val="D1282D"/>
                </a:solidFill>
                <a:latin typeface="Arial Black"/>
                <a:cs typeface="Arial Black"/>
              </a:rPr>
              <a:t>THEM </a:t>
            </a:r>
            <a:r>
              <a:rPr sz="1400" spc="35" dirty="0">
                <a:solidFill>
                  <a:srgbClr val="D1282D"/>
                </a:solidFill>
                <a:latin typeface="Arial Black"/>
                <a:cs typeface="Arial Black"/>
              </a:rPr>
              <a:t>TO </a:t>
            </a:r>
            <a:r>
              <a:rPr sz="1400" spc="60" dirty="0">
                <a:solidFill>
                  <a:srgbClr val="D1282D"/>
                </a:solidFill>
                <a:latin typeface="Arial Black"/>
                <a:cs typeface="Arial Black"/>
              </a:rPr>
              <a:t>THE </a:t>
            </a:r>
            <a:r>
              <a:rPr sz="1400" spc="75" dirty="0">
                <a:solidFill>
                  <a:srgbClr val="D1282D"/>
                </a:solidFill>
                <a:latin typeface="Arial Black"/>
                <a:cs typeface="Arial Black"/>
              </a:rPr>
              <a:t>RELEVANT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ARTISTS </a:t>
            </a:r>
            <a:r>
              <a:rPr sz="1400" spc="50" dirty="0">
                <a:solidFill>
                  <a:srgbClr val="D1282D"/>
                </a:solidFill>
                <a:latin typeface="Arial Black"/>
                <a:cs typeface="Arial Black"/>
              </a:rPr>
              <a:t>IN</a:t>
            </a:r>
            <a:r>
              <a:rPr sz="1400" spc="15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70" dirty="0">
                <a:solidFill>
                  <a:srgbClr val="D1282D"/>
                </a:solidFill>
                <a:latin typeface="Arial Black"/>
                <a:cs typeface="Arial Black"/>
              </a:rPr>
              <a:t>THIS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75" dirty="0">
                <a:solidFill>
                  <a:srgbClr val="D1282D"/>
                </a:solidFill>
                <a:latin typeface="Arial Black"/>
                <a:cs typeface="Arial Black"/>
              </a:rPr>
              <a:t>PRESENTATION. </a:t>
            </a:r>
            <a:r>
              <a:rPr sz="1400" spc="35" dirty="0">
                <a:solidFill>
                  <a:srgbClr val="D1282D"/>
                </a:solidFill>
                <a:latin typeface="Arial Black"/>
                <a:cs typeface="Arial Black"/>
              </a:rPr>
              <a:t>YOU </a:t>
            </a:r>
            <a:r>
              <a:rPr sz="1400" spc="50" dirty="0">
                <a:solidFill>
                  <a:srgbClr val="D1282D"/>
                </a:solidFill>
                <a:latin typeface="Arial Black"/>
                <a:cs typeface="Arial Black"/>
              </a:rPr>
              <a:t>HAVE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CLASSWORK </a:t>
            </a:r>
            <a:r>
              <a:rPr sz="1400" spc="60" dirty="0">
                <a:solidFill>
                  <a:srgbClr val="D1282D"/>
                </a:solidFill>
                <a:latin typeface="Arial Black"/>
                <a:cs typeface="Arial Black"/>
              </a:rPr>
              <a:t>AND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HOMEWORK TIME</a:t>
            </a:r>
            <a:r>
              <a:rPr sz="1400" spc="204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30" dirty="0">
                <a:solidFill>
                  <a:srgbClr val="D1282D"/>
                </a:solidFill>
                <a:latin typeface="Arial Black"/>
                <a:cs typeface="Arial Black"/>
              </a:rPr>
              <a:t>TO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spc="85" dirty="0">
                <a:solidFill>
                  <a:srgbClr val="D1282D"/>
                </a:solidFill>
                <a:latin typeface="Arial Black"/>
                <a:cs typeface="Arial Black"/>
              </a:rPr>
              <a:t>COMPLETE </a:t>
            </a:r>
            <a:r>
              <a:rPr sz="1400" spc="75" dirty="0">
                <a:solidFill>
                  <a:srgbClr val="D1282D"/>
                </a:solidFill>
                <a:latin typeface="Arial Black"/>
                <a:cs typeface="Arial Black"/>
              </a:rPr>
              <a:t>THESE </a:t>
            </a:r>
            <a:r>
              <a:rPr sz="1400" spc="55" dirty="0">
                <a:solidFill>
                  <a:srgbClr val="D1282D"/>
                </a:solidFill>
                <a:latin typeface="Arial Black"/>
                <a:cs typeface="Arial Black"/>
              </a:rPr>
              <a:t>OVER </a:t>
            </a:r>
            <a:r>
              <a:rPr sz="1400" spc="60" dirty="0">
                <a:solidFill>
                  <a:srgbClr val="D1282D"/>
                </a:solidFill>
                <a:latin typeface="Arial Black"/>
                <a:cs typeface="Arial Black"/>
              </a:rPr>
              <a:t>THE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FIRST </a:t>
            </a:r>
            <a:r>
              <a:rPr sz="1400" dirty="0">
                <a:solidFill>
                  <a:srgbClr val="D1282D"/>
                </a:solidFill>
                <a:latin typeface="Arial Black"/>
                <a:cs typeface="Arial Black"/>
              </a:rPr>
              <a:t>2</a:t>
            </a:r>
            <a:r>
              <a:rPr sz="1400" spc="295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1400" spc="80" dirty="0">
                <a:solidFill>
                  <a:srgbClr val="D1282D"/>
                </a:solidFill>
                <a:latin typeface="Arial Black"/>
                <a:cs typeface="Arial Black"/>
              </a:rPr>
              <a:t>WEEKS.</a:t>
            </a:r>
            <a:endParaRPr sz="1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778" y="243585"/>
            <a:ext cx="7391400" cy="759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pc="-55" dirty="0"/>
              <a:t>PRINT </a:t>
            </a:r>
            <a:r>
              <a:rPr spc="-70" dirty="0"/>
              <a:t>ONTO </a:t>
            </a:r>
            <a:r>
              <a:rPr spc="-105" dirty="0"/>
              <a:t>PAPER </a:t>
            </a:r>
            <a:r>
              <a:rPr spc="-45" dirty="0"/>
              <a:t>AND ADD </a:t>
            </a:r>
            <a:r>
              <a:rPr spc="-75" dirty="0"/>
              <a:t>STORIES</a:t>
            </a:r>
            <a:r>
              <a:rPr spc="-315" dirty="0"/>
              <a:t> </a:t>
            </a:r>
            <a:r>
              <a:rPr spc="-55" dirty="0"/>
              <a:t>FROM  </a:t>
            </a:r>
            <a:r>
              <a:rPr spc="-60" dirty="0"/>
              <a:t>CHILDHOOD</a:t>
            </a:r>
            <a:r>
              <a:rPr spc="-165" dirty="0"/>
              <a:t> </a:t>
            </a:r>
            <a:r>
              <a:rPr spc="-65" dirty="0"/>
              <a:t>MEMORIES</a:t>
            </a:r>
          </a:p>
        </p:txBody>
      </p:sp>
      <p:sp>
        <p:nvSpPr>
          <p:cNvPr id="3" name="object 3"/>
          <p:cNvSpPr/>
          <p:nvPr/>
        </p:nvSpPr>
        <p:spPr>
          <a:xfrm>
            <a:off x="539546" y="1556766"/>
            <a:ext cx="3932301" cy="2424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60035" y="1488947"/>
            <a:ext cx="3284727" cy="4014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594" y="4171238"/>
            <a:ext cx="2508504" cy="2533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37886" y="5693461"/>
            <a:ext cx="302958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Try </a:t>
            </a:r>
            <a:r>
              <a:rPr sz="1800" dirty="0">
                <a:latin typeface="Arial"/>
                <a:cs typeface="Arial"/>
              </a:rPr>
              <a:t>to keep </a:t>
            </a:r>
            <a:r>
              <a:rPr sz="1800" spc="5" dirty="0">
                <a:latin typeface="Arial"/>
                <a:cs typeface="Arial"/>
              </a:rPr>
              <a:t>early </a:t>
            </a:r>
            <a:r>
              <a:rPr sz="1800" spc="-15" dirty="0">
                <a:latin typeface="Arial"/>
                <a:cs typeface="Arial"/>
              </a:rPr>
              <a:t>memories </a:t>
            </a:r>
            <a:r>
              <a:rPr sz="1800" spc="15" dirty="0">
                <a:latin typeface="Arial"/>
                <a:cs typeface="Arial"/>
              </a:rPr>
              <a:t>in  </a:t>
            </a:r>
            <a:r>
              <a:rPr sz="1800" dirty="0">
                <a:latin typeface="Arial"/>
                <a:cs typeface="Arial"/>
              </a:rPr>
              <a:t>the centre and your </a:t>
            </a:r>
            <a:r>
              <a:rPr sz="1800" spc="-15" dirty="0">
                <a:latin typeface="Arial"/>
                <a:cs typeface="Arial"/>
              </a:rPr>
              <a:t>most  </a:t>
            </a:r>
            <a:r>
              <a:rPr sz="1800" dirty="0">
                <a:latin typeface="Arial"/>
                <a:cs typeface="Arial"/>
              </a:rPr>
              <a:t>recent on the outer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rings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3214" y="356692"/>
            <a:ext cx="2034539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0" dirty="0"/>
              <a:t>HO</a:t>
            </a:r>
            <a:r>
              <a:rPr spc="-70" dirty="0"/>
              <a:t>M</a:t>
            </a:r>
            <a:r>
              <a:rPr spc="-75" dirty="0"/>
              <a:t>E</a:t>
            </a:r>
            <a:r>
              <a:rPr spc="-100" dirty="0"/>
              <a:t>W</a:t>
            </a:r>
            <a:r>
              <a:rPr spc="-60" dirty="0"/>
              <a:t>O</a:t>
            </a:r>
            <a:r>
              <a:rPr spc="-65" dirty="0"/>
              <a:t>R</a:t>
            </a:r>
            <a:r>
              <a:rPr spc="10" dirty="0"/>
              <a:t>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910" y="791413"/>
            <a:ext cx="603377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Buy </a:t>
            </a:r>
            <a:r>
              <a:rPr sz="1800" dirty="0">
                <a:latin typeface="Arial"/>
                <a:cs typeface="Arial"/>
              </a:rPr>
              <a:t>your </a:t>
            </a:r>
            <a:r>
              <a:rPr sz="1800" spc="5" dirty="0">
                <a:latin typeface="Arial"/>
                <a:cs typeface="Arial"/>
              </a:rPr>
              <a:t>favourite </a:t>
            </a:r>
            <a:r>
              <a:rPr sz="1800" spc="-10" dirty="0">
                <a:latin typeface="Arial"/>
                <a:cs typeface="Arial"/>
              </a:rPr>
              <a:t>sweets </a:t>
            </a:r>
            <a:r>
              <a:rPr sz="1800" spc="5" dirty="0">
                <a:latin typeface="Arial"/>
                <a:cs typeface="Arial"/>
              </a:rPr>
              <a:t>this </a:t>
            </a:r>
            <a:r>
              <a:rPr sz="1800" spc="-10" dirty="0">
                <a:latin typeface="Arial"/>
                <a:cs typeface="Arial"/>
              </a:rPr>
              <a:t>week-make </a:t>
            </a:r>
            <a:r>
              <a:rPr sz="1800" dirty="0">
                <a:latin typeface="Arial"/>
                <a:cs typeface="Arial"/>
              </a:rPr>
              <a:t>sure you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buy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ones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wrappers!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Keep </a:t>
            </a:r>
            <a:r>
              <a:rPr sz="1800" spc="10" dirty="0">
                <a:latin typeface="Arial"/>
                <a:cs typeface="Arial"/>
              </a:rPr>
              <a:t>all </a:t>
            </a:r>
            <a:r>
              <a:rPr sz="1800" dirty="0">
                <a:latin typeface="Arial"/>
                <a:cs typeface="Arial"/>
              </a:rPr>
              <a:t>your </a:t>
            </a:r>
            <a:r>
              <a:rPr sz="1800" spc="-10" dirty="0">
                <a:latin typeface="Arial"/>
                <a:cs typeface="Arial"/>
              </a:rPr>
              <a:t>sweet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wrappers!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In your sketch-book, create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repeated pattern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"/>
                <a:cs typeface="Arial"/>
              </a:rPr>
              <a:t>wrappers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5" dirty="0">
                <a:latin typeface="Arial"/>
                <a:cs typeface="Arial"/>
              </a:rPr>
              <a:t>make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5" dirty="0">
                <a:latin typeface="Arial"/>
                <a:cs typeface="Arial"/>
              </a:rPr>
              <a:t>kaleidoscopic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effect.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276" y="2708935"/>
            <a:ext cx="4245483" cy="3528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7575" y="2237841"/>
            <a:ext cx="3948811" cy="4170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55" y="1052741"/>
            <a:ext cx="5449570" cy="5440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82003" y="1401826"/>
            <a:ext cx="1283970" cy="496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2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nat</a:t>
            </a:r>
            <a:r>
              <a:rPr sz="1800" spc="25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v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ly  </a:t>
            </a:r>
            <a:r>
              <a:rPr sz="1800" spc="10" dirty="0">
                <a:latin typeface="Arial"/>
                <a:cs typeface="Arial"/>
              </a:rPr>
              <a:t>find </a:t>
            </a:r>
            <a:r>
              <a:rPr sz="1800" dirty="0">
                <a:latin typeface="Arial"/>
                <a:cs typeface="Arial"/>
              </a:rPr>
              <a:t>2  different  photos of  </a:t>
            </a:r>
            <a:r>
              <a:rPr sz="1800" spc="5" dirty="0">
                <a:latin typeface="Arial"/>
                <a:cs typeface="Arial"/>
              </a:rPr>
              <a:t>yourself </a:t>
            </a:r>
            <a:r>
              <a:rPr sz="1800" dirty="0">
                <a:latin typeface="Arial"/>
                <a:cs typeface="Arial"/>
              </a:rPr>
              <a:t>at  different  ages. </a:t>
            </a:r>
            <a:r>
              <a:rPr sz="1800" spc="5" dirty="0">
                <a:latin typeface="Arial"/>
                <a:cs typeface="Arial"/>
              </a:rPr>
              <a:t>Print  </a:t>
            </a:r>
            <a:r>
              <a:rPr sz="1800" dirty="0">
                <a:latin typeface="Arial"/>
                <a:cs typeface="Arial"/>
              </a:rPr>
              <a:t>these </a:t>
            </a:r>
            <a:r>
              <a:rPr sz="1800" spc="-10" dirty="0">
                <a:latin typeface="Arial"/>
                <a:cs typeface="Arial"/>
              </a:rPr>
              <a:t>off 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10" dirty="0">
                <a:latin typeface="Arial"/>
                <a:cs typeface="Arial"/>
              </a:rPr>
              <a:t>number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times </a:t>
            </a:r>
            <a:r>
              <a:rPr sz="1800" dirty="0">
                <a:latin typeface="Arial"/>
                <a:cs typeface="Arial"/>
              </a:rPr>
              <a:t>and  create </a:t>
            </a:r>
            <a:r>
              <a:rPr sz="1800" spc="-5" dirty="0">
                <a:latin typeface="Arial"/>
                <a:cs typeface="Arial"/>
              </a:rPr>
              <a:t>a  </a:t>
            </a:r>
            <a:r>
              <a:rPr sz="1800" spc="5" dirty="0">
                <a:latin typeface="Arial"/>
                <a:cs typeface="Arial"/>
              </a:rPr>
              <a:t>repeat  pattern/  tesselation  </a:t>
            </a:r>
            <a:r>
              <a:rPr sz="1800" spc="-5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the  </a:t>
            </a:r>
            <a:r>
              <a:rPr sz="1800" spc="5" dirty="0">
                <a:latin typeface="Arial"/>
                <a:cs typeface="Arial"/>
              </a:rPr>
              <a:t>pieces. </a:t>
            </a:r>
            <a:r>
              <a:rPr sz="1800" spc="-5" dirty="0">
                <a:latin typeface="Arial"/>
                <a:cs typeface="Arial"/>
              </a:rPr>
              <a:t>Do  </a:t>
            </a:r>
            <a:r>
              <a:rPr sz="1800" spc="10" dirty="0">
                <a:latin typeface="Arial"/>
                <a:cs typeface="Arial"/>
              </a:rPr>
              <a:t>this </a:t>
            </a:r>
            <a:r>
              <a:rPr sz="1800" spc="1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your  sketchbook!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75713" y="420116"/>
            <a:ext cx="4089400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b="1" spc="-50" dirty="0">
                <a:solidFill>
                  <a:srgbClr val="FF0000"/>
                </a:solidFill>
                <a:latin typeface="Arial"/>
                <a:cs typeface="Arial"/>
              </a:rPr>
              <a:t>ALTERNATIVE</a:t>
            </a:r>
            <a:r>
              <a:rPr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10" dirty="0">
                <a:solidFill>
                  <a:srgbClr val="FF0000"/>
                </a:solidFill>
                <a:latin typeface="Arial"/>
                <a:cs typeface="Arial"/>
              </a:rPr>
              <a:t>HOMEWORK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0201" y="537413"/>
            <a:ext cx="2433320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80" dirty="0"/>
              <a:t>DAMIEN</a:t>
            </a:r>
            <a:r>
              <a:rPr spc="-140" dirty="0"/>
              <a:t> </a:t>
            </a:r>
            <a:r>
              <a:rPr spc="-55" dirty="0"/>
              <a:t>HIRST</a:t>
            </a:r>
          </a:p>
        </p:txBody>
      </p:sp>
      <p:sp>
        <p:nvSpPr>
          <p:cNvPr id="3" name="object 3"/>
          <p:cNvSpPr/>
          <p:nvPr/>
        </p:nvSpPr>
        <p:spPr>
          <a:xfrm>
            <a:off x="467537" y="1124737"/>
            <a:ext cx="7856347" cy="5227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9902" y="403301"/>
            <a:ext cx="2755265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50" dirty="0"/>
              <a:t>JELLE</a:t>
            </a:r>
            <a:r>
              <a:rPr spc="-190" dirty="0"/>
              <a:t> </a:t>
            </a:r>
            <a:r>
              <a:rPr spc="-65" dirty="0"/>
              <a:t>MARTENS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80890" y="5854394"/>
            <a:ext cx="3773170" cy="69913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ct val="80100"/>
              </a:lnSpc>
              <a:spcBef>
                <a:spcPts val="405"/>
              </a:spcBef>
            </a:pPr>
            <a:r>
              <a:rPr sz="1300" b="1" spc="-20" dirty="0">
                <a:latin typeface="Arial"/>
                <a:cs typeface="Arial"/>
              </a:rPr>
              <a:t>Jelle Martens’s </a:t>
            </a:r>
            <a:r>
              <a:rPr sz="1300" b="1" spc="-5" dirty="0">
                <a:latin typeface="Arial"/>
                <a:cs typeface="Arial"/>
              </a:rPr>
              <a:t>eye </a:t>
            </a:r>
            <a:r>
              <a:rPr sz="1300" b="1" spc="-15" dirty="0">
                <a:latin typeface="Arial"/>
                <a:cs typeface="Arial"/>
              </a:rPr>
              <a:t>catching </a:t>
            </a:r>
            <a:r>
              <a:rPr sz="1300" b="1" spc="5" dirty="0">
                <a:latin typeface="Arial"/>
                <a:cs typeface="Arial"/>
              </a:rPr>
              <a:t>work </a:t>
            </a:r>
            <a:r>
              <a:rPr sz="1300" b="1" spc="-10" dirty="0">
                <a:latin typeface="Arial"/>
                <a:cs typeface="Arial"/>
              </a:rPr>
              <a:t>combines  </a:t>
            </a:r>
            <a:r>
              <a:rPr sz="1300" b="1" spc="-15" dirty="0">
                <a:latin typeface="Arial"/>
                <a:cs typeface="Arial"/>
              </a:rPr>
              <a:t>strong </a:t>
            </a:r>
            <a:r>
              <a:rPr sz="1300" b="1" spc="-10" dirty="0">
                <a:latin typeface="Arial"/>
                <a:cs typeface="Arial"/>
              </a:rPr>
              <a:t>graphic blocks </a:t>
            </a:r>
            <a:r>
              <a:rPr sz="1300" b="1" spc="-5" dirty="0">
                <a:latin typeface="Arial"/>
                <a:cs typeface="Arial"/>
              </a:rPr>
              <a:t>of </a:t>
            </a:r>
            <a:r>
              <a:rPr sz="1300" b="1" spc="-20" dirty="0">
                <a:latin typeface="Arial"/>
                <a:cs typeface="Arial"/>
              </a:rPr>
              <a:t>colour </a:t>
            </a:r>
            <a:r>
              <a:rPr sz="1300" b="1" spc="-5" dirty="0">
                <a:latin typeface="Arial"/>
                <a:cs typeface="Arial"/>
              </a:rPr>
              <a:t>woven </a:t>
            </a:r>
            <a:r>
              <a:rPr sz="1300" b="1" spc="-10" dirty="0">
                <a:latin typeface="Arial"/>
                <a:cs typeface="Arial"/>
              </a:rPr>
              <a:t>together  </a:t>
            </a:r>
            <a:r>
              <a:rPr sz="1300" b="1" spc="-5" dirty="0">
                <a:latin typeface="Arial"/>
                <a:cs typeface="Arial"/>
              </a:rPr>
              <a:t>with saturated </a:t>
            </a:r>
            <a:r>
              <a:rPr sz="1300" b="1" spc="-10" dirty="0">
                <a:latin typeface="Arial"/>
                <a:cs typeface="Arial"/>
              </a:rPr>
              <a:t>grainy photography </a:t>
            </a:r>
            <a:r>
              <a:rPr sz="1300" b="1" spc="-5" dirty="0">
                <a:latin typeface="Arial"/>
                <a:cs typeface="Arial"/>
              </a:rPr>
              <a:t>to </a:t>
            </a:r>
            <a:r>
              <a:rPr sz="1300" b="1" dirty="0">
                <a:latin typeface="Arial"/>
                <a:cs typeface="Arial"/>
              </a:rPr>
              <a:t>create  </a:t>
            </a:r>
            <a:r>
              <a:rPr sz="1300" b="1" spc="-5" dirty="0">
                <a:latin typeface="Arial"/>
                <a:cs typeface="Arial"/>
              </a:rPr>
              <a:t>dynamic </a:t>
            </a:r>
            <a:r>
              <a:rPr sz="1300" b="1" spc="-25" dirty="0">
                <a:latin typeface="Arial"/>
                <a:cs typeface="Arial"/>
              </a:rPr>
              <a:t>visual</a:t>
            </a:r>
            <a:r>
              <a:rPr sz="1300" b="1" spc="18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images.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546" y="1052741"/>
            <a:ext cx="3672459" cy="5194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37759" y="1026642"/>
            <a:ext cx="2952368" cy="4678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608" y="669162"/>
            <a:ext cx="7096125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60" dirty="0"/>
              <a:t>LESSON </a:t>
            </a:r>
            <a:r>
              <a:rPr spc="-45" dirty="0"/>
              <a:t>5/6: </a:t>
            </a:r>
            <a:r>
              <a:rPr spc="-100" dirty="0"/>
              <a:t>TASK </a:t>
            </a:r>
            <a:r>
              <a:rPr spc="-30" dirty="0"/>
              <a:t>4: </a:t>
            </a:r>
            <a:r>
              <a:rPr spc="-65" dirty="0"/>
              <a:t>GEOMETRIC</a:t>
            </a:r>
            <a:r>
              <a:rPr spc="-275" dirty="0"/>
              <a:t> </a:t>
            </a:r>
            <a:r>
              <a:rPr spc="-60" dirty="0"/>
              <a:t>COLLAGE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65850" y="1437589"/>
            <a:ext cx="2320925" cy="46018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4"/>
              </a:spcBef>
            </a:pPr>
            <a:r>
              <a:rPr sz="2000" b="1" spc="5" dirty="0">
                <a:latin typeface="Arial"/>
                <a:cs typeface="Arial"/>
              </a:rPr>
              <a:t>Using the </a:t>
            </a:r>
            <a:r>
              <a:rPr sz="2000" b="1" spc="15" dirty="0">
                <a:latin typeface="Arial"/>
                <a:cs typeface="Arial"/>
              </a:rPr>
              <a:t>Muswell  </a:t>
            </a:r>
            <a:r>
              <a:rPr sz="2000" b="1" spc="5" dirty="0">
                <a:latin typeface="Arial"/>
                <a:cs typeface="Arial"/>
              </a:rPr>
              <a:t>Hill old and new  photos, create a  patterned  symmetrical  collage. </a:t>
            </a:r>
            <a:r>
              <a:rPr sz="2000" b="1" spc="-30" dirty="0">
                <a:latin typeface="Arial"/>
                <a:cs typeface="Arial"/>
              </a:rPr>
              <a:t>You </a:t>
            </a:r>
            <a:r>
              <a:rPr sz="2000" b="1" spc="5" dirty="0">
                <a:latin typeface="Arial"/>
                <a:cs typeface="Arial"/>
              </a:rPr>
              <a:t>can  </a:t>
            </a:r>
            <a:r>
              <a:rPr sz="2000" b="1" dirty="0">
                <a:latin typeface="Arial"/>
                <a:cs typeface="Arial"/>
              </a:rPr>
              <a:t>cut </a:t>
            </a:r>
            <a:r>
              <a:rPr sz="2000" b="1" spc="5" dirty="0">
                <a:latin typeface="Arial"/>
                <a:cs typeface="Arial"/>
              </a:rPr>
              <a:t>the photos</a:t>
            </a:r>
            <a:r>
              <a:rPr sz="2000" b="1" spc="-16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into  similar </a:t>
            </a:r>
            <a:r>
              <a:rPr sz="2000" b="1" spc="5" dirty="0">
                <a:latin typeface="Arial"/>
                <a:cs typeface="Arial"/>
              </a:rPr>
              <a:t>geometric  shapes </a:t>
            </a:r>
            <a:r>
              <a:rPr sz="2000" b="1" spc="10" dirty="0">
                <a:latin typeface="Arial"/>
                <a:cs typeface="Arial"/>
              </a:rPr>
              <a:t>to </a:t>
            </a:r>
            <a:r>
              <a:rPr sz="2000" b="1" spc="5" dirty="0">
                <a:latin typeface="Arial"/>
                <a:cs typeface="Arial"/>
              </a:rPr>
              <a:t>create  </a:t>
            </a:r>
            <a:r>
              <a:rPr sz="2000" b="1" spc="-10" dirty="0">
                <a:latin typeface="Arial"/>
                <a:cs typeface="Arial"/>
              </a:rPr>
              <a:t>your </a:t>
            </a:r>
            <a:r>
              <a:rPr sz="2000" b="1" spc="25" dirty="0">
                <a:latin typeface="Arial"/>
                <a:cs typeface="Arial"/>
              </a:rPr>
              <a:t>own </a:t>
            </a:r>
            <a:r>
              <a:rPr sz="2000" b="1" spc="5" dirty="0">
                <a:latin typeface="Arial"/>
                <a:cs typeface="Arial"/>
              </a:rPr>
              <a:t>pattern  and </a:t>
            </a:r>
            <a:r>
              <a:rPr sz="2000" b="1" spc="-5" dirty="0">
                <a:latin typeface="Arial"/>
                <a:cs typeface="Arial"/>
              </a:rPr>
              <a:t>layout </a:t>
            </a:r>
            <a:r>
              <a:rPr sz="2000" b="1" spc="10" dirty="0">
                <a:latin typeface="Arial"/>
                <a:cs typeface="Arial"/>
              </a:rPr>
              <a:t>like  </a:t>
            </a:r>
            <a:r>
              <a:rPr sz="2000" b="1" spc="5" dirty="0">
                <a:latin typeface="Arial"/>
                <a:cs typeface="Arial"/>
              </a:rPr>
              <a:t>Damien </a:t>
            </a:r>
            <a:r>
              <a:rPr sz="2000" b="1" spc="-5" dirty="0">
                <a:latin typeface="Arial"/>
                <a:cs typeface="Arial"/>
              </a:rPr>
              <a:t>Hirst’s  </a:t>
            </a:r>
            <a:r>
              <a:rPr sz="2000" b="1" spc="5" dirty="0">
                <a:latin typeface="Arial"/>
                <a:cs typeface="Arial"/>
              </a:rPr>
              <a:t>Butterflies </a:t>
            </a:r>
            <a:r>
              <a:rPr sz="2000" b="1" dirty="0">
                <a:latin typeface="Arial"/>
                <a:cs typeface="Arial"/>
              </a:rPr>
              <a:t>or </a:t>
            </a:r>
            <a:r>
              <a:rPr sz="2000" b="1" spc="10" dirty="0">
                <a:latin typeface="Arial"/>
                <a:cs typeface="Arial"/>
              </a:rPr>
              <a:t>Jelle  </a:t>
            </a:r>
            <a:r>
              <a:rPr sz="2000" b="1" dirty="0">
                <a:latin typeface="Arial"/>
                <a:cs typeface="Arial"/>
              </a:rPr>
              <a:t>Marten’s </a:t>
            </a:r>
            <a:r>
              <a:rPr sz="2000" b="1" spc="5" dirty="0">
                <a:latin typeface="Arial"/>
                <a:cs typeface="Arial"/>
              </a:rPr>
              <a:t>digital  collages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514" y="1412773"/>
            <a:ext cx="5715000" cy="477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5757" y="669797"/>
            <a:ext cx="2987040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-100" dirty="0">
                <a:solidFill>
                  <a:srgbClr val="D1282D"/>
                </a:solidFill>
                <a:latin typeface="Arial Black"/>
                <a:cs typeface="Arial Black"/>
              </a:rPr>
              <a:t>TASK </a:t>
            </a:r>
            <a:r>
              <a:rPr sz="2400" spc="-25" dirty="0">
                <a:solidFill>
                  <a:srgbClr val="D1282D"/>
                </a:solidFill>
                <a:latin typeface="Arial Black"/>
                <a:cs typeface="Arial Black"/>
              </a:rPr>
              <a:t>5:</a:t>
            </a:r>
            <a:r>
              <a:rPr sz="2400" spc="-165" dirty="0">
                <a:solidFill>
                  <a:srgbClr val="D1282D"/>
                </a:solidFill>
                <a:latin typeface="Arial Black"/>
                <a:cs typeface="Arial Black"/>
              </a:rPr>
              <a:t> </a:t>
            </a:r>
            <a:r>
              <a:rPr sz="2400" spc="-50" dirty="0">
                <a:solidFill>
                  <a:srgbClr val="D1282D"/>
                </a:solidFill>
                <a:latin typeface="Arial Black"/>
                <a:cs typeface="Arial Black"/>
              </a:rPr>
              <a:t>DRAWING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532" y="1268717"/>
            <a:ext cx="5170932" cy="5170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12663" y="1388440"/>
            <a:ext cx="257302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Make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5" dirty="0">
                <a:latin typeface="Arial"/>
                <a:cs typeface="Arial"/>
              </a:rPr>
              <a:t>full </a:t>
            </a:r>
            <a:r>
              <a:rPr sz="1800" dirty="0">
                <a:latin typeface="Arial"/>
                <a:cs typeface="Arial"/>
              </a:rPr>
              <a:t>page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drawing  of your </a:t>
            </a:r>
            <a:r>
              <a:rPr sz="1800" spc="-5" dirty="0">
                <a:latin typeface="Arial"/>
                <a:cs typeface="Arial"/>
              </a:rPr>
              <a:t>Muswell </a:t>
            </a:r>
            <a:r>
              <a:rPr sz="1800" spc="10" dirty="0">
                <a:latin typeface="Arial"/>
                <a:cs typeface="Arial"/>
              </a:rPr>
              <a:t>Hill  </a:t>
            </a:r>
            <a:r>
              <a:rPr sz="1800" spc="-10" dirty="0">
                <a:latin typeface="Arial"/>
                <a:cs typeface="Arial"/>
              </a:rPr>
              <a:t>Tesselation/Collage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711" y="950798"/>
            <a:ext cx="7239000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60" dirty="0"/>
              <a:t>LESSON</a:t>
            </a:r>
            <a:r>
              <a:rPr sz="2000" spc="-75" dirty="0"/>
              <a:t> </a:t>
            </a:r>
            <a:r>
              <a:rPr sz="2000" spc="-40" dirty="0"/>
              <a:t>6:</a:t>
            </a:r>
            <a:r>
              <a:rPr sz="2000" spc="-114" dirty="0"/>
              <a:t> </a:t>
            </a:r>
            <a:r>
              <a:rPr sz="2000" spc="-85" dirty="0"/>
              <a:t>TASK</a:t>
            </a:r>
            <a:r>
              <a:rPr sz="2000" spc="-114" dirty="0"/>
              <a:t> </a:t>
            </a:r>
            <a:r>
              <a:rPr sz="2000" spc="-40" dirty="0"/>
              <a:t>6:</a:t>
            </a:r>
            <a:r>
              <a:rPr sz="2000" spc="-114" dirty="0"/>
              <a:t> </a:t>
            </a:r>
            <a:r>
              <a:rPr sz="2000" spc="-75" dirty="0"/>
              <a:t>GLAZE/PAINT</a:t>
            </a:r>
            <a:r>
              <a:rPr sz="2000" spc="-145" dirty="0"/>
              <a:t> </a:t>
            </a:r>
            <a:r>
              <a:rPr sz="2000" spc="-65" dirty="0"/>
              <a:t>YOUR</a:t>
            </a:r>
            <a:r>
              <a:rPr sz="2000" spc="-180" dirty="0"/>
              <a:t> </a:t>
            </a:r>
            <a:r>
              <a:rPr sz="2000" spc="-85" dirty="0"/>
              <a:t>CLAY</a:t>
            </a:r>
            <a:r>
              <a:rPr sz="2000" spc="-180" dirty="0"/>
              <a:t> </a:t>
            </a:r>
            <a:r>
              <a:rPr sz="2000" spc="-50" dirty="0"/>
              <a:t>PUDDLE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267205" y="2014220"/>
            <a:ext cx="6495415" cy="1828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10" dirty="0">
                <a:latin typeface="Arial"/>
                <a:cs typeface="Arial"/>
              </a:rPr>
              <a:t>Glaze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fired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clay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looking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resource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b="1" spc="5" dirty="0">
                <a:latin typeface="Arial"/>
                <a:cs typeface="Arial"/>
              </a:rPr>
              <a:t>images </a:t>
            </a:r>
            <a:r>
              <a:rPr sz="2000" b="1" dirty="0">
                <a:latin typeface="Arial"/>
                <a:cs typeface="Arial"/>
              </a:rPr>
              <a:t>of skies, or </a:t>
            </a:r>
            <a:r>
              <a:rPr sz="2000" b="1" spc="-10" dirty="0">
                <a:latin typeface="Arial"/>
                <a:cs typeface="Arial"/>
              </a:rPr>
              <a:t>your </a:t>
            </a:r>
            <a:r>
              <a:rPr sz="2000" b="1" spc="20" dirty="0">
                <a:latin typeface="Arial"/>
                <a:cs typeface="Arial"/>
              </a:rPr>
              <a:t>own </a:t>
            </a:r>
            <a:r>
              <a:rPr sz="2000" b="1" spc="5" dirty="0">
                <a:latin typeface="Arial"/>
                <a:cs typeface="Arial"/>
              </a:rPr>
              <a:t>puddle</a:t>
            </a:r>
            <a:r>
              <a:rPr sz="2000" b="1" spc="-3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photo.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5" dirty="0">
                <a:latin typeface="Arial"/>
                <a:cs typeface="Arial"/>
              </a:rPr>
              <a:t>Finish off </a:t>
            </a:r>
            <a:r>
              <a:rPr sz="2000" b="1" dirty="0">
                <a:latin typeface="Arial"/>
                <a:cs typeface="Arial"/>
              </a:rPr>
              <a:t>any of </a:t>
            </a:r>
            <a:r>
              <a:rPr sz="2000" b="1" spc="5" dirty="0">
                <a:latin typeface="Arial"/>
                <a:cs typeface="Arial"/>
              </a:rPr>
              <a:t>the outstanding </a:t>
            </a:r>
            <a:r>
              <a:rPr sz="2000" b="1" dirty="0">
                <a:latin typeface="Arial"/>
                <a:cs typeface="Arial"/>
              </a:rPr>
              <a:t>tasks!</a:t>
            </a:r>
            <a:r>
              <a:rPr sz="2000" b="1" spc="-4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Present </a:t>
            </a:r>
            <a:r>
              <a:rPr sz="2000" b="1" spc="5" dirty="0">
                <a:latin typeface="Arial"/>
                <a:cs typeface="Arial"/>
              </a:rPr>
              <a:t>these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000" b="1" spc="5" dirty="0">
                <a:latin typeface="Arial"/>
                <a:cs typeface="Arial"/>
              </a:rPr>
              <a:t>carefully </a:t>
            </a:r>
            <a:r>
              <a:rPr sz="2000" b="1" spc="10" dirty="0">
                <a:latin typeface="Arial"/>
                <a:cs typeface="Arial"/>
              </a:rPr>
              <a:t>in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sketchbook.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8192" y="696595"/>
            <a:ext cx="2032000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65" dirty="0"/>
              <a:t>HOMEWORK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244" y="1489313"/>
            <a:ext cx="7666990" cy="298513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000" b="1" spc="5" dirty="0">
                <a:latin typeface="Arial"/>
                <a:cs typeface="Arial"/>
              </a:rPr>
              <a:t>Complete 3 </a:t>
            </a:r>
            <a:r>
              <a:rPr sz="2000" b="1" dirty="0">
                <a:latin typeface="Arial"/>
                <a:cs typeface="Arial"/>
              </a:rPr>
              <a:t>strands on</a:t>
            </a:r>
            <a:r>
              <a:rPr sz="2000" b="1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“Reflection.”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b="1" spc="10" dirty="0">
                <a:latin typeface="Arial"/>
                <a:cs typeface="Arial"/>
              </a:rPr>
              <a:t>-1 </a:t>
            </a:r>
            <a:r>
              <a:rPr sz="2000" b="1" dirty="0">
                <a:latin typeface="Arial"/>
                <a:cs typeface="Arial"/>
              </a:rPr>
              <a:t>page per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strand.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600"/>
              </a:lnSpc>
              <a:spcBef>
                <a:spcPts val="1045"/>
              </a:spcBef>
            </a:pPr>
            <a:r>
              <a:rPr sz="2000" b="1" dirty="0">
                <a:latin typeface="Arial"/>
                <a:cs typeface="Arial"/>
              </a:rPr>
              <a:t>-Each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page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should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contain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drawing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collected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images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  research </a:t>
            </a:r>
            <a:r>
              <a:rPr sz="2000" b="1" spc="5" dirty="0">
                <a:latin typeface="Arial"/>
                <a:cs typeface="Arial"/>
              </a:rPr>
              <a:t>on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sub-theme.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000" b="1" dirty="0">
                <a:latin typeface="Arial"/>
                <a:cs typeface="Arial"/>
              </a:rPr>
              <a:t>-Use </a:t>
            </a:r>
            <a:r>
              <a:rPr sz="2000" b="1" spc="-10" dirty="0">
                <a:latin typeface="Arial"/>
                <a:cs typeface="Arial"/>
              </a:rPr>
              <a:t>your </a:t>
            </a:r>
            <a:r>
              <a:rPr sz="2000" b="1" spc="10" dirty="0">
                <a:latin typeface="Arial"/>
                <a:cs typeface="Arial"/>
              </a:rPr>
              <a:t>mind map from</a:t>
            </a:r>
            <a:r>
              <a:rPr sz="2000" b="1" spc="-4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your </a:t>
            </a:r>
            <a:r>
              <a:rPr sz="2000" b="1" spc="5" dirty="0">
                <a:latin typeface="Arial"/>
                <a:cs typeface="Arial"/>
              </a:rPr>
              <a:t>half term task for </a:t>
            </a:r>
            <a:r>
              <a:rPr sz="2000" b="1" dirty="0">
                <a:latin typeface="Arial"/>
                <a:cs typeface="Arial"/>
              </a:rPr>
              <a:t>ideas.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000" b="1" spc="5" dirty="0">
                <a:latin typeface="Arial"/>
                <a:cs typeface="Arial"/>
              </a:rPr>
              <a:t>-Look </a:t>
            </a:r>
            <a:r>
              <a:rPr sz="2000" b="1" dirty="0">
                <a:latin typeface="Arial"/>
                <a:cs typeface="Arial"/>
              </a:rPr>
              <a:t>at </a:t>
            </a:r>
            <a:r>
              <a:rPr sz="2000" b="1" spc="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exam paper </a:t>
            </a:r>
            <a:r>
              <a:rPr sz="2000" b="1" spc="5" dirty="0">
                <a:latin typeface="Arial"/>
                <a:cs typeface="Arial"/>
              </a:rPr>
              <a:t>for</a:t>
            </a:r>
            <a:r>
              <a:rPr sz="2000" b="1" spc="-2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ideas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b="1" spc="5" dirty="0">
                <a:latin typeface="Arial"/>
                <a:cs typeface="Arial"/>
              </a:rPr>
              <a:t>-See the </a:t>
            </a:r>
            <a:r>
              <a:rPr sz="2000" b="1" dirty="0">
                <a:latin typeface="Arial"/>
                <a:cs typeface="Arial"/>
              </a:rPr>
              <a:t>accompanying </a:t>
            </a:r>
            <a:r>
              <a:rPr sz="2000" b="1" spc="10" dirty="0">
                <a:latin typeface="Arial"/>
                <a:cs typeface="Arial"/>
              </a:rPr>
              <a:t>power-point </a:t>
            </a:r>
            <a:r>
              <a:rPr sz="2000" b="1" spc="5" dirty="0">
                <a:latin typeface="Arial"/>
                <a:cs typeface="Arial"/>
              </a:rPr>
              <a:t>presentations</a:t>
            </a:r>
            <a:r>
              <a:rPr sz="2000" b="1" spc="-42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for ideas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7123" y="3119120"/>
            <a:ext cx="5177155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60" dirty="0"/>
              <a:t>IMAGE </a:t>
            </a:r>
            <a:r>
              <a:rPr spc="-65" dirty="0"/>
              <a:t>RESOURCES </a:t>
            </a:r>
            <a:r>
              <a:rPr spc="-35" dirty="0"/>
              <a:t>FOR</a:t>
            </a:r>
            <a:r>
              <a:rPr spc="-285" dirty="0"/>
              <a:t> </a:t>
            </a:r>
            <a:r>
              <a:rPr spc="-90" dirty="0"/>
              <a:t>TASKS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7423" y="465581"/>
            <a:ext cx="4735195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100" dirty="0"/>
              <a:t>TASK </a:t>
            </a:r>
            <a:r>
              <a:rPr spc="-25" dirty="0"/>
              <a:t>1: </a:t>
            </a:r>
            <a:r>
              <a:rPr spc="-90" dirty="0"/>
              <a:t>WATER</a:t>
            </a:r>
            <a:r>
              <a:rPr spc="-235" dirty="0"/>
              <a:t> </a:t>
            </a:r>
            <a:r>
              <a:rPr spc="-60" dirty="0"/>
              <a:t>REFLECTION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115618" y="1556727"/>
            <a:ext cx="6564502" cy="4373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812"/>
            <a:ext cx="9143999" cy="604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8652"/>
            <a:ext cx="9143999" cy="5745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861"/>
            <a:ext cx="9143999" cy="6827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1289"/>
            <a:ext cx="9121203" cy="6696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76"/>
            <a:ext cx="8991346" cy="6212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0152" y="188595"/>
            <a:ext cx="6562725" cy="4373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47722" y="4773879"/>
            <a:ext cx="4376420" cy="194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Photographer and </a:t>
            </a:r>
            <a:r>
              <a:rPr sz="1800" spc="5" dirty="0">
                <a:latin typeface="Arial"/>
                <a:cs typeface="Arial"/>
              </a:rPr>
              <a:t>artist </a:t>
            </a:r>
            <a:r>
              <a:rPr sz="1800" dirty="0">
                <a:latin typeface="Arial"/>
                <a:cs typeface="Arial"/>
              </a:rPr>
              <a:t>Slava </a:t>
            </a:r>
            <a:r>
              <a:rPr sz="1800" spc="-5" dirty="0">
                <a:latin typeface="Arial"/>
                <a:cs typeface="Arial"/>
              </a:rPr>
              <a:t>Semeniuta,  </a:t>
            </a:r>
            <a:r>
              <a:rPr sz="1800" spc="-15" dirty="0">
                <a:latin typeface="Arial"/>
                <a:cs typeface="Arial"/>
              </a:rPr>
              <a:t>who </a:t>
            </a:r>
            <a:r>
              <a:rPr sz="1800" dirty="0">
                <a:latin typeface="Arial"/>
                <a:cs typeface="Arial"/>
              </a:rPr>
              <a:t>goes by the </a:t>
            </a:r>
            <a:r>
              <a:rPr sz="1800" spc="-15" dirty="0">
                <a:latin typeface="Arial"/>
                <a:cs typeface="Arial"/>
              </a:rPr>
              <a:t>name </a:t>
            </a:r>
            <a:r>
              <a:rPr sz="1800" dirty="0">
                <a:latin typeface="Arial"/>
                <a:cs typeface="Arial"/>
              </a:rPr>
              <a:t>Local </a:t>
            </a:r>
            <a:r>
              <a:rPr sz="1800" spc="-15" dirty="0">
                <a:latin typeface="Arial"/>
                <a:cs typeface="Arial"/>
              </a:rPr>
              <a:t>Preacher,  </a:t>
            </a:r>
            <a:r>
              <a:rPr sz="1800" spc="5" dirty="0">
                <a:latin typeface="Arial"/>
                <a:cs typeface="Arial"/>
              </a:rPr>
              <a:t>recently noticed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glimmering </a:t>
            </a:r>
            <a:r>
              <a:rPr sz="1800" spc="5" dirty="0">
                <a:latin typeface="Arial"/>
                <a:cs typeface="Arial"/>
              </a:rPr>
              <a:t>reflective  </a:t>
            </a:r>
            <a:r>
              <a:rPr sz="1800" dirty="0">
                <a:latin typeface="Arial"/>
                <a:cs typeface="Arial"/>
              </a:rPr>
              <a:t>beauty of the streets of </a:t>
            </a:r>
            <a:r>
              <a:rPr sz="1800" spc="-5" dirty="0">
                <a:latin typeface="Arial"/>
                <a:cs typeface="Arial"/>
              </a:rPr>
              <a:t>Sochi </a:t>
            </a:r>
            <a:r>
              <a:rPr sz="1800" dirty="0">
                <a:latin typeface="Arial"/>
                <a:cs typeface="Arial"/>
              </a:rPr>
              <a:t>after an  </a:t>
            </a:r>
            <a:r>
              <a:rPr sz="1800" spc="5" dirty="0">
                <a:latin typeface="Arial"/>
                <a:cs typeface="Arial"/>
              </a:rPr>
              <a:t>evening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rain.</a:t>
            </a:r>
            <a:r>
              <a:rPr sz="1800" spc="-1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</a:t>
            </a:r>
            <a:r>
              <a:rPr sz="1800" dirty="0">
                <a:latin typeface="Arial"/>
                <a:cs typeface="Arial"/>
              </a:rPr>
              <a:t> the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artist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tells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Colossal,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  had </a:t>
            </a:r>
            <a:r>
              <a:rPr sz="1800" spc="10" dirty="0">
                <a:latin typeface="Arial"/>
                <a:cs typeface="Arial"/>
              </a:rPr>
              <a:t>his </a:t>
            </a:r>
            <a:r>
              <a:rPr sz="1800" spc="-10" dirty="0">
                <a:latin typeface="Arial"/>
                <a:cs typeface="Arial"/>
              </a:rPr>
              <a:t>camera </a:t>
            </a:r>
            <a:r>
              <a:rPr sz="1800" dirty="0">
                <a:latin typeface="Arial"/>
                <a:cs typeface="Arial"/>
              </a:rPr>
              <a:t>handy and </a:t>
            </a:r>
            <a:r>
              <a:rPr sz="1800" spc="-15" dirty="0">
                <a:latin typeface="Arial"/>
                <a:cs typeface="Arial"/>
              </a:rPr>
              <a:t>was </a:t>
            </a:r>
            <a:r>
              <a:rPr sz="1800" spc="5" dirty="0">
                <a:latin typeface="Arial"/>
                <a:cs typeface="Arial"/>
              </a:rPr>
              <a:t>able </a:t>
            </a:r>
            <a:r>
              <a:rPr sz="1800" dirty="0">
                <a:latin typeface="Arial"/>
                <a:cs typeface="Arial"/>
              </a:rPr>
              <a:t>to  “show the </a:t>
            </a:r>
            <a:r>
              <a:rPr sz="1800" spc="5" dirty="0">
                <a:latin typeface="Arial"/>
                <a:cs typeface="Arial"/>
              </a:rPr>
              <a:t>hidden </a:t>
            </a:r>
            <a:r>
              <a:rPr sz="1800" dirty="0">
                <a:latin typeface="Arial"/>
                <a:cs typeface="Arial"/>
              </a:rPr>
              <a:t>beauty under our</a:t>
            </a:r>
            <a:r>
              <a:rPr sz="1800" spc="-2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feet.”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"/>
            <a:ext cx="9144000" cy="666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96454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6212"/>
            <a:ext cx="9144000" cy="650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408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23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778" y="4359910"/>
            <a:ext cx="7300595" cy="19799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102870">
              <a:lnSpc>
                <a:spcPct val="90100"/>
              </a:lnSpc>
              <a:spcBef>
                <a:spcPts val="350"/>
              </a:spcBef>
            </a:pPr>
            <a:r>
              <a:rPr sz="2000" b="1" dirty="0">
                <a:latin typeface="Arial"/>
                <a:cs typeface="Arial"/>
              </a:rPr>
              <a:t>Chicago-based </a:t>
            </a:r>
            <a:r>
              <a:rPr sz="2000" b="1" spc="5" dirty="0">
                <a:latin typeface="Arial"/>
                <a:cs typeface="Arial"/>
              </a:rPr>
              <a:t>artist Jeffrey Michael </a:t>
            </a:r>
            <a:r>
              <a:rPr sz="2000" b="1" spc="-5" dirty="0">
                <a:latin typeface="Arial"/>
                <a:cs typeface="Arial"/>
              </a:rPr>
              <a:t>Austin </a:t>
            </a:r>
            <a:r>
              <a:rPr sz="2000" b="1" dirty="0">
                <a:latin typeface="Arial"/>
                <a:cs typeface="Arial"/>
              </a:rPr>
              <a:t>spends </a:t>
            </a:r>
            <a:r>
              <a:rPr sz="2000" b="1" spc="5" dirty="0">
                <a:latin typeface="Arial"/>
                <a:cs typeface="Arial"/>
              </a:rPr>
              <a:t>a lot </a:t>
            </a:r>
            <a:r>
              <a:rPr sz="2000" b="1" dirty="0">
                <a:latin typeface="Arial"/>
                <a:cs typeface="Arial"/>
              </a:rPr>
              <a:t>of  </a:t>
            </a:r>
            <a:r>
              <a:rPr sz="2000" b="1" spc="10" dirty="0">
                <a:latin typeface="Arial"/>
                <a:cs typeface="Arial"/>
              </a:rPr>
              <a:t>time </a:t>
            </a:r>
            <a:r>
              <a:rPr sz="2000" b="1" dirty="0">
                <a:latin typeface="Arial"/>
                <a:cs typeface="Arial"/>
              </a:rPr>
              <a:t>photographing </a:t>
            </a:r>
            <a:r>
              <a:rPr sz="2000" b="1" spc="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puddles </a:t>
            </a:r>
            <a:r>
              <a:rPr sz="2000" b="1" spc="5" dirty="0">
                <a:latin typeface="Arial"/>
                <a:cs typeface="Arial"/>
              </a:rPr>
              <a:t>that </a:t>
            </a:r>
            <a:r>
              <a:rPr sz="2000" b="1" dirty="0">
                <a:latin typeface="Arial"/>
                <a:cs typeface="Arial"/>
              </a:rPr>
              <a:t>collect on </a:t>
            </a:r>
            <a:r>
              <a:rPr sz="2000" b="1" spc="5" dirty="0">
                <a:latin typeface="Arial"/>
                <a:cs typeface="Arial"/>
              </a:rPr>
              <a:t>his </a:t>
            </a:r>
            <a:r>
              <a:rPr sz="2000" b="1" spc="-10" dirty="0">
                <a:latin typeface="Arial"/>
                <a:cs typeface="Arial"/>
              </a:rPr>
              <a:t>city’s  </a:t>
            </a:r>
            <a:r>
              <a:rPr sz="2000" b="1" spc="5" dirty="0">
                <a:latin typeface="Arial"/>
                <a:cs typeface="Arial"/>
              </a:rPr>
              <a:t>sidewalks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streets,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observing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mirror-like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quality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that  </a:t>
            </a:r>
            <a:r>
              <a:rPr sz="2000" b="1" dirty="0">
                <a:latin typeface="Arial"/>
                <a:cs typeface="Arial"/>
              </a:rPr>
              <a:t>occurs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when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sun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hits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water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just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right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angle.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90100"/>
              </a:lnSpc>
            </a:pPr>
            <a:r>
              <a:rPr sz="2000" b="1" dirty="0">
                <a:latin typeface="Arial"/>
                <a:cs typeface="Arial"/>
              </a:rPr>
              <a:t>Eager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to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remake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these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special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moments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reflection,</a:t>
            </a:r>
            <a:r>
              <a:rPr sz="2000" b="1" spc="-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Austin  began </a:t>
            </a:r>
            <a:r>
              <a:rPr sz="2000" b="1" spc="5" dirty="0">
                <a:latin typeface="Arial"/>
                <a:cs typeface="Arial"/>
              </a:rPr>
              <a:t>creating his </a:t>
            </a:r>
            <a:r>
              <a:rPr sz="2000" b="1" spc="20" dirty="0">
                <a:latin typeface="Arial"/>
                <a:cs typeface="Arial"/>
              </a:rPr>
              <a:t>own </a:t>
            </a:r>
            <a:r>
              <a:rPr sz="2000" b="1" spc="5" dirty="0">
                <a:latin typeface="Arial"/>
                <a:cs typeface="Arial"/>
              </a:rPr>
              <a:t>sculptural </a:t>
            </a:r>
            <a:r>
              <a:rPr sz="2000" b="1" dirty="0">
                <a:latin typeface="Arial"/>
                <a:cs typeface="Arial"/>
              </a:rPr>
              <a:t>puddles </a:t>
            </a:r>
            <a:r>
              <a:rPr sz="2000" b="1" spc="5" dirty="0">
                <a:latin typeface="Arial"/>
                <a:cs typeface="Arial"/>
              </a:rPr>
              <a:t>that </a:t>
            </a:r>
            <a:r>
              <a:rPr sz="2000" b="1" dirty="0">
                <a:latin typeface="Arial"/>
                <a:cs typeface="Arial"/>
              </a:rPr>
              <a:t>appear </a:t>
            </a:r>
            <a:r>
              <a:rPr sz="2000" b="1" spc="10" dirty="0">
                <a:latin typeface="Arial"/>
                <a:cs typeface="Arial"/>
              </a:rPr>
              <a:t>to  </a:t>
            </a:r>
            <a:r>
              <a:rPr sz="2000" b="1" spc="5" dirty="0">
                <a:latin typeface="Arial"/>
                <a:cs typeface="Arial"/>
              </a:rPr>
              <a:t>reflect the </a:t>
            </a:r>
            <a:r>
              <a:rPr sz="2000" b="1" dirty="0">
                <a:latin typeface="Arial"/>
                <a:cs typeface="Arial"/>
              </a:rPr>
              <a:t>sky</a:t>
            </a:r>
            <a:r>
              <a:rPr sz="2000" b="1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above.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75079" y="188595"/>
            <a:ext cx="5349113" cy="4032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604"/>
            <a:ext cx="9143999" cy="6597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571500"/>
            <a:ext cx="85725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250" y="116674"/>
            <a:ext cx="4308348" cy="6480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5777" y="116624"/>
            <a:ext cx="4407154" cy="6209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8575"/>
            <a:ext cx="9143999" cy="656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980782"/>
            <a:ext cx="8520938" cy="5112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573" y="692734"/>
            <a:ext cx="7488808" cy="5667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41" y="836739"/>
            <a:ext cx="8037957" cy="536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55" y="476694"/>
            <a:ext cx="8022590" cy="6009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711" y="652551"/>
            <a:ext cx="7178040" cy="121539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19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b="1" dirty="0">
                <a:latin typeface="Arial"/>
                <a:cs typeface="Arial"/>
              </a:rPr>
              <a:t>Pour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water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onto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black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bin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liner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create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ts val="2390"/>
              </a:lnSpc>
              <a:spcBef>
                <a:spcPts val="1095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b="1" spc="-30" dirty="0">
                <a:latin typeface="Arial"/>
                <a:cs typeface="Arial"/>
              </a:rPr>
              <a:t>Your </a:t>
            </a:r>
            <a:r>
              <a:rPr sz="2000" b="1" spc="5" dirty="0">
                <a:latin typeface="Arial"/>
                <a:cs typeface="Arial"/>
              </a:rPr>
              <a:t>teacher </a:t>
            </a:r>
            <a:r>
              <a:rPr sz="2000" b="1" spc="15" dirty="0">
                <a:latin typeface="Arial"/>
                <a:cs typeface="Arial"/>
              </a:rPr>
              <a:t>will </a:t>
            </a:r>
            <a:r>
              <a:rPr sz="2000" b="1" dirty="0">
                <a:latin typeface="Arial"/>
                <a:cs typeface="Arial"/>
              </a:rPr>
              <a:t>photograph </a:t>
            </a:r>
            <a:r>
              <a:rPr sz="2000" b="1" spc="-10" dirty="0">
                <a:latin typeface="Arial"/>
                <a:cs typeface="Arial"/>
              </a:rPr>
              <a:t>your </a:t>
            </a:r>
            <a:r>
              <a:rPr sz="2000" b="1" dirty="0">
                <a:latin typeface="Arial"/>
                <a:cs typeface="Arial"/>
              </a:rPr>
              <a:t>puddle </a:t>
            </a:r>
            <a:r>
              <a:rPr sz="2000" b="1" spc="5" dirty="0">
                <a:latin typeface="Arial"/>
                <a:cs typeface="Arial"/>
              </a:rPr>
              <a:t>for </a:t>
            </a:r>
            <a:r>
              <a:rPr sz="2000" b="1" spc="-10" dirty="0">
                <a:latin typeface="Arial"/>
                <a:cs typeface="Arial"/>
              </a:rPr>
              <a:t>you</a:t>
            </a:r>
            <a:r>
              <a:rPr sz="2000" b="1" spc="-30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today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ts val="2390"/>
              </a:lnSpc>
            </a:pPr>
            <a:r>
              <a:rPr sz="2000" b="1" spc="10" dirty="0">
                <a:latin typeface="Arial"/>
                <a:cs typeface="Arial"/>
              </a:rPr>
              <a:t>to </a:t>
            </a:r>
            <a:r>
              <a:rPr sz="2000" b="1" spc="5" dirty="0">
                <a:latin typeface="Arial"/>
                <a:cs typeface="Arial"/>
              </a:rPr>
              <a:t>print for </a:t>
            </a:r>
            <a:r>
              <a:rPr sz="2000" b="1" dirty="0">
                <a:latin typeface="Arial"/>
                <a:cs typeface="Arial"/>
              </a:rPr>
              <a:t>next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lesson.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27982" y="2448941"/>
            <a:ext cx="3795775" cy="2846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534" y="2423160"/>
            <a:ext cx="3872484" cy="2904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60" dirty="0"/>
              <a:t>LESSON </a:t>
            </a:r>
            <a:r>
              <a:rPr spc="-30" dirty="0"/>
              <a:t>1: </a:t>
            </a:r>
            <a:r>
              <a:rPr spc="-100" dirty="0"/>
              <a:t>TASK </a:t>
            </a:r>
            <a:r>
              <a:rPr spc="-30" dirty="0"/>
              <a:t>1:</a:t>
            </a:r>
            <a:r>
              <a:rPr spc="-265" dirty="0"/>
              <a:t> </a:t>
            </a:r>
            <a:r>
              <a:rPr spc="-60" dirty="0"/>
              <a:t>PUDDLES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277" y="496265"/>
            <a:ext cx="5692140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55" dirty="0"/>
              <a:t>LESSON </a:t>
            </a:r>
            <a:r>
              <a:rPr spc="-30" dirty="0"/>
              <a:t>1: </a:t>
            </a:r>
            <a:r>
              <a:rPr spc="-100" dirty="0"/>
              <a:t>TASK </a:t>
            </a:r>
            <a:r>
              <a:rPr spc="-30" dirty="0"/>
              <a:t>2: </a:t>
            </a:r>
            <a:r>
              <a:rPr spc="-100" dirty="0"/>
              <a:t>CLAY</a:t>
            </a:r>
            <a:r>
              <a:rPr spc="-355" dirty="0"/>
              <a:t> </a:t>
            </a:r>
            <a:r>
              <a:rPr spc="-55" dirty="0"/>
              <a:t>PUDDLES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675" y="1117472"/>
            <a:ext cx="3439160" cy="51371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14"/>
              </a:spcBef>
            </a:pPr>
            <a:r>
              <a:rPr sz="2000" b="1" dirty="0">
                <a:latin typeface="Arial"/>
                <a:cs typeface="Arial"/>
              </a:rPr>
              <a:t>Looking </a:t>
            </a:r>
            <a:r>
              <a:rPr sz="2000" b="1" spc="5" dirty="0">
                <a:latin typeface="Arial"/>
                <a:cs typeface="Arial"/>
              </a:rPr>
              <a:t>at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80"/>
              </a:lnSpc>
            </a:pPr>
            <a:r>
              <a:rPr sz="2000" b="1" spc="5" dirty="0">
                <a:latin typeface="Arial"/>
                <a:cs typeface="Arial"/>
              </a:rPr>
              <a:t>puddle create a clay</a:t>
            </a:r>
            <a:r>
              <a:rPr sz="2000" b="1" spc="-2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 marR="5080">
              <a:lnSpc>
                <a:spcPct val="90100"/>
              </a:lnSpc>
              <a:spcBef>
                <a:spcPts val="1789"/>
              </a:spcBef>
            </a:pPr>
            <a:r>
              <a:rPr sz="2000" b="1" spc="5" dirty="0">
                <a:latin typeface="Arial"/>
                <a:cs typeface="Arial"/>
              </a:rPr>
              <a:t>First use a rolling pin </a:t>
            </a:r>
            <a:r>
              <a:rPr sz="2000" b="1" spc="10" dirty="0">
                <a:latin typeface="Arial"/>
                <a:cs typeface="Arial"/>
              </a:rPr>
              <a:t>to  flatten </a:t>
            </a:r>
            <a:r>
              <a:rPr sz="2000" b="1" spc="5" dirty="0">
                <a:latin typeface="Arial"/>
                <a:cs typeface="Arial"/>
              </a:rPr>
              <a:t>a piece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5" dirty="0">
                <a:latin typeface="Arial"/>
                <a:cs typeface="Arial"/>
              </a:rPr>
              <a:t>clay</a:t>
            </a:r>
            <a:r>
              <a:rPr sz="2000" b="1" spc="-33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before  cutting </a:t>
            </a:r>
            <a:r>
              <a:rPr sz="2000" b="1" dirty="0">
                <a:latin typeface="Arial"/>
                <a:cs typeface="Arial"/>
              </a:rPr>
              <a:t>out </a:t>
            </a:r>
            <a:r>
              <a:rPr sz="2000" b="1" spc="5" dirty="0">
                <a:latin typeface="Arial"/>
                <a:cs typeface="Arial"/>
              </a:rPr>
              <a:t>the puddle  looking at the </a:t>
            </a:r>
            <a:r>
              <a:rPr sz="2000" b="1" dirty="0">
                <a:latin typeface="Arial"/>
                <a:cs typeface="Arial"/>
              </a:rPr>
              <a:t>shapes </a:t>
            </a:r>
            <a:r>
              <a:rPr sz="2000" b="1" spc="10" dirty="0">
                <a:latin typeface="Arial"/>
                <a:cs typeface="Arial"/>
              </a:rPr>
              <a:t>in 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photos.</a:t>
            </a:r>
            <a:endParaRPr sz="2000">
              <a:latin typeface="Arial"/>
              <a:cs typeface="Arial"/>
            </a:endParaRPr>
          </a:p>
          <a:p>
            <a:pPr marL="12700" marR="436880">
              <a:lnSpc>
                <a:spcPts val="2160"/>
              </a:lnSpc>
              <a:spcBef>
                <a:spcPts val="1115"/>
              </a:spcBef>
            </a:pPr>
            <a:r>
              <a:rPr sz="2000" b="1" spc="5" dirty="0">
                <a:latin typeface="Arial"/>
                <a:cs typeface="Arial"/>
              </a:rPr>
              <a:t>Smooth </a:t>
            </a:r>
            <a:r>
              <a:rPr sz="2000" b="1" dirty="0">
                <a:latin typeface="Arial"/>
                <a:cs typeface="Arial"/>
              </a:rPr>
              <a:t>out </a:t>
            </a:r>
            <a:r>
              <a:rPr sz="2000" b="1" spc="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edges</a:t>
            </a:r>
            <a:r>
              <a:rPr sz="2000" b="1" spc="-17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to  </a:t>
            </a:r>
            <a:r>
              <a:rPr sz="2000" b="1" spc="5" dirty="0">
                <a:latin typeface="Arial"/>
                <a:cs typeface="Arial"/>
              </a:rPr>
              <a:t>refine.</a:t>
            </a:r>
            <a:endParaRPr sz="2000">
              <a:latin typeface="Arial"/>
              <a:cs typeface="Arial"/>
            </a:endParaRPr>
          </a:p>
          <a:p>
            <a:pPr marL="12700" marR="172085">
              <a:lnSpc>
                <a:spcPts val="3240"/>
              </a:lnSpc>
              <a:spcBef>
                <a:spcPts val="220"/>
              </a:spcBef>
            </a:pPr>
            <a:r>
              <a:rPr sz="2000" b="1" dirty="0">
                <a:latin typeface="Arial"/>
                <a:cs typeface="Arial"/>
              </a:rPr>
              <a:t>Leave </a:t>
            </a:r>
            <a:r>
              <a:rPr sz="2000" b="1" spc="10" dirty="0">
                <a:latin typeface="Arial"/>
                <a:cs typeface="Arial"/>
              </a:rPr>
              <a:t>to </a:t>
            </a:r>
            <a:r>
              <a:rPr sz="2000" b="1" spc="5" dirty="0">
                <a:latin typeface="Arial"/>
                <a:cs typeface="Arial"/>
              </a:rPr>
              <a:t>dry before firing.  </a:t>
            </a:r>
            <a:r>
              <a:rPr sz="2000" b="1" spc="10" dirty="0">
                <a:latin typeface="Arial"/>
                <a:cs typeface="Arial"/>
              </a:rPr>
              <a:t>Glaze </a:t>
            </a:r>
            <a:r>
              <a:rPr sz="2000" b="1" dirty="0">
                <a:latin typeface="Arial"/>
                <a:cs typeface="Arial"/>
              </a:rPr>
              <a:t>or paint </a:t>
            </a:r>
            <a:r>
              <a:rPr sz="2000" b="1" spc="5" dirty="0">
                <a:latin typeface="Arial"/>
                <a:cs typeface="Arial"/>
              </a:rPr>
              <a:t>the</a:t>
            </a:r>
            <a:r>
              <a:rPr sz="2000" b="1" spc="-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795"/>
              </a:lnSpc>
            </a:pPr>
            <a:r>
              <a:rPr sz="2000" b="1" dirty="0">
                <a:latin typeface="Arial"/>
                <a:cs typeface="Arial"/>
              </a:rPr>
              <a:t>Use </a:t>
            </a:r>
            <a:r>
              <a:rPr sz="2000" b="1" spc="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reference </a:t>
            </a:r>
            <a:r>
              <a:rPr sz="2000" b="1" spc="5" dirty="0">
                <a:latin typeface="Arial"/>
                <a:cs typeface="Arial"/>
              </a:rPr>
              <a:t>photos</a:t>
            </a:r>
            <a:r>
              <a:rPr sz="2000" b="1" spc="-20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12700" marR="50165">
              <a:lnSpc>
                <a:spcPts val="2160"/>
              </a:lnSpc>
              <a:spcBef>
                <a:spcPts val="150"/>
              </a:spcBef>
            </a:pPr>
            <a:r>
              <a:rPr sz="2000" b="1" dirty="0">
                <a:latin typeface="Arial"/>
                <a:cs typeface="Arial"/>
              </a:rPr>
              <a:t>coloured </a:t>
            </a:r>
            <a:r>
              <a:rPr sz="2000" b="1" spc="5" dirty="0">
                <a:latin typeface="Arial"/>
                <a:cs typeface="Arial"/>
              </a:rPr>
              <a:t>lights </a:t>
            </a:r>
            <a:r>
              <a:rPr sz="2000" b="1" dirty="0">
                <a:latin typeface="Arial"/>
                <a:cs typeface="Arial"/>
              </a:rPr>
              <a:t>or </a:t>
            </a:r>
            <a:r>
              <a:rPr sz="2000" b="1" spc="5" dirty="0">
                <a:latin typeface="Arial"/>
                <a:cs typeface="Arial"/>
              </a:rPr>
              <a:t>skies</a:t>
            </a:r>
            <a:r>
              <a:rPr sz="2000" b="1" spc="-25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  paint on </a:t>
            </a:r>
            <a:r>
              <a:rPr sz="2000" b="1" spc="10" dirty="0">
                <a:latin typeface="Arial"/>
                <a:cs typeface="Arial"/>
              </a:rPr>
              <a:t>to </a:t>
            </a:r>
            <a:r>
              <a:rPr sz="2000" b="1" spc="5" dirty="0">
                <a:latin typeface="Arial"/>
                <a:cs typeface="Arial"/>
              </a:rPr>
              <a:t>the surface </a:t>
            </a:r>
            <a:r>
              <a:rPr sz="2000" b="1" dirty="0">
                <a:latin typeface="Arial"/>
                <a:cs typeface="Arial"/>
              </a:rPr>
              <a:t>of 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3964" y="1844801"/>
            <a:ext cx="4518660" cy="3347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984" y="537413"/>
            <a:ext cx="6416675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0" dirty="0"/>
              <a:t>LESSON </a:t>
            </a:r>
            <a:r>
              <a:rPr spc="-30" dirty="0"/>
              <a:t>2: </a:t>
            </a:r>
            <a:r>
              <a:rPr spc="-100" dirty="0"/>
              <a:t>TASK </a:t>
            </a:r>
            <a:r>
              <a:rPr spc="-30" dirty="0"/>
              <a:t>2: </a:t>
            </a:r>
            <a:r>
              <a:rPr spc="-55" dirty="0"/>
              <a:t>DRAWING</a:t>
            </a:r>
            <a:r>
              <a:rPr spc="-340" dirty="0"/>
              <a:t> </a:t>
            </a:r>
            <a:r>
              <a:rPr spc="-60" dirty="0"/>
              <a:t>PUDDLES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6251" y="1149477"/>
            <a:ext cx="7113905" cy="13855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9900"/>
              </a:lnSpc>
              <a:spcBef>
                <a:spcPts val="114"/>
              </a:spcBef>
            </a:pPr>
            <a:r>
              <a:rPr sz="2000" b="1" spc="-35" dirty="0">
                <a:latin typeface="Arial"/>
                <a:cs typeface="Arial"/>
              </a:rPr>
              <a:t>You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will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given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print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your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puddle.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In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pencil,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draw  the puddle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10" dirty="0">
                <a:latin typeface="Arial"/>
                <a:cs typeface="Arial"/>
              </a:rPr>
              <a:t>its </a:t>
            </a:r>
            <a:r>
              <a:rPr sz="2000" b="1" spc="5" dirty="0">
                <a:latin typeface="Arial"/>
                <a:cs typeface="Arial"/>
              </a:rPr>
              <a:t>reflection </a:t>
            </a:r>
            <a:r>
              <a:rPr sz="2000" b="1" spc="10" dirty="0">
                <a:latin typeface="Arial"/>
                <a:cs typeface="Arial"/>
              </a:rPr>
              <a:t>in </a:t>
            </a:r>
            <a:r>
              <a:rPr sz="2000" b="1" spc="5" dirty="0">
                <a:latin typeface="Arial"/>
                <a:cs typeface="Arial"/>
              </a:rPr>
              <a:t>detail on a full </a:t>
            </a:r>
            <a:r>
              <a:rPr sz="2000" b="1" dirty="0">
                <a:latin typeface="Arial"/>
                <a:cs typeface="Arial"/>
              </a:rPr>
              <a:t>page </a:t>
            </a:r>
            <a:r>
              <a:rPr sz="2000" b="1" spc="10" dirty="0">
                <a:latin typeface="Arial"/>
                <a:cs typeface="Arial"/>
              </a:rPr>
              <a:t>in </a:t>
            </a:r>
            <a:r>
              <a:rPr sz="2000" b="1" spc="-10" dirty="0">
                <a:latin typeface="Arial"/>
                <a:cs typeface="Arial"/>
              </a:rPr>
              <a:t>your  </a:t>
            </a:r>
            <a:r>
              <a:rPr sz="2000" b="1" dirty="0">
                <a:latin typeface="Arial"/>
                <a:cs typeface="Arial"/>
              </a:rPr>
              <a:t>book.</a:t>
            </a:r>
            <a:endParaRPr sz="20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95"/>
              </a:spcBef>
            </a:pPr>
            <a:r>
              <a:rPr sz="2000" b="1" dirty="0">
                <a:latin typeface="Arial"/>
                <a:cs typeface="Arial"/>
              </a:rPr>
              <a:t>Alternatively </a:t>
            </a:r>
            <a:r>
              <a:rPr sz="2000" b="1" spc="5" dirty="0">
                <a:latin typeface="Arial"/>
                <a:cs typeface="Arial"/>
              </a:rPr>
              <a:t>use chalk pastel </a:t>
            </a:r>
            <a:r>
              <a:rPr sz="2000" b="1" dirty="0">
                <a:latin typeface="Arial"/>
                <a:cs typeface="Arial"/>
              </a:rPr>
              <a:t>on </a:t>
            </a:r>
            <a:r>
              <a:rPr sz="2000" b="1" spc="5" dirty="0">
                <a:latin typeface="Arial"/>
                <a:cs typeface="Arial"/>
              </a:rPr>
              <a:t>black </a:t>
            </a:r>
            <a:r>
              <a:rPr sz="2000" b="1" dirty="0">
                <a:latin typeface="Arial"/>
                <a:cs typeface="Arial"/>
              </a:rPr>
              <a:t>sugar</a:t>
            </a:r>
            <a:r>
              <a:rPr sz="2000" b="1" spc="-3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paper!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9630" y="2708922"/>
            <a:ext cx="57150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778" y="531114"/>
            <a:ext cx="7653655" cy="332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60" dirty="0"/>
              <a:t>LESSONS </a:t>
            </a:r>
            <a:r>
              <a:rPr sz="2000" spc="-50" dirty="0"/>
              <a:t>3/4: </a:t>
            </a:r>
            <a:r>
              <a:rPr sz="2000" spc="-85" dirty="0"/>
              <a:t>TASK </a:t>
            </a:r>
            <a:r>
              <a:rPr sz="2000" spc="10" dirty="0"/>
              <a:t>3 </a:t>
            </a:r>
            <a:r>
              <a:rPr sz="2000" spc="5" dirty="0"/>
              <a:t>: </a:t>
            </a:r>
            <a:r>
              <a:rPr sz="2000" spc="-50" dirty="0"/>
              <a:t>TIME</a:t>
            </a:r>
            <a:r>
              <a:rPr sz="2000" spc="-495" dirty="0"/>
              <a:t> </a:t>
            </a:r>
            <a:r>
              <a:rPr sz="2000" spc="-60" dirty="0"/>
              <a:t>REFLECTION-PRINTMAKING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683564" y="1171409"/>
            <a:ext cx="3888486" cy="5190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2045" y="2780969"/>
            <a:ext cx="2603754" cy="3905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74996" y="1154048"/>
            <a:ext cx="200913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Copy an </a:t>
            </a:r>
            <a:r>
              <a:rPr sz="1800" spc="-5" dirty="0">
                <a:latin typeface="Arial"/>
                <a:cs typeface="Arial"/>
              </a:rPr>
              <a:t>image </a:t>
            </a:r>
            <a:r>
              <a:rPr sz="1800" spc="5" dirty="0">
                <a:latin typeface="Arial"/>
                <a:cs typeface="Arial"/>
              </a:rPr>
              <a:t>of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  </a:t>
            </a:r>
            <a:r>
              <a:rPr sz="1800" dirty="0">
                <a:latin typeface="Arial"/>
                <a:cs typeface="Arial"/>
              </a:rPr>
              <a:t>cross </a:t>
            </a:r>
            <a:r>
              <a:rPr sz="1800" spc="5" dirty="0">
                <a:latin typeface="Arial"/>
                <a:cs typeface="Arial"/>
              </a:rPr>
              <a:t>section </a:t>
            </a:r>
            <a:r>
              <a:rPr sz="1800" dirty="0">
                <a:latin typeface="Arial"/>
                <a:cs typeface="Arial"/>
              </a:rPr>
              <a:t>of a  tree onto  </a:t>
            </a:r>
            <a:r>
              <a:rPr sz="1800" spc="5" dirty="0">
                <a:latin typeface="Arial"/>
                <a:cs typeface="Arial"/>
              </a:rPr>
              <a:t>polystyrene.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670</Words>
  <Application>Microsoft Macintosh PowerPoint</Application>
  <PresentationFormat>On-screen Show (4:3)</PresentationFormat>
  <Paragraphs>61</Paragraphs>
  <Slides>48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YEAR 11  GCSE EXAM  2019</vt:lpstr>
      <vt:lpstr>TASK 1: WATER REFLECTION</vt:lpstr>
      <vt:lpstr>Slide 3</vt:lpstr>
      <vt:lpstr>Slide 4</vt:lpstr>
      <vt:lpstr>Slide 5</vt:lpstr>
      <vt:lpstr>LESSON 1: TASK 1: PUDDLES</vt:lpstr>
      <vt:lpstr>LESSON 1: TASK 2: CLAY PUDDLES</vt:lpstr>
      <vt:lpstr>LESSON 2: TASK 2: DRAWING PUDDLES</vt:lpstr>
      <vt:lpstr>LESSONS 3/4: TASK 3 : TIME REFLECTION-PRINTMAKING</vt:lpstr>
      <vt:lpstr>PRINT ONTO PAPER AND ADD STORIES FROM  CHILDHOOD MEMORIES</vt:lpstr>
      <vt:lpstr>HOMEWORK</vt:lpstr>
      <vt:lpstr>ALTERNATIVE HOMEWORK</vt:lpstr>
      <vt:lpstr>DAMIEN HIRST</vt:lpstr>
      <vt:lpstr>JELLE MARTENS</vt:lpstr>
      <vt:lpstr>LESSON 5/6: TASK 4: GEOMETRIC COLLAGE</vt:lpstr>
      <vt:lpstr>Slide 16</vt:lpstr>
      <vt:lpstr>LESSON 6: TASK 6: GLAZE/PAINT YOUR CLAY PUDDLE</vt:lpstr>
      <vt:lpstr>HOMEWORK</vt:lpstr>
      <vt:lpstr>IMAGE RESOURCES FOR TASKS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Exam Project  Similarities and Differences Lessons 1-6</dc:title>
  <dc:creator>rwooley</dc:creator>
  <cp:lastModifiedBy>Melanie Powell</cp:lastModifiedBy>
  <cp:revision>4</cp:revision>
  <dcterms:created xsi:type="dcterms:W3CDTF">2019-02-17T10:48:41Z</dcterms:created>
  <dcterms:modified xsi:type="dcterms:W3CDTF">2019-02-17T11:07:30Z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2019-02-17T00:00:00Z</vt:filetime>
  </property>
</Properties>
</file>