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9" r:id="rId2"/>
    <p:sldId id="256" r:id="rId3"/>
    <p:sldId id="257" r:id="rId4"/>
    <p:sldId id="258" r:id="rId5"/>
  </p:sldIdLst>
  <p:sldSz cx="9144000" cy="6858000" type="screen4x3"/>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2" d="100"/>
          <a:sy n="112" d="100"/>
        </p:scale>
        <p:origin x="-664"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1544D26B-9E74-BB4C-86E5-352219C447C4}" type="datetimeFigureOut">
              <a:rPr lang="en-GB" smtClean="0"/>
              <a:t>2/8/18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F501A7-C3D0-1E4A-889B-64C05D923E1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1544D26B-9E74-BB4C-86E5-352219C447C4}" type="datetimeFigureOut">
              <a:rPr lang="en-GB" smtClean="0"/>
              <a:t>2/8/18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F501A7-C3D0-1E4A-889B-64C05D923E1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1544D26B-9E74-BB4C-86E5-352219C447C4}" type="datetimeFigureOut">
              <a:rPr lang="en-GB" smtClean="0"/>
              <a:t>2/8/18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F501A7-C3D0-1E4A-889B-64C05D923E1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1544D26B-9E74-BB4C-86E5-352219C447C4}" type="datetimeFigureOut">
              <a:rPr lang="en-GB" smtClean="0"/>
              <a:t>2/8/18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F501A7-C3D0-1E4A-889B-64C05D923E1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544D26B-9E74-BB4C-86E5-352219C447C4}" type="datetimeFigureOut">
              <a:rPr lang="en-GB" smtClean="0"/>
              <a:t>2/8/18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F501A7-C3D0-1E4A-889B-64C05D923E1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1544D26B-9E74-BB4C-86E5-352219C447C4}" type="datetimeFigureOut">
              <a:rPr lang="en-GB" smtClean="0"/>
              <a:t>2/8/18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F501A7-C3D0-1E4A-889B-64C05D923E18}"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1544D26B-9E74-BB4C-86E5-352219C447C4}" type="datetimeFigureOut">
              <a:rPr lang="en-GB" smtClean="0"/>
              <a:t>2/8/18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F501A7-C3D0-1E4A-889B-64C05D923E1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1544D26B-9E74-BB4C-86E5-352219C447C4}" type="datetimeFigureOut">
              <a:rPr lang="en-GB" smtClean="0"/>
              <a:t>2/8/18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F501A7-C3D0-1E4A-889B-64C05D923E1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4D26B-9E74-BB4C-86E5-352219C447C4}" type="datetimeFigureOut">
              <a:rPr lang="en-GB" smtClean="0"/>
              <a:t>2/8/18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F501A7-C3D0-1E4A-889B-64C05D923E1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544D26B-9E74-BB4C-86E5-352219C447C4}" type="datetimeFigureOut">
              <a:rPr lang="en-GB" smtClean="0"/>
              <a:t>2/8/18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F501A7-C3D0-1E4A-889B-64C05D923E1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544D26B-9E74-BB4C-86E5-352219C447C4}" type="datetimeFigureOut">
              <a:rPr lang="en-GB" smtClean="0"/>
              <a:t>2/8/18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F501A7-C3D0-1E4A-889B-64C05D923E1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4D26B-9E74-BB4C-86E5-352219C447C4}" type="datetimeFigureOut">
              <a:rPr lang="en-GB" smtClean="0"/>
              <a:t>2/8/18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501A7-C3D0-1E4A-889B-64C05D923E1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1" Type="http://schemas.openxmlformats.org/officeDocument/2006/relationships/image" Target="../media/image18.jpeg"/><Relationship Id="rId12"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hyperlink" Target="https://www.khanacademy.org/humanities/renaissance-reformation/high-ren-florence-rome/pontormo/v/bronzino-an-allegory-with-venus-and-cupid" TargetMode="Externa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hyperlink" Target="https://www.nationalgallery.org.uk/paintings/learn-about-art/paintings-in-depth/in-the-line-of-fire-manets-the-execution-of-maximilian" TargetMode="External"/><Relationship Id="rId4" Type="http://schemas.openxmlformats.org/officeDocument/2006/relationships/image" Target="../media/image4.jpeg"/><Relationship Id="rId5" Type="http://schemas.openxmlformats.org/officeDocument/2006/relationships/hyperlink" Target="https://www.nationalgallery.org.uk/paintings/vincent-van-gogh-van-goghs-chair" TargetMode="External"/><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images.duckduckgo.jpg"/>
          <p:cNvPicPr>
            <a:picLocks noChangeAspect="1"/>
          </p:cNvPicPr>
          <p:nvPr/>
        </p:nvPicPr>
        <p:blipFill>
          <a:blip r:embed="rId2"/>
          <a:stretch>
            <a:fillRect/>
          </a:stretch>
        </p:blipFill>
        <p:spPr>
          <a:xfrm>
            <a:off x="372154" y="3329493"/>
            <a:ext cx="2020509" cy="2002891"/>
          </a:xfrm>
          <a:prstGeom prst="rect">
            <a:avLst/>
          </a:prstGeom>
        </p:spPr>
      </p:pic>
      <p:pic>
        <p:nvPicPr>
          <p:cNvPr id="6" name="Picture 5" descr="Screen Shot 2018-02-08 at 20.17.31.png"/>
          <p:cNvPicPr>
            <a:picLocks noChangeAspect="1"/>
          </p:cNvPicPr>
          <p:nvPr/>
        </p:nvPicPr>
        <p:blipFill>
          <a:blip r:embed="rId3"/>
          <a:stretch>
            <a:fillRect/>
          </a:stretch>
        </p:blipFill>
        <p:spPr>
          <a:xfrm>
            <a:off x="2513691" y="3329493"/>
            <a:ext cx="1575422" cy="2002891"/>
          </a:xfrm>
          <a:prstGeom prst="rect">
            <a:avLst/>
          </a:prstGeom>
        </p:spPr>
      </p:pic>
      <p:pic>
        <p:nvPicPr>
          <p:cNvPr id="7" name="Picture 6" descr="_fronts_N-3294-00-000069-WZ-PYR.jpg"/>
          <p:cNvPicPr>
            <a:picLocks noChangeAspect="1"/>
          </p:cNvPicPr>
          <p:nvPr/>
        </p:nvPicPr>
        <p:blipFill>
          <a:blip r:embed="rId4"/>
          <a:stretch>
            <a:fillRect/>
          </a:stretch>
        </p:blipFill>
        <p:spPr>
          <a:xfrm>
            <a:off x="4210707" y="3329493"/>
            <a:ext cx="2936975" cy="2002891"/>
          </a:xfrm>
          <a:prstGeom prst="rect">
            <a:avLst/>
          </a:prstGeom>
        </p:spPr>
      </p:pic>
      <p:pic>
        <p:nvPicPr>
          <p:cNvPr id="8" name="Picture 7" descr="_fronts_N-3862-00-000042-WZ-PYR.jpg"/>
          <p:cNvPicPr>
            <a:picLocks noChangeAspect="1"/>
          </p:cNvPicPr>
          <p:nvPr/>
        </p:nvPicPr>
        <p:blipFill>
          <a:blip r:embed="rId5"/>
          <a:stretch>
            <a:fillRect/>
          </a:stretch>
        </p:blipFill>
        <p:spPr>
          <a:xfrm>
            <a:off x="7259005" y="3329493"/>
            <a:ext cx="1563232" cy="2002891"/>
          </a:xfrm>
          <a:prstGeom prst="rect">
            <a:avLst/>
          </a:prstGeom>
        </p:spPr>
      </p:pic>
      <p:sp>
        <p:nvSpPr>
          <p:cNvPr id="9" name="TextBox 8"/>
          <p:cNvSpPr txBox="1"/>
          <p:nvPr/>
        </p:nvSpPr>
        <p:spPr>
          <a:xfrm>
            <a:off x="372154" y="532990"/>
            <a:ext cx="8450083" cy="5909311"/>
          </a:xfrm>
          <a:prstGeom prst="rect">
            <a:avLst/>
          </a:prstGeom>
          <a:noFill/>
        </p:spPr>
        <p:txBody>
          <a:bodyPr wrap="square" rtlCol="0">
            <a:spAutoFit/>
          </a:bodyPr>
          <a:lstStyle/>
          <a:p>
            <a:r>
              <a:rPr lang="en-GB" dirty="0" smtClean="0"/>
              <a:t>Art Trip: 8</a:t>
            </a:r>
            <a:r>
              <a:rPr lang="en-GB" baseline="30000" dirty="0" smtClean="0"/>
              <a:t>th</a:t>
            </a:r>
            <a:r>
              <a:rPr lang="en-GB" dirty="0" smtClean="0"/>
              <a:t> February 2018</a:t>
            </a:r>
          </a:p>
          <a:p>
            <a:endParaRPr lang="en-GB" dirty="0" smtClean="0"/>
          </a:p>
          <a:p>
            <a:r>
              <a:rPr lang="en-GB" dirty="0" smtClean="0"/>
              <a:t>Document the trip to the independent galleries and the National Gallery.</a:t>
            </a:r>
          </a:p>
          <a:p>
            <a:endParaRPr lang="en-GB" dirty="0" smtClean="0"/>
          </a:p>
          <a:p>
            <a:r>
              <a:rPr lang="en-GB" dirty="0" smtClean="0"/>
              <a:t>Part 1:</a:t>
            </a:r>
          </a:p>
          <a:p>
            <a:r>
              <a:rPr lang="en-GB" dirty="0" smtClean="0"/>
              <a:t>Use the questions in your pack to help direct your analysis of the smaller galleries.</a:t>
            </a:r>
          </a:p>
          <a:p>
            <a:r>
              <a:rPr lang="en-GB" dirty="0" smtClean="0"/>
              <a:t>Include drawings, further information from the internet, pres releases and anything else you picked up in the galleries. Consider any links you made between the work and the exam theme. </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Part 2:</a:t>
            </a:r>
          </a:p>
          <a:p>
            <a:r>
              <a:rPr lang="en-GB" dirty="0" smtClean="0"/>
              <a:t>Annotate the four pieces that were discussed in he National Gallery. Use the questions as prompts. Decipher the codes, symbols and secrets in </a:t>
            </a:r>
            <a:r>
              <a:rPr lang="en-GB" smtClean="0"/>
              <a:t>the work.</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mages.duckduckgo.jpg"/>
          <p:cNvPicPr>
            <a:picLocks noChangeAspect="1"/>
          </p:cNvPicPr>
          <p:nvPr/>
        </p:nvPicPr>
        <p:blipFill>
          <a:blip r:embed="rId2"/>
          <a:stretch>
            <a:fillRect/>
          </a:stretch>
        </p:blipFill>
        <p:spPr>
          <a:xfrm>
            <a:off x="3139026" y="1639824"/>
            <a:ext cx="3013261" cy="2986987"/>
          </a:xfrm>
          <a:prstGeom prst="rect">
            <a:avLst/>
          </a:prstGeom>
        </p:spPr>
      </p:pic>
      <p:pic>
        <p:nvPicPr>
          <p:cNvPr id="5" name="Picture 4" descr="images.duckduckgo.png"/>
          <p:cNvPicPr>
            <a:picLocks noChangeAspect="1"/>
          </p:cNvPicPr>
          <p:nvPr/>
        </p:nvPicPr>
        <p:blipFill>
          <a:blip r:embed="rId3"/>
          <a:stretch>
            <a:fillRect/>
          </a:stretch>
        </p:blipFill>
        <p:spPr>
          <a:xfrm>
            <a:off x="151477" y="184036"/>
            <a:ext cx="1002084" cy="1010991"/>
          </a:xfrm>
          <a:prstGeom prst="rect">
            <a:avLst/>
          </a:prstGeom>
        </p:spPr>
      </p:pic>
      <p:pic>
        <p:nvPicPr>
          <p:cNvPr id="6" name="Picture 5" descr="images.duckduckgo-2.jpg"/>
          <p:cNvPicPr>
            <a:picLocks noChangeAspect="1"/>
          </p:cNvPicPr>
          <p:nvPr/>
        </p:nvPicPr>
        <p:blipFill>
          <a:blip r:embed="rId4"/>
          <a:stretch>
            <a:fillRect/>
          </a:stretch>
        </p:blipFill>
        <p:spPr>
          <a:xfrm>
            <a:off x="6595099" y="965329"/>
            <a:ext cx="2203780" cy="1788976"/>
          </a:xfrm>
          <a:prstGeom prst="rect">
            <a:avLst/>
          </a:prstGeom>
        </p:spPr>
      </p:pic>
      <p:pic>
        <p:nvPicPr>
          <p:cNvPr id="7" name="Picture 6" descr="images.duckduckgo-1.jpg"/>
          <p:cNvPicPr>
            <a:picLocks noChangeAspect="1"/>
          </p:cNvPicPr>
          <p:nvPr/>
        </p:nvPicPr>
        <p:blipFill>
          <a:blip r:embed="rId5"/>
          <a:stretch>
            <a:fillRect/>
          </a:stretch>
        </p:blipFill>
        <p:spPr>
          <a:xfrm>
            <a:off x="548477" y="2101147"/>
            <a:ext cx="2179648" cy="1747602"/>
          </a:xfrm>
          <a:prstGeom prst="rect">
            <a:avLst/>
          </a:prstGeom>
        </p:spPr>
      </p:pic>
      <p:pic>
        <p:nvPicPr>
          <p:cNvPr id="8" name="Picture 7" descr="images.duckduckgo-3.jpg"/>
          <p:cNvPicPr>
            <a:picLocks noChangeAspect="1"/>
          </p:cNvPicPr>
          <p:nvPr/>
        </p:nvPicPr>
        <p:blipFill>
          <a:blip r:embed="rId6"/>
          <a:stretch>
            <a:fillRect/>
          </a:stretch>
        </p:blipFill>
        <p:spPr>
          <a:xfrm>
            <a:off x="4409121" y="5362564"/>
            <a:ext cx="1556763" cy="1167572"/>
          </a:xfrm>
          <a:prstGeom prst="rect">
            <a:avLst/>
          </a:prstGeom>
        </p:spPr>
      </p:pic>
      <p:pic>
        <p:nvPicPr>
          <p:cNvPr id="9" name="Picture 8" descr="8c77b60419fde55a24253a05aece2196.jpg"/>
          <p:cNvPicPr>
            <a:picLocks noChangeAspect="1"/>
          </p:cNvPicPr>
          <p:nvPr/>
        </p:nvPicPr>
        <p:blipFill>
          <a:blip r:embed="rId7"/>
          <a:stretch>
            <a:fillRect/>
          </a:stretch>
        </p:blipFill>
        <p:spPr>
          <a:xfrm>
            <a:off x="251614" y="5181235"/>
            <a:ext cx="593725" cy="1165225"/>
          </a:xfrm>
          <a:prstGeom prst="rect">
            <a:avLst/>
          </a:prstGeom>
        </p:spPr>
      </p:pic>
      <p:pic>
        <p:nvPicPr>
          <p:cNvPr id="10" name="Picture 9" descr="16036022882_b1197aae33_b.jpg"/>
          <p:cNvPicPr>
            <a:picLocks noChangeAspect="1"/>
          </p:cNvPicPr>
          <p:nvPr/>
        </p:nvPicPr>
        <p:blipFill>
          <a:blip r:embed="rId8"/>
          <a:stretch>
            <a:fillRect/>
          </a:stretch>
        </p:blipFill>
        <p:spPr>
          <a:xfrm>
            <a:off x="6595099" y="3711283"/>
            <a:ext cx="2203780" cy="1469952"/>
          </a:xfrm>
          <a:prstGeom prst="rect">
            <a:avLst/>
          </a:prstGeom>
        </p:spPr>
      </p:pic>
      <p:sp>
        <p:nvSpPr>
          <p:cNvPr id="11" name="TextBox 10"/>
          <p:cNvSpPr txBox="1"/>
          <p:nvPr/>
        </p:nvSpPr>
        <p:spPr>
          <a:xfrm>
            <a:off x="3139026" y="460563"/>
            <a:ext cx="3013261" cy="1169551"/>
          </a:xfrm>
          <a:prstGeom prst="rect">
            <a:avLst/>
          </a:prstGeom>
          <a:noFill/>
        </p:spPr>
        <p:txBody>
          <a:bodyPr wrap="square" rtlCol="0">
            <a:spAutoFit/>
          </a:bodyPr>
          <a:lstStyle/>
          <a:p>
            <a:r>
              <a:rPr lang="en-GB" sz="1000" dirty="0" smtClean="0"/>
              <a:t>What was going on at the time? (In Europe, in England, between Henry VIII and the Pope..?)</a:t>
            </a:r>
          </a:p>
          <a:p>
            <a:r>
              <a:rPr lang="en-GB" sz="1000" dirty="0" smtClean="0"/>
              <a:t>Who are the Ambassadors? </a:t>
            </a:r>
          </a:p>
          <a:p>
            <a:r>
              <a:rPr lang="en-GB" sz="1000" dirty="0" smtClean="0"/>
              <a:t>Where are they from?</a:t>
            </a:r>
          </a:p>
          <a:p>
            <a:r>
              <a:rPr lang="en-GB" sz="1000" dirty="0" smtClean="0"/>
              <a:t>What jobs/roles did they have?</a:t>
            </a:r>
          </a:p>
          <a:p>
            <a:r>
              <a:rPr lang="en-GB" sz="1000" dirty="0" smtClean="0"/>
              <a:t>Who commissioned the painting?</a:t>
            </a:r>
          </a:p>
          <a:p>
            <a:r>
              <a:rPr lang="en-GB" sz="1000" dirty="0" smtClean="0"/>
              <a:t>Who planned the composition?</a:t>
            </a:r>
            <a:endParaRPr lang="en-GB" sz="1000" dirty="0"/>
          </a:p>
        </p:txBody>
      </p:sp>
      <p:sp>
        <p:nvSpPr>
          <p:cNvPr id="12" name="TextBox 11"/>
          <p:cNvSpPr txBox="1"/>
          <p:nvPr/>
        </p:nvSpPr>
        <p:spPr>
          <a:xfrm>
            <a:off x="3139026" y="4626811"/>
            <a:ext cx="2852063" cy="246221"/>
          </a:xfrm>
          <a:prstGeom prst="rect">
            <a:avLst/>
          </a:prstGeom>
          <a:noFill/>
        </p:spPr>
        <p:txBody>
          <a:bodyPr wrap="none" rtlCol="0">
            <a:spAutoFit/>
          </a:bodyPr>
          <a:lstStyle/>
          <a:p>
            <a:r>
              <a:rPr lang="en-GB" sz="1000" dirty="0" smtClean="0"/>
              <a:t>‘The Ambassadors’, Hans Holbein the Younger. 1533</a:t>
            </a:r>
            <a:endParaRPr lang="en-GB" sz="1000" dirty="0"/>
          </a:p>
        </p:txBody>
      </p:sp>
      <p:sp>
        <p:nvSpPr>
          <p:cNvPr id="13" name="TextBox 12"/>
          <p:cNvSpPr txBox="1"/>
          <p:nvPr/>
        </p:nvSpPr>
        <p:spPr>
          <a:xfrm>
            <a:off x="1153561" y="184036"/>
            <a:ext cx="1574563" cy="1169551"/>
          </a:xfrm>
          <a:prstGeom prst="rect">
            <a:avLst/>
          </a:prstGeom>
          <a:noFill/>
        </p:spPr>
        <p:txBody>
          <a:bodyPr wrap="square" rtlCol="0">
            <a:spAutoFit/>
          </a:bodyPr>
          <a:lstStyle/>
          <a:p>
            <a:r>
              <a:rPr lang="en-GB" sz="1000" dirty="0" smtClean="0"/>
              <a:t>Why would the crucifix be hidden behind the curtain?</a:t>
            </a:r>
          </a:p>
          <a:p>
            <a:r>
              <a:rPr lang="en-GB" sz="1000" dirty="0" smtClean="0"/>
              <a:t>(Clue- Catholics adored icons, the Church of </a:t>
            </a:r>
            <a:r>
              <a:rPr lang="en-GB" sz="1000" dirty="0"/>
              <a:t>E</a:t>
            </a:r>
            <a:r>
              <a:rPr lang="en-GB" sz="1000" dirty="0" smtClean="0"/>
              <a:t>ngland did not.)</a:t>
            </a:r>
          </a:p>
          <a:p>
            <a:endParaRPr lang="en-GB" sz="1000" dirty="0"/>
          </a:p>
        </p:txBody>
      </p:sp>
      <p:sp>
        <p:nvSpPr>
          <p:cNvPr id="14" name="TextBox 13"/>
          <p:cNvSpPr txBox="1"/>
          <p:nvPr/>
        </p:nvSpPr>
        <p:spPr>
          <a:xfrm>
            <a:off x="548477" y="3850378"/>
            <a:ext cx="2179648" cy="707886"/>
          </a:xfrm>
          <a:prstGeom prst="rect">
            <a:avLst/>
          </a:prstGeom>
          <a:noFill/>
        </p:spPr>
        <p:txBody>
          <a:bodyPr wrap="square" rtlCol="0">
            <a:spAutoFit/>
          </a:bodyPr>
          <a:lstStyle/>
          <a:p>
            <a:r>
              <a:rPr lang="en-GB" sz="1000" dirty="0" smtClean="0"/>
              <a:t>What objects are on the lower shelf? What are they concerned with?</a:t>
            </a:r>
          </a:p>
          <a:p>
            <a:r>
              <a:rPr lang="en-GB" sz="1000" dirty="0" smtClean="0"/>
              <a:t>Are they broken? Why would there be broken objects?</a:t>
            </a:r>
            <a:endParaRPr lang="en-GB" sz="1000" dirty="0"/>
          </a:p>
        </p:txBody>
      </p:sp>
      <p:sp>
        <p:nvSpPr>
          <p:cNvPr id="15" name="TextBox 14"/>
          <p:cNvSpPr txBox="1"/>
          <p:nvPr/>
        </p:nvSpPr>
        <p:spPr>
          <a:xfrm>
            <a:off x="845339" y="5181235"/>
            <a:ext cx="2179648" cy="400110"/>
          </a:xfrm>
          <a:prstGeom prst="rect">
            <a:avLst/>
          </a:prstGeom>
          <a:noFill/>
        </p:spPr>
        <p:txBody>
          <a:bodyPr wrap="square" rtlCol="0">
            <a:spAutoFit/>
          </a:bodyPr>
          <a:lstStyle/>
          <a:p>
            <a:r>
              <a:rPr lang="en-GB" sz="1000" dirty="0" smtClean="0"/>
              <a:t>What does the Ambassadors clothing say about his wealth and status?</a:t>
            </a:r>
            <a:endParaRPr lang="en-GB" sz="1000" dirty="0"/>
          </a:p>
        </p:txBody>
      </p:sp>
      <p:sp>
        <p:nvSpPr>
          <p:cNvPr id="16" name="TextBox 15"/>
          <p:cNvSpPr txBox="1"/>
          <p:nvPr/>
        </p:nvSpPr>
        <p:spPr>
          <a:xfrm>
            <a:off x="2229473" y="5822250"/>
            <a:ext cx="2179648" cy="707886"/>
          </a:xfrm>
          <a:prstGeom prst="rect">
            <a:avLst/>
          </a:prstGeom>
          <a:noFill/>
        </p:spPr>
        <p:txBody>
          <a:bodyPr wrap="square" rtlCol="0">
            <a:spAutoFit/>
          </a:bodyPr>
          <a:lstStyle/>
          <a:p>
            <a:r>
              <a:rPr lang="en-GB" sz="1000" dirty="0" smtClean="0"/>
              <a:t>Why has Holbein included a skull?</a:t>
            </a:r>
          </a:p>
          <a:p>
            <a:r>
              <a:rPr lang="en-GB" sz="1000" dirty="0" smtClean="0"/>
              <a:t>Why is it distorted?</a:t>
            </a:r>
          </a:p>
          <a:p>
            <a:r>
              <a:rPr lang="en-GB" sz="1000" dirty="0" smtClean="0"/>
              <a:t>Why is there an empty lute case underneath the lower shelf?</a:t>
            </a:r>
            <a:endParaRPr lang="en-GB" sz="1000" dirty="0"/>
          </a:p>
        </p:txBody>
      </p:sp>
      <p:sp>
        <p:nvSpPr>
          <p:cNvPr id="17" name="TextBox 16"/>
          <p:cNvSpPr txBox="1"/>
          <p:nvPr/>
        </p:nvSpPr>
        <p:spPr>
          <a:xfrm>
            <a:off x="6595099" y="5181235"/>
            <a:ext cx="2203780" cy="246221"/>
          </a:xfrm>
          <a:prstGeom prst="rect">
            <a:avLst/>
          </a:prstGeom>
          <a:noFill/>
        </p:spPr>
        <p:txBody>
          <a:bodyPr wrap="square" rtlCol="0">
            <a:spAutoFit/>
          </a:bodyPr>
          <a:lstStyle/>
          <a:p>
            <a:r>
              <a:rPr lang="en-GB" sz="1000" dirty="0" smtClean="0"/>
              <a:t>What is the significance of the gloves? </a:t>
            </a:r>
            <a:endParaRPr lang="en-GB" sz="1000" dirty="0"/>
          </a:p>
        </p:txBody>
      </p:sp>
      <p:sp>
        <p:nvSpPr>
          <p:cNvPr id="18" name="Rectangle 17"/>
          <p:cNvSpPr/>
          <p:nvPr/>
        </p:nvSpPr>
        <p:spPr>
          <a:xfrm>
            <a:off x="6595099" y="2754305"/>
            <a:ext cx="2203780" cy="707886"/>
          </a:xfrm>
          <a:prstGeom prst="rect">
            <a:avLst/>
          </a:prstGeom>
        </p:spPr>
        <p:txBody>
          <a:bodyPr wrap="square">
            <a:spAutoFit/>
          </a:bodyPr>
          <a:lstStyle/>
          <a:p>
            <a:r>
              <a:rPr lang="en-GB" sz="1000" dirty="0" smtClean="0"/>
              <a:t>What objects are on the upper shelf? What are they concerned with?</a:t>
            </a:r>
          </a:p>
          <a:p>
            <a:r>
              <a:rPr lang="en-GB" sz="1000" dirty="0" smtClean="0"/>
              <a:t>What scientific developments are implied here?</a:t>
            </a:r>
            <a:endParaRPr lang="en-GB" sz="1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4572000" cy="677108"/>
          </a:xfrm>
          <a:prstGeom prst="rect">
            <a:avLst/>
          </a:prstGeom>
        </p:spPr>
        <p:txBody>
          <a:bodyPr>
            <a:spAutoFit/>
          </a:bodyPr>
          <a:lstStyle/>
          <a:p>
            <a:r>
              <a:rPr lang="en-US" sz="1000" dirty="0" smtClean="0">
                <a:hlinkClick r:id="rId2"/>
              </a:rPr>
              <a:t>https://www.khanacademy.org/humanities/renaissance-reformation/high-ren-florence-rome/pontormo/v/bronzino-an-allegory-with-venus-and-cupid</a:t>
            </a:r>
            <a:endParaRPr lang="en-US" sz="1000" dirty="0" smtClean="0"/>
          </a:p>
          <a:p>
            <a:endParaRPr lang="en-GB" dirty="0"/>
          </a:p>
        </p:txBody>
      </p:sp>
      <p:pic>
        <p:nvPicPr>
          <p:cNvPr id="5" name="Picture 4" descr="Screen Shot 2018-02-08 at 20.17.31.png"/>
          <p:cNvPicPr>
            <a:picLocks noChangeAspect="1"/>
          </p:cNvPicPr>
          <p:nvPr/>
        </p:nvPicPr>
        <p:blipFill>
          <a:blip r:embed="rId3"/>
          <a:stretch>
            <a:fillRect/>
          </a:stretch>
        </p:blipFill>
        <p:spPr>
          <a:xfrm>
            <a:off x="3681675" y="1127233"/>
            <a:ext cx="2521420" cy="3205573"/>
          </a:xfrm>
          <a:prstGeom prst="rect">
            <a:avLst/>
          </a:prstGeom>
        </p:spPr>
      </p:pic>
      <p:sp>
        <p:nvSpPr>
          <p:cNvPr id="6" name="TextBox 5"/>
          <p:cNvSpPr txBox="1"/>
          <p:nvPr/>
        </p:nvSpPr>
        <p:spPr>
          <a:xfrm>
            <a:off x="3681676" y="4332806"/>
            <a:ext cx="2521420" cy="400110"/>
          </a:xfrm>
          <a:prstGeom prst="rect">
            <a:avLst/>
          </a:prstGeom>
          <a:noFill/>
        </p:spPr>
        <p:txBody>
          <a:bodyPr wrap="square" rtlCol="0">
            <a:spAutoFit/>
          </a:bodyPr>
          <a:lstStyle/>
          <a:p>
            <a:r>
              <a:rPr lang="en-GB" sz="1000" dirty="0" smtClean="0"/>
              <a:t>‘An Allegory with Venus and Cupid’, </a:t>
            </a:r>
            <a:r>
              <a:rPr lang="en-GB" sz="1000" dirty="0" err="1" smtClean="0"/>
              <a:t>Agnolo</a:t>
            </a:r>
            <a:r>
              <a:rPr lang="en-GB" sz="1000" dirty="0" smtClean="0"/>
              <a:t> </a:t>
            </a:r>
            <a:r>
              <a:rPr lang="en-GB" sz="1000" dirty="0" err="1" smtClean="0"/>
              <a:t>Bronzino</a:t>
            </a:r>
            <a:r>
              <a:rPr lang="en-GB" sz="1000" dirty="0" smtClean="0"/>
              <a:t>. 1540-1546</a:t>
            </a:r>
            <a:endParaRPr lang="en-GB" sz="1000" dirty="0"/>
          </a:p>
        </p:txBody>
      </p:sp>
      <p:pic>
        <p:nvPicPr>
          <p:cNvPr id="7" name="Picture 6" descr="Screen Shot 2018-02-08 at 20.26.45.png"/>
          <p:cNvPicPr>
            <a:picLocks noChangeAspect="1"/>
          </p:cNvPicPr>
          <p:nvPr/>
        </p:nvPicPr>
        <p:blipFill>
          <a:blip r:embed="rId4"/>
          <a:stretch>
            <a:fillRect/>
          </a:stretch>
        </p:blipFill>
        <p:spPr>
          <a:xfrm>
            <a:off x="150893" y="2728512"/>
            <a:ext cx="1037623" cy="1380172"/>
          </a:xfrm>
          <a:prstGeom prst="rect">
            <a:avLst/>
          </a:prstGeom>
        </p:spPr>
      </p:pic>
      <p:sp>
        <p:nvSpPr>
          <p:cNvPr id="8" name="TextBox 7"/>
          <p:cNvSpPr txBox="1"/>
          <p:nvPr/>
        </p:nvSpPr>
        <p:spPr>
          <a:xfrm>
            <a:off x="150893" y="4108683"/>
            <a:ext cx="1037623" cy="553998"/>
          </a:xfrm>
          <a:prstGeom prst="rect">
            <a:avLst/>
          </a:prstGeom>
          <a:noFill/>
        </p:spPr>
        <p:txBody>
          <a:bodyPr wrap="square" rtlCol="0">
            <a:spAutoFit/>
          </a:bodyPr>
          <a:lstStyle/>
          <a:p>
            <a:r>
              <a:rPr lang="en-GB" sz="1000" dirty="0" smtClean="0"/>
              <a:t>What does this figure represent?</a:t>
            </a:r>
            <a:endParaRPr lang="en-GB" sz="1000" dirty="0"/>
          </a:p>
        </p:txBody>
      </p:sp>
      <p:pic>
        <p:nvPicPr>
          <p:cNvPr id="9" name="Picture 8" descr="Screen Shot 2018-02-08 at 20.25.55.png"/>
          <p:cNvPicPr>
            <a:picLocks noChangeAspect="1"/>
          </p:cNvPicPr>
          <p:nvPr/>
        </p:nvPicPr>
        <p:blipFill>
          <a:blip r:embed="rId5"/>
          <a:stretch>
            <a:fillRect/>
          </a:stretch>
        </p:blipFill>
        <p:spPr>
          <a:xfrm>
            <a:off x="6726184" y="120239"/>
            <a:ext cx="2252907" cy="1069349"/>
          </a:xfrm>
          <a:prstGeom prst="rect">
            <a:avLst/>
          </a:prstGeom>
        </p:spPr>
      </p:pic>
      <p:sp>
        <p:nvSpPr>
          <p:cNvPr id="10" name="TextBox 9"/>
          <p:cNvSpPr txBox="1"/>
          <p:nvPr/>
        </p:nvSpPr>
        <p:spPr>
          <a:xfrm>
            <a:off x="6726183" y="1189588"/>
            <a:ext cx="2252907" cy="246221"/>
          </a:xfrm>
          <a:prstGeom prst="rect">
            <a:avLst/>
          </a:prstGeom>
          <a:noFill/>
        </p:spPr>
        <p:txBody>
          <a:bodyPr wrap="square" rtlCol="0">
            <a:spAutoFit/>
          </a:bodyPr>
          <a:lstStyle/>
          <a:p>
            <a:r>
              <a:rPr lang="en-GB" sz="1000" dirty="0" smtClean="0"/>
              <a:t>Who is this? How do you know?</a:t>
            </a:r>
            <a:endParaRPr lang="en-GB" sz="1000" dirty="0"/>
          </a:p>
        </p:txBody>
      </p:sp>
      <p:pic>
        <p:nvPicPr>
          <p:cNvPr id="11" name="Picture 10" descr="Screen Shot 2018-02-08 at 20.25.08.png"/>
          <p:cNvPicPr>
            <a:picLocks noChangeAspect="1"/>
          </p:cNvPicPr>
          <p:nvPr/>
        </p:nvPicPr>
        <p:blipFill>
          <a:blip r:embed="rId6"/>
          <a:stretch>
            <a:fillRect/>
          </a:stretch>
        </p:blipFill>
        <p:spPr>
          <a:xfrm>
            <a:off x="7151340" y="1541116"/>
            <a:ext cx="1827750" cy="2551728"/>
          </a:xfrm>
          <a:prstGeom prst="rect">
            <a:avLst/>
          </a:prstGeom>
        </p:spPr>
      </p:pic>
      <p:sp>
        <p:nvSpPr>
          <p:cNvPr id="12" name="TextBox 11"/>
          <p:cNvSpPr txBox="1"/>
          <p:nvPr/>
        </p:nvSpPr>
        <p:spPr>
          <a:xfrm>
            <a:off x="7151340" y="4092843"/>
            <a:ext cx="1827750" cy="707886"/>
          </a:xfrm>
          <a:prstGeom prst="rect">
            <a:avLst/>
          </a:prstGeom>
          <a:noFill/>
        </p:spPr>
        <p:txBody>
          <a:bodyPr wrap="square" rtlCol="0">
            <a:spAutoFit/>
          </a:bodyPr>
          <a:lstStyle/>
          <a:p>
            <a:r>
              <a:rPr lang="en-GB" sz="1000" dirty="0" smtClean="0"/>
              <a:t>Who is this? </a:t>
            </a:r>
          </a:p>
          <a:p>
            <a:r>
              <a:rPr lang="en-GB" sz="1000" dirty="0" smtClean="0"/>
              <a:t>What kind of creature is she?</a:t>
            </a:r>
          </a:p>
          <a:p>
            <a:r>
              <a:rPr lang="en-GB" sz="1000" dirty="0" smtClean="0"/>
              <a:t>What is she holding? </a:t>
            </a:r>
          </a:p>
          <a:p>
            <a:r>
              <a:rPr lang="en-GB" sz="1000" dirty="0" smtClean="0"/>
              <a:t>What do the objects represent?</a:t>
            </a:r>
            <a:endParaRPr lang="en-GB" sz="1000" dirty="0"/>
          </a:p>
        </p:txBody>
      </p:sp>
      <p:pic>
        <p:nvPicPr>
          <p:cNvPr id="13" name="Picture 12" descr="Screen Shot 2018-02-08 at 20.24.42.png"/>
          <p:cNvPicPr>
            <a:picLocks noChangeAspect="1"/>
          </p:cNvPicPr>
          <p:nvPr/>
        </p:nvPicPr>
        <p:blipFill>
          <a:blip r:embed="rId7"/>
          <a:stretch>
            <a:fillRect/>
          </a:stretch>
        </p:blipFill>
        <p:spPr>
          <a:xfrm>
            <a:off x="5014591" y="5967797"/>
            <a:ext cx="1610780" cy="772371"/>
          </a:xfrm>
          <a:prstGeom prst="rect">
            <a:avLst/>
          </a:prstGeom>
        </p:spPr>
      </p:pic>
      <p:sp>
        <p:nvSpPr>
          <p:cNvPr id="14" name="TextBox 13"/>
          <p:cNvSpPr txBox="1"/>
          <p:nvPr/>
        </p:nvSpPr>
        <p:spPr>
          <a:xfrm>
            <a:off x="5014592" y="5543435"/>
            <a:ext cx="1610780" cy="400110"/>
          </a:xfrm>
          <a:prstGeom prst="rect">
            <a:avLst/>
          </a:prstGeom>
          <a:noFill/>
        </p:spPr>
        <p:txBody>
          <a:bodyPr wrap="square" rtlCol="0">
            <a:spAutoFit/>
          </a:bodyPr>
          <a:lstStyle/>
          <a:p>
            <a:r>
              <a:rPr lang="en-GB" sz="1000" dirty="0" smtClean="0"/>
              <a:t>What is interesting about Folly’s feet?</a:t>
            </a:r>
            <a:endParaRPr lang="en-GB" sz="1000" dirty="0"/>
          </a:p>
        </p:txBody>
      </p:sp>
      <p:sp>
        <p:nvSpPr>
          <p:cNvPr id="15" name="TextBox 14"/>
          <p:cNvSpPr txBox="1"/>
          <p:nvPr/>
        </p:nvSpPr>
        <p:spPr>
          <a:xfrm>
            <a:off x="3681676" y="576708"/>
            <a:ext cx="2521420" cy="553998"/>
          </a:xfrm>
          <a:prstGeom prst="rect">
            <a:avLst/>
          </a:prstGeom>
          <a:noFill/>
        </p:spPr>
        <p:txBody>
          <a:bodyPr wrap="square" rtlCol="0">
            <a:spAutoFit/>
          </a:bodyPr>
          <a:lstStyle/>
          <a:p>
            <a:r>
              <a:rPr lang="en-GB" sz="1000" dirty="0" smtClean="0"/>
              <a:t>Who commissioned this painting?</a:t>
            </a:r>
          </a:p>
          <a:p>
            <a:r>
              <a:rPr lang="en-GB" sz="1000" dirty="0" smtClean="0"/>
              <a:t>Who was it for?</a:t>
            </a:r>
          </a:p>
          <a:p>
            <a:r>
              <a:rPr lang="en-GB" sz="1000" dirty="0" smtClean="0"/>
              <a:t>What is the theme?</a:t>
            </a:r>
            <a:endParaRPr lang="en-GB" sz="1000" dirty="0"/>
          </a:p>
        </p:txBody>
      </p:sp>
      <p:pic>
        <p:nvPicPr>
          <p:cNvPr id="16" name="Picture 15" descr="Screen Shot 2018-02-08 at 20.24.14.png"/>
          <p:cNvPicPr>
            <a:picLocks noChangeAspect="1"/>
          </p:cNvPicPr>
          <p:nvPr/>
        </p:nvPicPr>
        <p:blipFill>
          <a:blip r:embed="rId8"/>
          <a:stretch>
            <a:fillRect/>
          </a:stretch>
        </p:blipFill>
        <p:spPr>
          <a:xfrm>
            <a:off x="7143163" y="4968518"/>
            <a:ext cx="1835928" cy="1343612"/>
          </a:xfrm>
          <a:prstGeom prst="rect">
            <a:avLst/>
          </a:prstGeom>
        </p:spPr>
      </p:pic>
      <p:sp>
        <p:nvSpPr>
          <p:cNvPr id="17" name="TextBox 16"/>
          <p:cNvSpPr txBox="1"/>
          <p:nvPr/>
        </p:nvSpPr>
        <p:spPr>
          <a:xfrm>
            <a:off x="7151339" y="6312130"/>
            <a:ext cx="1827751" cy="400110"/>
          </a:xfrm>
          <a:prstGeom prst="rect">
            <a:avLst/>
          </a:prstGeom>
          <a:noFill/>
        </p:spPr>
        <p:txBody>
          <a:bodyPr wrap="square" rtlCol="0">
            <a:spAutoFit/>
          </a:bodyPr>
          <a:lstStyle/>
          <a:p>
            <a:r>
              <a:rPr lang="en-GB" sz="1000" dirty="0" smtClean="0"/>
              <a:t>Who is this?</a:t>
            </a:r>
          </a:p>
          <a:p>
            <a:r>
              <a:rPr lang="en-GB" sz="1000" dirty="0" smtClean="0"/>
              <a:t>What is he about to do?</a:t>
            </a:r>
            <a:endParaRPr lang="en-GB" sz="1000" dirty="0"/>
          </a:p>
        </p:txBody>
      </p:sp>
      <p:pic>
        <p:nvPicPr>
          <p:cNvPr id="18" name="Picture 17" descr="Screen Shot 2018-02-08 at 20.23.54.png"/>
          <p:cNvPicPr>
            <a:picLocks noChangeAspect="1"/>
          </p:cNvPicPr>
          <p:nvPr/>
        </p:nvPicPr>
        <p:blipFill>
          <a:blip r:embed="rId9"/>
          <a:stretch>
            <a:fillRect/>
          </a:stretch>
        </p:blipFill>
        <p:spPr>
          <a:xfrm>
            <a:off x="2108644" y="4968518"/>
            <a:ext cx="2307120" cy="1181598"/>
          </a:xfrm>
          <a:prstGeom prst="rect">
            <a:avLst/>
          </a:prstGeom>
        </p:spPr>
      </p:pic>
      <p:sp>
        <p:nvSpPr>
          <p:cNvPr id="19" name="TextBox 18"/>
          <p:cNvSpPr txBox="1"/>
          <p:nvPr/>
        </p:nvSpPr>
        <p:spPr>
          <a:xfrm>
            <a:off x="2108644" y="6150116"/>
            <a:ext cx="2307120" cy="553998"/>
          </a:xfrm>
          <a:prstGeom prst="rect">
            <a:avLst/>
          </a:prstGeom>
          <a:noFill/>
        </p:spPr>
        <p:txBody>
          <a:bodyPr wrap="square" rtlCol="0">
            <a:spAutoFit/>
          </a:bodyPr>
          <a:lstStyle/>
          <a:p>
            <a:r>
              <a:rPr lang="en-GB" sz="1000" dirty="0" smtClean="0"/>
              <a:t>What is the significance of the golden apple?</a:t>
            </a:r>
          </a:p>
          <a:p>
            <a:r>
              <a:rPr lang="en-GB" sz="1000" dirty="0" smtClean="0"/>
              <a:t>What do the masks represent?</a:t>
            </a:r>
            <a:endParaRPr lang="en-GB" sz="1000" dirty="0"/>
          </a:p>
        </p:txBody>
      </p:sp>
      <p:pic>
        <p:nvPicPr>
          <p:cNvPr id="20" name="Picture 19" descr="Screen Shot 2018-02-08 at 20.23.19.png"/>
          <p:cNvPicPr>
            <a:picLocks noChangeAspect="1"/>
          </p:cNvPicPr>
          <p:nvPr/>
        </p:nvPicPr>
        <p:blipFill>
          <a:blip r:embed="rId10"/>
          <a:stretch>
            <a:fillRect/>
          </a:stretch>
        </p:blipFill>
        <p:spPr>
          <a:xfrm>
            <a:off x="69912" y="4706704"/>
            <a:ext cx="1719131" cy="1238676"/>
          </a:xfrm>
          <a:prstGeom prst="rect">
            <a:avLst/>
          </a:prstGeom>
        </p:spPr>
      </p:pic>
      <p:sp>
        <p:nvSpPr>
          <p:cNvPr id="21" name="TextBox 20"/>
          <p:cNvSpPr txBox="1"/>
          <p:nvPr/>
        </p:nvSpPr>
        <p:spPr>
          <a:xfrm>
            <a:off x="69911" y="5945380"/>
            <a:ext cx="1719131" cy="553998"/>
          </a:xfrm>
          <a:prstGeom prst="rect">
            <a:avLst/>
          </a:prstGeom>
          <a:noFill/>
        </p:spPr>
        <p:txBody>
          <a:bodyPr wrap="square" rtlCol="0">
            <a:spAutoFit/>
          </a:bodyPr>
          <a:lstStyle/>
          <a:p>
            <a:r>
              <a:rPr lang="en-GB" sz="1000" dirty="0" smtClean="0"/>
              <a:t>What birds are these?</a:t>
            </a:r>
          </a:p>
          <a:p>
            <a:r>
              <a:rPr lang="en-GB" sz="1000" dirty="0" smtClean="0"/>
              <a:t>What is the significance of the birds?</a:t>
            </a:r>
            <a:endParaRPr lang="en-GB" sz="1000" dirty="0"/>
          </a:p>
        </p:txBody>
      </p:sp>
      <p:pic>
        <p:nvPicPr>
          <p:cNvPr id="22" name="Picture 21" descr="Angelo_Bronzino_Det_004.jpg"/>
          <p:cNvPicPr>
            <a:picLocks noChangeAspect="1"/>
          </p:cNvPicPr>
          <p:nvPr/>
        </p:nvPicPr>
        <p:blipFill>
          <a:blip r:embed="rId11"/>
          <a:stretch>
            <a:fillRect/>
          </a:stretch>
        </p:blipFill>
        <p:spPr>
          <a:xfrm>
            <a:off x="1538190" y="2309632"/>
            <a:ext cx="1465914" cy="977785"/>
          </a:xfrm>
          <a:prstGeom prst="rect">
            <a:avLst/>
          </a:prstGeom>
        </p:spPr>
      </p:pic>
      <p:sp>
        <p:nvSpPr>
          <p:cNvPr id="23" name="TextBox 22"/>
          <p:cNvSpPr txBox="1"/>
          <p:nvPr/>
        </p:nvSpPr>
        <p:spPr>
          <a:xfrm>
            <a:off x="1538189" y="3287417"/>
            <a:ext cx="1724013" cy="400110"/>
          </a:xfrm>
          <a:prstGeom prst="rect">
            <a:avLst/>
          </a:prstGeom>
          <a:noFill/>
        </p:spPr>
        <p:txBody>
          <a:bodyPr wrap="square" rtlCol="0">
            <a:spAutoFit/>
          </a:bodyPr>
          <a:lstStyle/>
          <a:p>
            <a:r>
              <a:rPr lang="en-GB" sz="1000" dirty="0" smtClean="0"/>
              <a:t>Who are these figures?</a:t>
            </a:r>
          </a:p>
          <a:p>
            <a:r>
              <a:rPr lang="en-GB" sz="1000" dirty="0" smtClean="0"/>
              <a:t>What is their relationship?</a:t>
            </a:r>
            <a:endParaRPr lang="en-GB" sz="1000" dirty="0"/>
          </a:p>
        </p:txBody>
      </p:sp>
      <p:pic>
        <p:nvPicPr>
          <p:cNvPr id="24" name="Picture 23" descr="a1.jpg"/>
          <p:cNvPicPr>
            <a:picLocks noChangeAspect="1"/>
          </p:cNvPicPr>
          <p:nvPr/>
        </p:nvPicPr>
        <p:blipFill>
          <a:blip r:embed="rId12"/>
          <a:stretch>
            <a:fillRect/>
          </a:stretch>
        </p:blipFill>
        <p:spPr>
          <a:xfrm>
            <a:off x="350101" y="667453"/>
            <a:ext cx="1957018" cy="1084212"/>
          </a:xfrm>
          <a:prstGeom prst="rect">
            <a:avLst/>
          </a:prstGeom>
        </p:spPr>
      </p:pic>
      <p:sp>
        <p:nvSpPr>
          <p:cNvPr id="25" name="TextBox 24"/>
          <p:cNvSpPr txBox="1"/>
          <p:nvPr/>
        </p:nvSpPr>
        <p:spPr>
          <a:xfrm>
            <a:off x="350101" y="1751665"/>
            <a:ext cx="1957018" cy="246221"/>
          </a:xfrm>
          <a:prstGeom prst="rect">
            <a:avLst/>
          </a:prstGeom>
          <a:noFill/>
        </p:spPr>
        <p:txBody>
          <a:bodyPr wrap="square" rtlCol="0">
            <a:spAutoFit/>
          </a:bodyPr>
          <a:lstStyle/>
          <a:p>
            <a:r>
              <a:rPr lang="en-GB" sz="1000" dirty="0" smtClean="0"/>
              <a:t>Who is this?</a:t>
            </a:r>
            <a:endParaRPr lang="en-GB" sz="1000"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_fronts_N-3294-00-000069-WZ-PYR.jpg"/>
          <p:cNvPicPr>
            <a:picLocks noChangeAspect="1"/>
          </p:cNvPicPr>
          <p:nvPr/>
        </p:nvPicPr>
        <p:blipFill>
          <a:blip r:embed="rId2"/>
          <a:stretch>
            <a:fillRect/>
          </a:stretch>
        </p:blipFill>
        <p:spPr>
          <a:xfrm>
            <a:off x="487604" y="287642"/>
            <a:ext cx="3347172" cy="2282628"/>
          </a:xfrm>
          <a:prstGeom prst="rect">
            <a:avLst/>
          </a:prstGeom>
        </p:spPr>
      </p:pic>
      <p:sp>
        <p:nvSpPr>
          <p:cNvPr id="5" name="Rectangle 4"/>
          <p:cNvSpPr/>
          <p:nvPr/>
        </p:nvSpPr>
        <p:spPr>
          <a:xfrm>
            <a:off x="3978086" y="287642"/>
            <a:ext cx="4572000" cy="2400657"/>
          </a:xfrm>
          <a:prstGeom prst="rect">
            <a:avLst/>
          </a:prstGeom>
        </p:spPr>
        <p:txBody>
          <a:bodyPr>
            <a:spAutoFit/>
          </a:bodyPr>
          <a:lstStyle/>
          <a:p>
            <a:r>
              <a:rPr lang="en-US" sz="1000" b="1" dirty="0" smtClean="0"/>
              <a:t>The Execution of Maximilian, </a:t>
            </a:r>
            <a:r>
              <a:rPr lang="en-US" sz="1000" b="1" dirty="0" err="1" smtClean="0"/>
              <a:t>Edouard</a:t>
            </a:r>
            <a:r>
              <a:rPr lang="en-US" sz="1000" b="1" dirty="0" smtClean="0"/>
              <a:t>  </a:t>
            </a:r>
            <a:r>
              <a:rPr lang="en-US" sz="1000" b="1" dirty="0" err="1" smtClean="0"/>
              <a:t>Manet</a:t>
            </a:r>
            <a:r>
              <a:rPr lang="en-US" sz="1000" b="1" dirty="0" smtClean="0"/>
              <a:t>. About 1867-8</a:t>
            </a:r>
            <a:endParaRPr lang="en-GB" sz="1000" b="1" dirty="0" smtClean="0"/>
          </a:p>
          <a:p>
            <a:endParaRPr lang="en-US" sz="1000" dirty="0" smtClean="0"/>
          </a:p>
          <a:p>
            <a:r>
              <a:rPr lang="en-US" sz="1000" dirty="0" smtClean="0"/>
              <a:t>The Austrian Archduke Ferdinand Maximilian (1832 - 1867) was installed in Mexico as a puppet emperor by Napoleon III in 1863. He was dependent on the support of the occupying French army and when Napoleon withdrew his troops Maximilian was captured by Mexican forces loyal to their legitimate republican government. He was executed alongside two of his generals, </a:t>
            </a:r>
            <a:r>
              <a:rPr lang="en-US" sz="1000" dirty="0" err="1" smtClean="0"/>
              <a:t>Mejía</a:t>
            </a:r>
            <a:r>
              <a:rPr lang="en-US" sz="1000" dirty="0" smtClean="0"/>
              <a:t> and </a:t>
            </a:r>
            <a:r>
              <a:rPr lang="en-US" sz="1000" dirty="0" err="1" smtClean="0"/>
              <a:t>Miramón</a:t>
            </a:r>
            <a:r>
              <a:rPr lang="en-US" sz="1000" dirty="0" smtClean="0"/>
              <a:t>, on 19 June 1867.</a:t>
            </a:r>
          </a:p>
          <a:p>
            <a:endParaRPr lang="en-US" sz="1000" dirty="0" smtClean="0"/>
          </a:p>
          <a:p>
            <a:r>
              <a:rPr lang="en-US" sz="1000" dirty="0" smtClean="0"/>
              <a:t>The left-hand section of the canvas showing General </a:t>
            </a:r>
            <a:r>
              <a:rPr lang="en-US" sz="1000" dirty="0" err="1" smtClean="0"/>
              <a:t>Mejía</a:t>
            </a:r>
            <a:r>
              <a:rPr lang="en-US" sz="1000" dirty="0" smtClean="0"/>
              <a:t> was probably cut off by </a:t>
            </a:r>
            <a:r>
              <a:rPr lang="en-US" sz="1000" dirty="0" err="1" smtClean="0"/>
              <a:t>Manet</a:t>
            </a:r>
            <a:r>
              <a:rPr lang="en-US" sz="1000" dirty="0" smtClean="0"/>
              <a:t> himself. After the artist's death the canvas was cut up into smaller fragments, some of which were sold separately. Edgar Degas eventually purchased all the surviving fragments and reassembled them on a single canvas. A sketch for a group of soldiers, formerly in the Gallery and now in the British Museum, was once thought to have been made in preparation for this work, but its attribution to </a:t>
            </a:r>
            <a:r>
              <a:rPr lang="en-US" sz="1000" dirty="0" err="1" smtClean="0"/>
              <a:t>Manet</a:t>
            </a:r>
            <a:r>
              <a:rPr lang="en-US" sz="1000" dirty="0" smtClean="0"/>
              <a:t> is no longer certain.</a:t>
            </a:r>
            <a:endParaRPr lang="en-GB" sz="1000" dirty="0"/>
          </a:p>
        </p:txBody>
      </p:sp>
      <p:sp>
        <p:nvSpPr>
          <p:cNvPr id="8" name="Rectangle 7"/>
          <p:cNvSpPr/>
          <p:nvPr/>
        </p:nvSpPr>
        <p:spPr>
          <a:xfrm>
            <a:off x="487604" y="2627135"/>
            <a:ext cx="8459370" cy="400110"/>
          </a:xfrm>
          <a:prstGeom prst="rect">
            <a:avLst/>
          </a:prstGeom>
        </p:spPr>
        <p:txBody>
          <a:bodyPr wrap="square">
            <a:spAutoFit/>
          </a:bodyPr>
          <a:lstStyle/>
          <a:p>
            <a:r>
              <a:rPr lang="en-US" sz="1000" dirty="0" smtClean="0">
                <a:hlinkClick r:id="rId3"/>
              </a:rPr>
              <a:t>https://www.nationalgallery.org.uk/paintings/learn-about-art/paintings-in-depth/in-the-line-of-fire-manets-the-execution-of-maximilian</a:t>
            </a:r>
            <a:endParaRPr lang="en-US" sz="1000" dirty="0" smtClean="0"/>
          </a:p>
          <a:p>
            <a:endParaRPr lang="en-GB" sz="1000" dirty="0"/>
          </a:p>
        </p:txBody>
      </p:sp>
      <p:pic>
        <p:nvPicPr>
          <p:cNvPr id="9" name="Picture 8" descr="_fronts_N-3862-00-000042-WZ-PYR.jpg"/>
          <p:cNvPicPr>
            <a:picLocks noChangeAspect="1"/>
          </p:cNvPicPr>
          <p:nvPr/>
        </p:nvPicPr>
        <p:blipFill>
          <a:blip r:embed="rId4"/>
          <a:stretch>
            <a:fillRect/>
          </a:stretch>
        </p:blipFill>
        <p:spPr>
          <a:xfrm>
            <a:off x="487604" y="3027245"/>
            <a:ext cx="2687494" cy="3443352"/>
          </a:xfrm>
          <a:prstGeom prst="rect">
            <a:avLst/>
          </a:prstGeom>
        </p:spPr>
      </p:pic>
      <p:sp>
        <p:nvSpPr>
          <p:cNvPr id="10" name="Rectangle 9"/>
          <p:cNvSpPr/>
          <p:nvPr/>
        </p:nvSpPr>
        <p:spPr>
          <a:xfrm>
            <a:off x="487604" y="6457890"/>
            <a:ext cx="4572000" cy="400110"/>
          </a:xfrm>
          <a:prstGeom prst="rect">
            <a:avLst/>
          </a:prstGeom>
        </p:spPr>
        <p:txBody>
          <a:bodyPr>
            <a:spAutoFit/>
          </a:bodyPr>
          <a:lstStyle/>
          <a:p>
            <a:r>
              <a:rPr lang="en-US" sz="1000" dirty="0" smtClean="0">
                <a:hlinkClick r:id="rId5"/>
              </a:rPr>
              <a:t>https://www.nationalgallery.org.uk/paintings/vincent-van-gogh-van-goghs-chair</a:t>
            </a:r>
            <a:endParaRPr lang="en-US" sz="1000" dirty="0" smtClean="0"/>
          </a:p>
          <a:p>
            <a:endParaRPr lang="en-GB" sz="1000" dirty="0"/>
          </a:p>
        </p:txBody>
      </p:sp>
      <p:sp>
        <p:nvSpPr>
          <p:cNvPr id="11" name="Rectangle 10"/>
          <p:cNvSpPr/>
          <p:nvPr/>
        </p:nvSpPr>
        <p:spPr>
          <a:xfrm>
            <a:off x="3175098" y="3027245"/>
            <a:ext cx="5771876" cy="1785104"/>
          </a:xfrm>
          <a:prstGeom prst="rect">
            <a:avLst/>
          </a:prstGeom>
        </p:spPr>
        <p:txBody>
          <a:bodyPr wrap="square">
            <a:spAutoFit/>
          </a:bodyPr>
          <a:lstStyle/>
          <a:p>
            <a:r>
              <a:rPr lang="en-US" sz="1000" dirty="0" smtClean="0"/>
              <a:t>Van Gogh’s Chair, Vincent Van Gogh. 1888</a:t>
            </a:r>
          </a:p>
          <a:p>
            <a:endParaRPr lang="en-US" sz="1000" dirty="0"/>
          </a:p>
          <a:p>
            <a:r>
              <a:rPr lang="en-US" sz="1000" dirty="0" smtClean="0"/>
              <a:t>This work was painted while Van Gogh was working in the company of Gauguin at Arles. It was retouched early in 1889. Van Gogh painted a companion picture of Gauguin's armchair, shown by night, now in the Van Gogh Museum, Amsterdam. The two paintings may have been intended to represent the contrasting temperaments and interests of the two artists.</a:t>
            </a:r>
          </a:p>
          <a:p>
            <a:endParaRPr lang="en-US" sz="1000" dirty="0" smtClean="0"/>
          </a:p>
          <a:p>
            <a:r>
              <a:rPr lang="en-US" sz="1000" dirty="0" smtClean="0"/>
              <a:t>What could you say about Van Gogh’s interest / affinity with the </a:t>
            </a:r>
            <a:r>
              <a:rPr lang="en-US" sz="1000" dirty="0" err="1" smtClean="0"/>
              <a:t>colour</a:t>
            </a:r>
            <a:r>
              <a:rPr lang="en-US" sz="1000" dirty="0" smtClean="0"/>
              <a:t> yellow?</a:t>
            </a:r>
          </a:p>
          <a:p>
            <a:endParaRPr lang="en-US" sz="1000" dirty="0" smtClean="0"/>
          </a:p>
          <a:p>
            <a:r>
              <a:rPr lang="en-US" sz="1000" dirty="0" smtClean="0"/>
              <a:t>What is in the box in the background?</a:t>
            </a:r>
          </a:p>
          <a:p>
            <a:endParaRPr lang="en-US" sz="1000"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TotalTime>
  <Words>784</Words>
  <Application>Microsoft Macintosh PowerPoint</Application>
  <PresentationFormat>On-screen Show (4:3)</PresentationFormat>
  <Paragraphs>71</Paragraphs>
  <Slides>4</Slides>
  <Notes>0</Notes>
  <HiddenSlides>0</HiddenSlides>
  <MMClips>0</MMClips>
  <ScaleCrop>false</ScaleCrop>
  <HeadingPairs>
    <vt:vector size="4" baseType="variant">
      <vt:variant>
        <vt:lpstr>Design Template</vt:lpstr>
      </vt:variant>
      <vt:variant>
        <vt:i4>1</vt:i4>
      </vt:variant>
      <vt:variant>
        <vt:lpstr>Slide Titles</vt:lpstr>
      </vt:variant>
      <vt:variant>
        <vt:i4>4</vt:i4>
      </vt:variant>
    </vt:vector>
  </HeadingPairs>
  <TitlesOfParts>
    <vt:vector size="5" baseType="lpstr">
      <vt:lpstr>Office Theme</vt:lpstr>
      <vt:lpstr>Slide 1</vt:lpstr>
      <vt:lpstr>Slide 2</vt:lpstr>
      <vt:lpstr>Slide 3</vt:lpstr>
      <vt:lpstr>Slide 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Melanie Powell</dc:creator>
  <cp:lastModifiedBy>Melanie Powell</cp:lastModifiedBy>
  <cp:revision>8</cp:revision>
  <dcterms:created xsi:type="dcterms:W3CDTF">2018-02-08T19:50:27Z</dcterms:created>
  <dcterms:modified xsi:type="dcterms:W3CDTF">2018-02-08T21:01:45Z</dcterms:modified>
</cp:coreProperties>
</file>