
<file path=[Content_Types].xml><?xml version="1.0" encoding="utf-8"?>
<Types xmlns="http://schemas.openxmlformats.org/package/2006/content-types">
  <Override PartName="/ppt/slideLayouts/slideLayout10.xml" ContentType="application/vnd.openxmlformats-officedocument.presentationml.slideLayout+xml"/>
  <Default Extension="gif" ContentType="image/gif"/>
  <Override PartName="/ppt/slides/slide69.xml" ContentType="application/vnd.openxmlformats-officedocument.presentationml.slide+xml"/>
  <Override PartName="/ppt/slides/slide14.xml" ContentType="application/vnd.openxmlformats-officedocument.presentationml.slide+xml"/>
  <Default Extension="rels" ContentType="application/vnd.openxmlformats-package.relationships+xml"/>
  <Override PartName="/ppt/slides/slide62.xml" ContentType="application/vnd.openxmlformats-officedocument.presentationml.slide+xml"/>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68.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67.xml" ContentType="application/vnd.openxmlformats-officedocument.presentationml.slide+xml"/>
  <Override PartName="/ppt/slides/slide12.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66.xml" ContentType="application/vnd.openxmlformats-officedocument.presentationml.slide+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65.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s/slide41.xml" ContentType="application/vnd.openxmlformats-officedocument.presentationml.slide+xml"/>
  <Override PartName="/ppt/slides/slide57.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Override PartName="/ppt/slides/slide64.xml" ContentType="application/vnd.openxmlformats-officedocument.presentationml.slide+xml"/>
  <Default Extension="jpeg" ContentType="image/jpeg"/>
  <Override PartName="/ppt/slides/slide47.xml" ContentType="application/vnd.openxmlformats-officedocument.presentationml.slide+xml"/>
  <Override PartName="/ppt/slides/slide73.xml" ContentType="application/vnd.openxmlformats-officedocument.presentationml.slide+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slideLayouts/slideLayout11.xml" ContentType="application/vnd.openxmlformats-officedocument.presentationml.slideLayout+xml"/>
  <Override PartName="/ppt/slides/slide7.xml" ContentType="application/vnd.openxmlformats-officedocument.presentationml.slide+xml"/>
  <Override PartName="/ppt/slides/slide71.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slides/slide72.xml" ContentType="application/vnd.openxmlformats-officedocument.presentationml.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slides/slide70.xml" ContentType="application/vnd.openxmlformats-officedocument.presentationml.slide+xml"/>
  <Override PartName="/ppt/slides/slide31.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876" r:id="rId1"/>
  </p:sldMasterIdLst>
  <p:notesMasterIdLst>
    <p:notesMasterId r:id="rId75"/>
  </p:notesMasterIdLst>
  <p:handoutMasterIdLst>
    <p:handoutMasterId r:id="rId76"/>
  </p:handoutMasterIdLst>
  <p:sldIdLst>
    <p:sldId id="267" r:id="rId2"/>
    <p:sldId id="268" r:id="rId3"/>
    <p:sldId id="269" r:id="rId4"/>
    <p:sldId id="313" r:id="rId5"/>
    <p:sldId id="362" r:id="rId6"/>
    <p:sldId id="363" r:id="rId7"/>
    <p:sldId id="364" r:id="rId8"/>
    <p:sldId id="334" r:id="rId9"/>
    <p:sldId id="326" r:id="rId10"/>
    <p:sldId id="329" r:id="rId11"/>
    <p:sldId id="330" r:id="rId12"/>
    <p:sldId id="331" r:id="rId13"/>
    <p:sldId id="332" r:id="rId14"/>
    <p:sldId id="335" r:id="rId15"/>
    <p:sldId id="270" r:id="rId16"/>
    <p:sldId id="340" r:id="rId17"/>
    <p:sldId id="341" r:id="rId18"/>
    <p:sldId id="271" r:id="rId19"/>
    <p:sldId id="361" r:id="rId20"/>
    <p:sldId id="360" r:id="rId21"/>
    <p:sldId id="327" r:id="rId22"/>
    <p:sldId id="328" r:id="rId23"/>
    <p:sldId id="301" r:id="rId24"/>
    <p:sldId id="333" r:id="rId25"/>
    <p:sldId id="351" r:id="rId26"/>
    <p:sldId id="277" r:id="rId27"/>
    <p:sldId id="317" r:id="rId28"/>
    <p:sldId id="350" r:id="rId29"/>
    <p:sldId id="274" r:id="rId30"/>
    <p:sldId id="273" r:id="rId31"/>
    <p:sldId id="303" r:id="rId32"/>
    <p:sldId id="304" r:id="rId33"/>
    <p:sldId id="275" r:id="rId34"/>
    <p:sldId id="306" r:id="rId35"/>
    <p:sldId id="336" r:id="rId36"/>
    <p:sldId id="337" r:id="rId37"/>
    <p:sldId id="308" r:id="rId38"/>
    <p:sldId id="338" r:id="rId39"/>
    <p:sldId id="307" r:id="rId40"/>
    <p:sldId id="309" r:id="rId41"/>
    <p:sldId id="342" r:id="rId42"/>
    <p:sldId id="343" r:id="rId43"/>
    <p:sldId id="344" r:id="rId44"/>
    <p:sldId id="345" r:id="rId45"/>
    <p:sldId id="346" r:id="rId46"/>
    <p:sldId id="347" r:id="rId47"/>
    <p:sldId id="349" r:id="rId48"/>
    <p:sldId id="352" r:id="rId49"/>
    <p:sldId id="320" r:id="rId50"/>
    <p:sldId id="365" r:id="rId51"/>
    <p:sldId id="366" r:id="rId52"/>
    <p:sldId id="368" r:id="rId53"/>
    <p:sldId id="321" r:id="rId54"/>
    <p:sldId id="322" r:id="rId55"/>
    <p:sldId id="323" r:id="rId56"/>
    <p:sldId id="324" r:id="rId57"/>
    <p:sldId id="311" r:id="rId58"/>
    <p:sldId id="348" r:id="rId59"/>
    <p:sldId id="312" r:id="rId60"/>
    <p:sldId id="316" r:id="rId61"/>
    <p:sldId id="356" r:id="rId62"/>
    <p:sldId id="357" r:id="rId63"/>
    <p:sldId id="359" r:id="rId64"/>
    <p:sldId id="358" r:id="rId65"/>
    <p:sldId id="369" r:id="rId66"/>
    <p:sldId id="370" r:id="rId67"/>
    <p:sldId id="355" r:id="rId68"/>
    <p:sldId id="354" r:id="rId69"/>
    <p:sldId id="339" r:id="rId70"/>
    <p:sldId id="276" r:id="rId71"/>
    <p:sldId id="281" r:id="rId72"/>
    <p:sldId id="280" r:id="rId73"/>
    <p:sldId id="282" r:id="rId7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1799" autoAdjust="0"/>
  </p:normalViewPr>
  <p:slideViewPr>
    <p:cSldViewPr snapToGrid="0" snapToObjects="1">
      <p:cViewPr varScale="1">
        <p:scale>
          <a:sx n="85" d="100"/>
          <a:sy n="85" d="100"/>
        </p:scale>
        <p:origin x="-1552" y="-12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2819534-914A-4226-8DFD-8AF0E0265875}" type="datetimeFigureOut">
              <a:rPr lang="en-GB" smtClean="0"/>
              <a:pPr/>
              <a:t>9/3/16</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AF3E5C6-F90D-406D-BC9E-F1F71389E359}" type="slidenum">
              <a:rPr lang="en-GB" smtClean="0"/>
              <a:pPr/>
              <a:t>‹#›</a:t>
            </a:fld>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0250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1E3100B-6A66-FA43-9258-9707C8DB0220}" type="datetimeFigureOut">
              <a:rPr lang="en-US" smtClean="0"/>
              <a:pPr/>
              <a:t>9/3/16</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7FDC815-4152-754A-BBB6-095218131B3F}"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28542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Balla’s </a:t>
            </a:r>
            <a:r>
              <a:rPr lang="en-GB" sz="1200" i="1" kern="1200" dirty="0">
                <a:solidFill>
                  <a:schemeClr val="tx1"/>
                </a:solidFill>
                <a:effectLst/>
                <a:latin typeface="+mn-lt"/>
                <a:ea typeface="+mn-ea"/>
                <a:cs typeface="+mn-cs"/>
              </a:rPr>
              <a:t>Girl Running on a Balcony</a:t>
            </a:r>
            <a:r>
              <a:rPr lang="en-GB" sz="1200" kern="1200" dirty="0">
                <a:solidFill>
                  <a:schemeClr val="tx1"/>
                </a:solidFill>
                <a:effectLst/>
                <a:latin typeface="+mn-lt"/>
                <a:ea typeface="+mn-ea"/>
                <a:cs typeface="+mn-cs"/>
              </a:rPr>
              <a:t> (1912, above) is a study of a figure in motion. Borrowing from the pointillist technique, Balla has not mixed his non-primary colours in advance, but creates those by painting contrasting dots close to one another. Without emphasizing any element in the work, this technique is repeated throughout the picture surface. Therefore, the work does not have a central point of focus. It appears to be continuing outside the canvas to the spectator’s space, emphasizing the continuous motion of the girl. </a:t>
            </a:r>
          </a:p>
          <a:p>
            <a:endParaRPr lang="en-US" dirty="0"/>
          </a:p>
        </p:txBody>
      </p:sp>
      <p:sp>
        <p:nvSpPr>
          <p:cNvPr id="4" name="Slide Number Placeholder 3"/>
          <p:cNvSpPr>
            <a:spLocks noGrp="1"/>
          </p:cNvSpPr>
          <p:nvPr>
            <p:ph type="sldNum" sz="quarter" idx="10"/>
          </p:nvPr>
        </p:nvSpPr>
        <p:spPr/>
        <p:txBody>
          <a:bodyPr/>
          <a:lstStyle/>
          <a:p>
            <a:fld id="{67FDC815-4152-754A-BBB6-095218131B3F}" type="slidenum">
              <a:rPr lang="en-US" smtClean="0"/>
              <a:pPr/>
              <a:t>16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5026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38821CA-D73C-2946-AD67-E1FC6574DDB9}" type="datetimeFigureOut">
              <a:rPr lang="en-US" smtClean="0"/>
              <a:pPr/>
              <a:t>9/3/16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735647-EB2D-0C43-B5F9-45A8C82A5768}"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67081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38821CA-D73C-2946-AD67-E1FC6574DDB9}" type="datetimeFigureOut">
              <a:rPr lang="en-US" smtClean="0"/>
              <a:pPr/>
              <a:t>9/3/16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735647-EB2D-0C43-B5F9-45A8C82A5768}"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5417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38821CA-D73C-2946-AD67-E1FC6574DDB9}" type="datetimeFigureOut">
              <a:rPr lang="en-US" smtClean="0"/>
              <a:pPr/>
              <a:t>9/3/16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735647-EB2D-0C43-B5F9-45A8C82A5768}"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345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38821CA-D73C-2946-AD67-E1FC6574DDB9}" type="datetimeFigureOut">
              <a:rPr lang="en-US" smtClean="0"/>
              <a:pPr/>
              <a:t>9/3/16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735647-EB2D-0C43-B5F9-45A8C82A5768}"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93902570"/>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8821CA-D73C-2946-AD67-E1FC6574DDB9}" type="datetimeFigureOut">
              <a:rPr lang="en-US" smtClean="0"/>
              <a:pPr/>
              <a:t>9/3/16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735647-EB2D-0C43-B5F9-45A8C82A5768}"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6963293"/>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38821CA-D73C-2946-AD67-E1FC6574DDB9}" type="datetimeFigureOut">
              <a:rPr lang="en-US" smtClean="0"/>
              <a:pPr/>
              <a:t>9/3/16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735647-EB2D-0C43-B5F9-45A8C82A5768}"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7162676"/>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38821CA-D73C-2946-AD67-E1FC6574DDB9}" type="datetimeFigureOut">
              <a:rPr lang="en-US" smtClean="0"/>
              <a:pPr/>
              <a:t>9/3/16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735647-EB2D-0C43-B5F9-45A8C82A5768}"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3466146"/>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38821CA-D73C-2946-AD67-E1FC6574DDB9}" type="datetimeFigureOut">
              <a:rPr lang="en-US" smtClean="0"/>
              <a:pPr/>
              <a:t>9/3/16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735647-EB2D-0C43-B5F9-45A8C82A5768}"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0282133"/>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8821CA-D73C-2946-AD67-E1FC6574DDB9}" type="datetimeFigureOut">
              <a:rPr lang="en-US" smtClean="0"/>
              <a:pPr/>
              <a:t>9/3/16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735647-EB2D-0C43-B5F9-45A8C82A5768}"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731208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38821CA-D73C-2946-AD67-E1FC6574DDB9}" type="datetimeFigureOut">
              <a:rPr lang="en-US" smtClean="0"/>
              <a:pPr/>
              <a:t>9/3/16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735647-EB2D-0C43-B5F9-45A8C82A5768}"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54969197"/>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38821CA-D73C-2946-AD67-E1FC6574DDB9}" type="datetimeFigureOut">
              <a:rPr lang="en-US" smtClean="0"/>
              <a:pPr/>
              <a:t>9/3/16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735647-EB2D-0C43-B5F9-45A8C82A5768}"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26898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38821CA-D73C-2946-AD67-E1FC6574DDB9}" type="datetimeFigureOut">
              <a:rPr lang="en-US" smtClean="0"/>
              <a:pPr/>
              <a:t>9/3/16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735647-EB2D-0C43-B5F9-45A8C82A5768}"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4988691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9.gif"/><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gif"/><Relationship Id="rId3" Type="http://schemas.openxmlformats.org/officeDocument/2006/relationships/image" Target="../media/image21.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hyperlink" Target="http://3.bp.blogspot.com/-TOPaTTxmcxc/Tn98MhczEnI/AAAAAAABCRc/mGJKJ5-0iTM/s1600/20090614+Art+Basel+214.jpg" TargetMode="External"/><Relationship Id="rId6"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hyperlink" Target="http://3.bp.blogspot.com/-e78OrtZhbf0/Tn96UkkbwAI/AAAAAAABCPs/Zv1BXjGdq20/s1600/9783905701135_3.jp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 Id="rId3" Type="http://schemas.openxmlformats.org/officeDocument/2006/relationships/image" Target="../media/image6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 Id="rId3" Type="http://schemas.openxmlformats.org/officeDocument/2006/relationships/image" Target="../media/image7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 Id="rId3" Type="http://schemas.openxmlformats.org/officeDocument/2006/relationships/hyperlink" Target="http://www.dmagazine.com/publications/d-magazine/2015/february/how-dallas-remade-richard-patterson-famous-british-artist/?single=1"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tx1"/>
            </a:gs>
            <a:gs pos="31000">
              <a:schemeClr val="bg1">
                <a:tint val="100000"/>
                <a:shade val="90000"/>
                <a:alpha val="100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MOVEMENT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40067" y="1371600"/>
            <a:ext cx="6511159" cy="510909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9674115"/>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661746" y="1259103"/>
            <a:ext cx="5233436" cy="127727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dirty="0">
                <a:ln>
                  <a:noFill/>
                </a:ln>
                <a:effectLst/>
                <a:latin typeface="Verdana" panose="020B0604030504040204" pitchFamily="34" charset="0"/>
                <a:ea typeface="Times New Roman" panose="02020603050405020304" pitchFamily="18" charset="0"/>
                <a:cs typeface="Times New Roman" panose="02020603050405020304" pitchFamily="18" charset="0"/>
              </a:rPr>
              <a:t>Primary, Secondary and Tertiary Colours</a:t>
            </a:r>
            <a:endParaRPr kumimoji="0" lang="en-US" altLang="en-US" sz="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In the RYB (or subtractive) colour model, the </a:t>
            </a:r>
            <a:r>
              <a:rPr kumimoji="0" lang="en-GB" altLang="en-US" sz="900" b="1"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primary colours</a:t>
            </a:r>
            <a:r>
              <a:rPr kumimoji="0" lang="en-GB" altLang="en-US" sz="9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are red, yellow and blue.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The three </a:t>
            </a:r>
            <a:r>
              <a:rPr kumimoji="0" lang="en-GB" altLang="en-US" sz="900" b="1"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secondary colours</a:t>
            </a:r>
            <a:r>
              <a:rPr kumimoji="0" lang="en-GB" altLang="en-US" sz="9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(green, orange and purple) are created by mixing two primary colours.</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Another six </a:t>
            </a:r>
            <a:r>
              <a:rPr kumimoji="0" lang="en-GB" altLang="en-US" sz="900" b="1"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tertiary colours</a:t>
            </a:r>
            <a:r>
              <a:rPr kumimoji="0" lang="en-GB" altLang="en-US" sz="9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are created by mixing primary and secondary colours.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49" name="Picture 2" descr="Warm and cool colors"/>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5386" y="1153890"/>
            <a:ext cx="2626722" cy="276497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Rectangle 3"/>
          <p:cNvSpPr>
            <a:spLocks noChangeArrowheads="1"/>
          </p:cNvSpPr>
          <p:nvPr/>
        </p:nvSpPr>
        <p:spPr bwMode="auto">
          <a:xfrm>
            <a:off x="3661746" y="2849339"/>
            <a:ext cx="6517278" cy="86177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dirty="0">
                <a:ln>
                  <a:noFill/>
                </a:ln>
                <a:effectLst/>
                <a:latin typeface="Verdana" panose="020B0604030504040204" pitchFamily="34" charset="0"/>
                <a:ea typeface="Times New Roman" panose="02020603050405020304" pitchFamily="18" charset="0"/>
                <a:cs typeface="Times New Roman" panose="02020603050405020304" pitchFamily="18" charset="0"/>
              </a:rPr>
              <a:t>Warm and cool colours</a:t>
            </a:r>
            <a:endParaRPr kumimoji="0" lang="en-US" altLang="en-US" sz="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The colour circle can be divided into warm and cool colours.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00" b="1"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Warm colours</a:t>
            </a:r>
            <a:r>
              <a:rPr kumimoji="0" lang="en-GB" altLang="en-US" sz="9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are vivid and energetic, and tend to advance in space.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00" b="1"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Cool colours</a:t>
            </a:r>
            <a:r>
              <a:rPr kumimoji="0" lang="en-GB" altLang="en-US" sz="9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give an impression of calm, and create a soothing impression.</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White, black and grey are considered to be neutral.</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p:cNvSpPr/>
          <p:nvPr/>
        </p:nvSpPr>
        <p:spPr>
          <a:xfrm>
            <a:off x="3661746" y="4037246"/>
            <a:ext cx="4572000" cy="1002839"/>
          </a:xfrm>
          <a:prstGeom prst="rect">
            <a:avLst/>
          </a:prstGeom>
        </p:spPr>
        <p:txBody>
          <a:bodyPr>
            <a:spAutoFit/>
          </a:bodyPr>
          <a:lstStyle/>
          <a:p>
            <a:pPr>
              <a:lnSpc>
                <a:spcPct val="115000"/>
              </a:lnSpc>
              <a:spcAft>
                <a:spcPts val="0"/>
              </a:spcAft>
            </a:pPr>
            <a:r>
              <a:rPr lang="en-GB" sz="1400" b="1" dirty="0">
                <a:latin typeface="Verdana" panose="020B0604030504040204" pitchFamily="34" charset="0"/>
                <a:ea typeface="Times New Roman" panose="02020603050405020304" pitchFamily="18" charset="0"/>
                <a:cs typeface="Times New Roman" panose="02020603050405020304" pitchFamily="18" charset="0"/>
              </a:rPr>
              <a:t>Tints, Shades, and Tones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225"/>
              </a:spcBef>
              <a:spcAft>
                <a:spcPts val="450"/>
              </a:spcAft>
            </a:pPr>
            <a:r>
              <a:rPr lang="en-GB" sz="900" dirty="0">
                <a:latin typeface="Verdana" panose="020B0604030504040204" pitchFamily="34" charset="0"/>
                <a:ea typeface="Times New Roman" panose="02020603050405020304" pitchFamily="18" charset="0"/>
                <a:cs typeface="Times New Roman" panose="02020603050405020304" pitchFamily="18" charset="0"/>
              </a:rPr>
              <a:t>These terms are often used incorrectly, although they describe fairly simple colour concepts. If a colour is made lighter by adding white, the result is called a </a:t>
            </a:r>
            <a:r>
              <a:rPr lang="en-GB" sz="900" b="1" dirty="0">
                <a:latin typeface="Verdana" panose="020B0604030504040204" pitchFamily="34" charset="0"/>
                <a:ea typeface="Times New Roman" panose="02020603050405020304" pitchFamily="18" charset="0"/>
                <a:cs typeface="Times New Roman" panose="02020603050405020304" pitchFamily="18" charset="0"/>
              </a:rPr>
              <a:t>tint</a:t>
            </a:r>
            <a:r>
              <a:rPr lang="en-GB" sz="900" dirty="0">
                <a:latin typeface="Verdana" panose="020B0604030504040204" pitchFamily="34" charset="0"/>
                <a:ea typeface="Times New Roman" panose="02020603050405020304" pitchFamily="18" charset="0"/>
                <a:cs typeface="Times New Roman" panose="02020603050405020304" pitchFamily="18" charset="0"/>
              </a:rPr>
              <a:t>. If black is added, the darker version is called a </a:t>
            </a:r>
            <a:r>
              <a:rPr lang="en-GB" sz="900" b="1" dirty="0">
                <a:latin typeface="Verdana" panose="020B0604030504040204" pitchFamily="34" charset="0"/>
                <a:ea typeface="Times New Roman" panose="02020603050405020304" pitchFamily="18" charset="0"/>
                <a:cs typeface="Times New Roman" panose="02020603050405020304" pitchFamily="18" charset="0"/>
              </a:rPr>
              <a:t>shade</a:t>
            </a:r>
            <a:r>
              <a:rPr lang="en-GB" sz="900" dirty="0">
                <a:latin typeface="Verdana" panose="020B0604030504040204" pitchFamily="34" charset="0"/>
                <a:ea typeface="Times New Roman" panose="02020603050405020304" pitchFamily="18" charset="0"/>
                <a:cs typeface="Times New Roman" panose="02020603050405020304" pitchFamily="18" charset="0"/>
              </a:rPr>
              <a:t>. And if grey is added, the result is a different </a:t>
            </a:r>
            <a:r>
              <a:rPr lang="en-GB" sz="900" b="1" dirty="0">
                <a:latin typeface="Verdana" panose="020B0604030504040204" pitchFamily="34" charset="0"/>
                <a:ea typeface="Times New Roman" panose="02020603050405020304" pitchFamily="18" charset="0"/>
                <a:cs typeface="Times New Roman" panose="02020603050405020304" pitchFamily="18" charset="0"/>
              </a:rPr>
              <a:t>tone</a:t>
            </a:r>
            <a:r>
              <a:rPr lang="en-GB" sz="900" dirty="0">
                <a:latin typeface="Verdana" panose="020B0604030504040204" pitchFamily="34" charset="0"/>
                <a:ea typeface="Times New Roman" panose="02020603050405020304" pitchFamily="18"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26255613"/>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399888" y="712588"/>
            <a:ext cx="4341253" cy="410882"/>
          </a:xfrm>
          <a:prstGeom prst="rect">
            <a:avLst/>
          </a:prstGeom>
        </p:spPr>
        <p:txBody>
          <a:bodyPr wrap="none">
            <a:spAutoFit/>
          </a:bodyPr>
          <a:lstStyle/>
          <a:p>
            <a:pPr lvl="0">
              <a:lnSpc>
                <a:spcPct val="115000"/>
              </a:lnSpc>
              <a:spcBef>
                <a:spcPts val="225"/>
              </a:spcBef>
              <a:spcAft>
                <a:spcPts val="450"/>
              </a:spcAft>
            </a:pPr>
            <a:r>
              <a:rPr lang="en-GB" b="1" dirty="0">
                <a:solidFill>
                  <a:srgbClr val="FFFFFF"/>
                </a:solidFill>
                <a:latin typeface="Verdana" panose="020B0604030504040204" pitchFamily="34" charset="0"/>
                <a:ea typeface="Times New Roman" panose="02020603050405020304" pitchFamily="18" charset="0"/>
                <a:cs typeface="Times New Roman" panose="02020603050405020304" pitchFamily="18" charset="0"/>
              </a:rPr>
              <a:t>Tints</a:t>
            </a:r>
            <a:r>
              <a:rPr lang="en-GB" dirty="0">
                <a:solidFill>
                  <a:srgbClr val="FFFFFF"/>
                </a:solidFill>
                <a:latin typeface="Verdana" panose="020B0604030504040204" pitchFamily="34" charset="0"/>
                <a:ea typeface="Times New Roman" panose="02020603050405020304" pitchFamily="18" charset="0"/>
                <a:cs typeface="Times New Roman" panose="02020603050405020304" pitchFamily="18" charset="0"/>
              </a:rPr>
              <a:t> - adding white to a pure hue:</a:t>
            </a:r>
            <a:endParaRPr lang="en-US" sz="28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399888" y="1485653"/>
            <a:ext cx="4237087" cy="66452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663756891"/>
              </p:ext>
            </p:extLst>
          </p:nvPr>
        </p:nvGraphicFramePr>
        <p:xfrm>
          <a:off x="1399888" y="2322287"/>
          <a:ext cx="7924800" cy="1102628"/>
        </p:xfrm>
        <a:graphic>
          <a:graphicData uri="http://schemas.openxmlformats.org/drawingml/2006/table">
            <a:tbl>
              <a:tblPr firstRow="1" firstCol="1" bandRow="1"/>
              <a:tblGrid>
                <a:gridCol w="7924800">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0"/>
                    </a:ext>
                  </a:extLst>
                </a:gridCol>
              </a:tblGrid>
              <a:tr h="1102628">
                <a:tc>
                  <a:txBody>
                    <a:bodyPr/>
                    <a:lstStyle/>
                    <a:p>
                      <a:pPr>
                        <a:lnSpc>
                          <a:spcPct val="115000"/>
                        </a:lnSpc>
                        <a:spcBef>
                          <a:spcPts val="225"/>
                        </a:spcBef>
                        <a:spcAft>
                          <a:spcPts val="45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Shades</a:t>
                      </a: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 - adding black to a pure hue: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28575" marB="28575" anchor="ctr">
                    <a:lnL>
                      <a:noFill/>
                    </a:lnL>
                    <a:lnR>
                      <a:noFill/>
                    </a:lnR>
                    <a:lnT>
                      <a:noFill/>
                    </a:lnT>
                    <a:lnB>
                      <a:noFill/>
                    </a:lnB>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0"/>
                  </a:ext>
                </a:extLst>
              </a:tr>
            </a:tbl>
          </a:graphicData>
        </a:graphic>
      </p:graphicFrame>
      <p:pic>
        <p:nvPicPr>
          <p:cNvPr id="3073" name="Picture 4" descr="Shades"/>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51995" y="3424915"/>
            <a:ext cx="4237038" cy="66992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 name="Rectangle 5"/>
          <p:cNvSpPr/>
          <p:nvPr/>
        </p:nvSpPr>
        <p:spPr>
          <a:xfrm>
            <a:off x="1279692" y="4457490"/>
            <a:ext cx="4357283" cy="410882"/>
          </a:xfrm>
          <a:prstGeom prst="rect">
            <a:avLst/>
          </a:prstGeom>
        </p:spPr>
        <p:txBody>
          <a:bodyPr wrap="none">
            <a:spAutoFit/>
          </a:bodyPr>
          <a:lstStyle/>
          <a:p>
            <a:pPr>
              <a:lnSpc>
                <a:spcPct val="115000"/>
              </a:lnSpc>
              <a:spcBef>
                <a:spcPts val="225"/>
              </a:spcBef>
              <a:spcAft>
                <a:spcPts val="450"/>
              </a:spcAft>
            </a:pPr>
            <a:r>
              <a:rPr lang="en-GB" b="1" dirty="0">
                <a:latin typeface="Verdana" panose="020B0604030504040204" pitchFamily="34" charset="0"/>
                <a:ea typeface="Times New Roman" panose="02020603050405020304" pitchFamily="18" charset="0"/>
                <a:cs typeface="Times New Roman" panose="02020603050405020304" pitchFamily="18" charset="0"/>
              </a:rPr>
              <a:t>Tones</a:t>
            </a:r>
            <a:r>
              <a:rPr lang="en-GB" dirty="0">
                <a:latin typeface="Verdana" panose="020B0604030504040204" pitchFamily="34" charset="0"/>
                <a:ea typeface="Times New Roman" panose="02020603050405020304" pitchFamily="18" charset="0"/>
                <a:cs typeface="Times New Roman" panose="02020603050405020304" pitchFamily="18" charset="0"/>
              </a:rPr>
              <a:t> - adding grey to a pure hue: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Tones"/>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99888" y="5235104"/>
            <a:ext cx="4235450" cy="666750"/>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2727571"/>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616857" y="635230"/>
            <a:ext cx="4572000" cy="5355312"/>
          </a:xfrm>
          <a:prstGeom prst="rect">
            <a:avLst/>
          </a:prstGeom>
        </p:spPr>
        <p:txBody>
          <a:bodyPr>
            <a:spAutoFit/>
          </a:bodyPr>
          <a:lstStyle/>
          <a:p>
            <a:r>
              <a:rPr lang="en-GB" dirty="0"/>
              <a:t>Colour Harmonies </a:t>
            </a:r>
          </a:p>
          <a:p>
            <a:r>
              <a:rPr lang="en-GB" dirty="0"/>
              <a:t>- basic techniques for creating colour schemes </a:t>
            </a:r>
          </a:p>
          <a:p>
            <a:r>
              <a:rPr lang="en-GB" dirty="0"/>
              <a:t>Below are shown the basic colour chords based on the colour wheel. </a:t>
            </a:r>
          </a:p>
          <a:p>
            <a:r>
              <a:rPr lang="en-GB" dirty="0"/>
              <a:t>________________________________________</a:t>
            </a:r>
          </a:p>
          <a:p>
            <a:r>
              <a:rPr lang="en-GB" dirty="0"/>
              <a:t> Complementary colour scheme </a:t>
            </a:r>
          </a:p>
          <a:p>
            <a:r>
              <a:rPr lang="en-GB" dirty="0"/>
              <a:t>Colours that are opposite each other on the colour wheel are considered to be complementary colours (example: red and green).</a:t>
            </a:r>
          </a:p>
          <a:p>
            <a:r>
              <a:rPr lang="en-GB" dirty="0"/>
              <a:t>The high contrast of complementary colours creates a vibrant look especially when used at full saturation. This colour scheme must be managed well so it is not jarring.</a:t>
            </a:r>
          </a:p>
          <a:p>
            <a:r>
              <a:rPr lang="en-GB" dirty="0"/>
              <a:t>Complementary colour schemes are tricky to use in large doses, but work well when you want something to stand out. </a:t>
            </a:r>
          </a:p>
          <a:p>
            <a:r>
              <a:rPr lang="en-GB" dirty="0"/>
              <a:t>Complementary colours are really bad for text. </a:t>
            </a:r>
          </a:p>
          <a:p>
            <a:endParaRPr lang="en-GB" dirty="0"/>
          </a:p>
          <a:p>
            <a:r>
              <a:rPr lang="en-GB" dirty="0"/>
              <a:t> </a:t>
            </a:r>
          </a:p>
        </p:txBody>
      </p:sp>
      <p:pic>
        <p:nvPicPr>
          <p:cNvPr id="12" name="Picture 11" descr="complementary"/>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09607" y="635230"/>
            <a:ext cx="1714500" cy="1714500"/>
          </a:xfrm>
          <a:prstGeom prst="rect">
            <a:avLst/>
          </a:prstGeom>
          <a:noFill/>
          <a:ln>
            <a:noFill/>
          </a:ln>
        </p:spPr>
      </p:pic>
      <p:pic>
        <p:nvPicPr>
          <p:cNvPr id="13" name="Picture 12" descr="analogous scheme"/>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09607" y="3104243"/>
            <a:ext cx="1428750" cy="1143000"/>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9650014"/>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333829" y="418609"/>
            <a:ext cx="4572000" cy="6076535"/>
          </a:xfrm>
          <a:prstGeom prst="rect">
            <a:avLst/>
          </a:prstGeom>
        </p:spPr>
        <p:txBody>
          <a:bodyPr>
            <a:spAutoFit/>
          </a:bodyPr>
          <a:lstStyle/>
          <a:p>
            <a:pPr>
              <a:lnSpc>
                <a:spcPct val="115000"/>
              </a:lnSpc>
              <a:spcBef>
                <a:spcPts val="225"/>
              </a:spcBef>
              <a:spcAft>
                <a:spcPts val="450"/>
              </a:spcAft>
            </a:pPr>
            <a:r>
              <a:rPr lang="en-GB" b="1" dirty="0">
                <a:latin typeface="Verdana" panose="020B0604030504040204" pitchFamily="34" charset="0"/>
                <a:ea typeface="Times New Roman" panose="02020603050405020304" pitchFamily="18" charset="0"/>
                <a:cs typeface="Times New Roman" panose="02020603050405020304" pitchFamily="18" charset="0"/>
              </a:rPr>
              <a:t>Analogous colour scheme</a:t>
            </a:r>
            <a:r>
              <a:rPr lang="en-GB" dirty="0">
                <a:latin typeface="Verdana" panose="020B0604030504040204" pitchFamily="34" charset="0"/>
                <a:ea typeface="Times New Roman" panose="02020603050405020304" pitchFamily="18" charset="0"/>
                <a:cs typeface="Times New Roman" panose="02020603050405020304" pitchFamily="18" charset="0"/>
              </a:rPr>
              <a:t/>
            </a:r>
            <a:br>
              <a:rPr lang="en-GB" dirty="0">
                <a:latin typeface="Verdana" panose="020B0604030504040204" pitchFamily="34" charset="0"/>
                <a:ea typeface="Times New Roman" panose="02020603050405020304" pitchFamily="18" charset="0"/>
                <a:cs typeface="Times New Roman" panose="02020603050405020304" pitchFamily="18" charset="0"/>
              </a:rPr>
            </a:br>
            <a:r>
              <a:rPr lang="en-GB" dirty="0">
                <a:latin typeface="Verdana" panose="020B0604030504040204" pitchFamily="34" charset="0"/>
                <a:ea typeface="Times New Roman" panose="02020603050405020304" pitchFamily="18" charset="0"/>
                <a:cs typeface="Times New Roman" panose="02020603050405020304" pitchFamily="18" charset="0"/>
              </a:rPr>
              <a:t>Analogous colour schemes use colours that are next to each other on the colour wheel. They usually match well and create serene and comfortable designs.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225"/>
              </a:spcBef>
              <a:spcAft>
                <a:spcPts val="450"/>
              </a:spcAft>
            </a:pPr>
            <a:r>
              <a:rPr lang="en-GB" dirty="0">
                <a:latin typeface="Verdana" panose="020B0604030504040204" pitchFamily="34" charset="0"/>
                <a:ea typeface="Times New Roman" panose="02020603050405020304" pitchFamily="18" charset="0"/>
                <a:cs typeface="Times New Roman" panose="02020603050405020304" pitchFamily="18" charset="0"/>
              </a:rPr>
              <a:t>Analogous colour schemes are often found in nature and are harmonious and pleasing to the eye.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225"/>
              </a:spcBef>
              <a:spcAft>
                <a:spcPts val="450"/>
              </a:spcAft>
            </a:pPr>
            <a:r>
              <a:rPr lang="en-GB" dirty="0">
                <a:latin typeface="Verdana" panose="020B0604030504040204" pitchFamily="34" charset="0"/>
                <a:ea typeface="Times New Roman" panose="02020603050405020304" pitchFamily="18" charset="0"/>
                <a:cs typeface="Times New Roman" panose="02020603050405020304" pitchFamily="18" charset="0"/>
              </a:rPr>
              <a:t>Make sure you have enough contrast when choosing an analogous colour scheme.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225"/>
              </a:spcBef>
              <a:spcAft>
                <a:spcPts val="450"/>
              </a:spcAft>
            </a:pPr>
            <a:r>
              <a:rPr lang="en-GB" dirty="0">
                <a:latin typeface="Verdana" panose="020B0604030504040204" pitchFamily="34" charset="0"/>
                <a:ea typeface="Times New Roman" panose="02020603050405020304" pitchFamily="18" charset="0"/>
                <a:cs typeface="Times New Roman" panose="02020603050405020304" pitchFamily="18" charset="0"/>
              </a:rPr>
              <a:t>Choose one colour to dominate, a second to support. The third colour is used (along with black, white or grey) as an accent.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GB" dirty="0">
                <a:latin typeface="Verdana" panose="020B0604030504040204" pitchFamily="34" charset="0"/>
                <a:ea typeface="Times New Roman" panose="02020603050405020304" pitchFamily="18" charset="0"/>
                <a:cs typeface="Times New Roman" panose="02020603050405020304" pitchFamily="18" charset="0"/>
              </a:rPr>
              <a:t/>
            </a:r>
            <a:br>
              <a:rPr lang="en-GB" dirty="0">
                <a:latin typeface="Verdana" panose="020B0604030504040204" pitchFamily="34" charset="0"/>
                <a:ea typeface="Times New Roman" panose="02020603050405020304" pitchFamily="18" charset="0"/>
                <a:cs typeface="Times New Roman" panose="02020603050405020304" pitchFamily="18" charset="0"/>
              </a:rPr>
            </a:br>
            <a:endParaRPr lang="en-US" dirty="0"/>
          </a:p>
        </p:txBody>
      </p:sp>
      <p:pic>
        <p:nvPicPr>
          <p:cNvPr id="4" name="Picture 3" descr="analogous"/>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05829" y="1076779"/>
            <a:ext cx="4005942" cy="3872592"/>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0395141"/>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98786" y="-338843"/>
            <a:ext cx="7924800" cy="1143000"/>
          </a:xfrm>
        </p:spPr>
        <p:txBody>
          <a:bodyPr/>
          <a:lstStyle/>
          <a:p>
            <a:r>
              <a:rPr lang="en-GB" dirty="0"/>
              <a:t>Colour Theory</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3362762" y="1234262"/>
            <a:ext cx="5997407" cy="436720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6386" y="1066871"/>
            <a:ext cx="2934631" cy="522357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71991306"/>
      </p:ext>
    </p:extLst>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Lesson 4</a:t>
            </a:r>
          </a:p>
        </p:txBody>
      </p:sp>
      <p:sp>
        <p:nvSpPr>
          <p:cNvPr id="3" name="Content Placeholder 2"/>
          <p:cNvSpPr>
            <a:spLocks noGrp="1"/>
          </p:cNvSpPr>
          <p:nvPr>
            <p:ph idx="1"/>
          </p:nvPr>
        </p:nvSpPr>
        <p:spPr>
          <a:xfrm>
            <a:off x="629963" y="1600200"/>
            <a:ext cx="7924800" cy="4114800"/>
          </a:xfrm>
        </p:spPr>
        <p:txBody>
          <a:bodyPr/>
          <a:lstStyle/>
          <a:p>
            <a:pPr marL="0" indent="0">
              <a:buNone/>
            </a:pPr>
            <a:r>
              <a:rPr lang="en-GB" dirty="0">
                <a:latin typeface="Arial" panose="020B0604020202020204" pitchFamily="34" charset="0"/>
                <a:cs typeface="Arial" panose="020B0604020202020204" pitchFamily="34" charset="0"/>
              </a:rPr>
              <a:t>Work into overlapped drawings with paint/ ink,and finish the background.Photograph and stick in sketchbook. Link to Balla/ Gary Hume</a:t>
            </a:r>
          </a:p>
          <a:p>
            <a:pPr marL="0" indent="0">
              <a:buNone/>
            </a:pPr>
            <a:r>
              <a:rPr lang="en-GB" dirty="0">
                <a:latin typeface="Arial" panose="020B0604020202020204" pitchFamily="34" charset="0"/>
                <a:cs typeface="Arial" panose="020B0604020202020204" pitchFamily="34" charset="0"/>
              </a:rPr>
              <a:t>L.O: Learn how to refine an image by  selecting areas to keep and highlight and adding complementary colour to a background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5198" y="3549053"/>
            <a:ext cx="2244286" cy="278284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9734" y="3549053"/>
            <a:ext cx="2284531" cy="288098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6" name="Picture 2" descr="C:\Users\rwoolley1.309.FOR.001\AppData\Local\Microsoft\Windows\Temporary Internet Files\Content.Outlook\WOXFQ0V7\20140717_092637_resized_2.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5790111" y="3739641"/>
            <a:ext cx="3010480" cy="240167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964917"/>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41714" y="383490"/>
            <a:ext cx="5265057" cy="5454599"/>
          </a:xfrm>
          <a:prstGeom prst="rect">
            <a:avLst/>
          </a:prstGeom>
        </p:spPr>
      </p:pic>
      <p:sp>
        <p:nvSpPr>
          <p:cNvPr id="3" name="TextBox 2"/>
          <p:cNvSpPr txBox="1"/>
          <p:nvPr/>
        </p:nvSpPr>
        <p:spPr>
          <a:xfrm>
            <a:off x="90711" y="152658"/>
            <a:ext cx="1296749" cy="461665"/>
          </a:xfrm>
          <a:prstGeom prst="rect">
            <a:avLst/>
          </a:prstGeom>
          <a:noFill/>
        </p:spPr>
        <p:txBody>
          <a:bodyPr wrap="none" rtlCol="0">
            <a:spAutoFit/>
          </a:bodyPr>
          <a:lstStyle/>
          <a:p>
            <a:r>
              <a:rPr lang="en-US" sz="2400" dirty="0"/>
              <a:t>Futurism</a:t>
            </a:r>
          </a:p>
        </p:txBody>
      </p:sp>
      <p:sp>
        <p:nvSpPr>
          <p:cNvPr id="4" name="Rectangle 3"/>
          <p:cNvSpPr/>
          <p:nvPr/>
        </p:nvSpPr>
        <p:spPr>
          <a:xfrm>
            <a:off x="4720771" y="6071969"/>
            <a:ext cx="4572000" cy="646331"/>
          </a:xfrm>
          <a:prstGeom prst="rect">
            <a:avLst/>
          </a:prstGeom>
        </p:spPr>
        <p:txBody>
          <a:bodyPr>
            <a:spAutoFit/>
          </a:bodyPr>
          <a:lstStyle/>
          <a:p>
            <a:r>
              <a:rPr lang="en-GB" dirty="0"/>
              <a:t> </a:t>
            </a:r>
          </a:p>
          <a:p>
            <a:r>
              <a:rPr lang="en-GB" dirty="0"/>
              <a:t>Giacomo Balla “Girl Running on Balcony </a:t>
            </a:r>
            <a:endParaRPr lang="en-US" dirty="0"/>
          </a:p>
        </p:txBody>
      </p:sp>
      <p:sp>
        <p:nvSpPr>
          <p:cNvPr id="7" name="TextBox 6"/>
          <p:cNvSpPr txBox="1"/>
          <p:nvPr/>
        </p:nvSpPr>
        <p:spPr>
          <a:xfrm>
            <a:off x="259174" y="6348968"/>
            <a:ext cx="3809794" cy="369332"/>
          </a:xfrm>
          <a:prstGeom prst="rect">
            <a:avLst/>
          </a:prstGeom>
          <a:noFill/>
        </p:spPr>
        <p:txBody>
          <a:bodyPr wrap="none" rtlCol="0">
            <a:spAutoFit/>
          </a:bodyPr>
          <a:lstStyle/>
          <a:p>
            <a:r>
              <a:rPr lang="en-US" dirty="0"/>
              <a:t>What is this painting technique called?</a:t>
            </a:r>
          </a:p>
        </p:txBody>
      </p:sp>
      <p:sp>
        <p:nvSpPr>
          <p:cNvPr id="5" name="Rectangle 4"/>
          <p:cNvSpPr/>
          <p:nvPr/>
        </p:nvSpPr>
        <p:spPr>
          <a:xfrm>
            <a:off x="7747000" y="850268"/>
            <a:ext cx="1397000" cy="1477328"/>
          </a:xfrm>
          <a:prstGeom prst="rect">
            <a:avLst/>
          </a:prstGeom>
        </p:spPr>
        <p:txBody>
          <a:bodyPr wrap="square">
            <a:spAutoFit/>
          </a:bodyPr>
          <a:lstStyle/>
          <a:p>
            <a:r>
              <a:rPr lang="en-GB" dirty="0"/>
              <a:t>the work does not have a central point of focus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7679431"/>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4054" y="377372"/>
            <a:ext cx="6243827" cy="5254171"/>
          </a:xfrm>
          <a:prstGeom prst="rect">
            <a:avLst/>
          </a:prstGeom>
        </p:spPr>
      </p:pic>
      <p:sp>
        <p:nvSpPr>
          <p:cNvPr id="3" name="Rectangle 2"/>
          <p:cNvSpPr/>
          <p:nvPr/>
        </p:nvSpPr>
        <p:spPr>
          <a:xfrm>
            <a:off x="2243431" y="5776464"/>
            <a:ext cx="5484450" cy="369332"/>
          </a:xfrm>
          <a:prstGeom prst="rect">
            <a:avLst/>
          </a:prstGeom>
        </p:spPr>
        <p:txBody>
          <a:bodyPr wrap="square">
            <a:spAutoFit/>
          </a:bodyPr>
          <a:lstStyle/>
          <a:p>
            <a:r>
              <a:rPr lang="en-GB" b="1" dirty="0"/>
              <a:t>Dynamism of A Dog on a Leash (1912) Giacomo Balla</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70253089"/>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Homework:</a:t>
            </a:r>
          </a:p>
        </p:txBody>
      </p:sp>
      <p:sp>
        <p:nvSpPr>
          <p:cNvPr id="3" name="Content Placeholder 2"/>
          <p:cNvSpPr>
            <a:spLocks noGrp="1"/>
          </p:cNvSpPr>
          <p:nvPr>
            <p:ph idx="1"/>
          </p:nvPr>
        </p:nvSpPr>
        <p:spPr/>
        <p:txBody>
          <a:bodyPr/>
          <a:lstStyle/>
          <a:p>
            <a:r>
              <a:rPr lang="en-GB" dirty="0"/>
              <a:t>Research the work of Balla. Draw a section of “Girl Running on Balcony” Use the analysis question sheet to help you to question and analyse the work</a:t>
            </a:r>
          </a:p>
          <a:p>
            <a:r>
              <a:rPr lang="en-GB" dirty="0"/>
              <a:t>Research Gary Hume and copy one of his Water Paintings </a:t>
            </a:r>
          </a:p>
        </p:txBody>
      </p:sp>
      <p:pic>
        <p:nvPicPr>
          <p:cNvPr id="4" name="Picture 2" descr="C:\Users\rwoolley1.309.FOR.001\AppData\Local\Microsoft\Windows\Temporary Internet Files\Content.Outlook\WOXFQ0V7\20140717_092525_resized_1.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5637" y="3626834"/>
            <a:ext cx="4146330" cy="268506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 name="Picture 2" descr="C:\Users\rwoolley1.309.FOR.001\AppData\Local\Microsoft\Windows\Temporary Internet Files\Content.Outlook\WOXFQ0V7\20140717_092236_resized_1.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4869217" y="3779283"/>
            <a:ext cx="3458882" cy="238016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1656899"/>
      </p:ext>
    </p:extLst>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6786" y="369332"/>
            <a:ext cx="4947214" cy="6069263"/>
          </a:xfrm>
          <a:prstGeom prst="rect">
            <a:avLst/>
          </a:prstGeom>
        </p:spPr>
      </p:pic>
      <p:sp>
        <p:nvSpPr>
          <p:cNvPr id="4" name="TextBox 3"/>
          <p:cNvSpPr txBox="1"/>
          <p:nvPr/>
        </p:nvSpPr>
        <p:spPr>
          <a:xfrm>
            <a:off x="548105" y="6069263"/>
            <a:ext cx="1242347" cy="369332"/>
          </a:xfrm>
          <a:prstGeom prst="rect">
            <a:avLst/>
          </a:prstGeom>
          <a:noFill/>
        </p:spPr>
        <p:txBody>
          <a:bodyPr wrap="none" rtlCol="0">
            <a:spAutoFit/>
          </a:bodyPr>
          <a:lstStyle/>
          <a:p>
            <a:r>
              <a:rPr lang="en-US" dirty="0"/>
              <a:t>Gary Hume</a:t>
            </a:r>
          </a:p>
        </p:txBody>
      </p:sp>
      <p:pic>
        <p:nvPicPr>
          <p:cNvPr id="5" name="Picture 4"/>
          <p:cNvPicPr>
            <a:picLocks noChangeAspect="1"/>
          </p:cNvPicPr>
          <p:nvPr/>
        </p:nvPicPr>
        <p:blipFill>
          <a:blip r:embed="rId3"/>
          <a:stretch>
            <a:fillRect/>
          </a:stretch>
        </p:blipFill>
        <p:spPr>
          <a:xfrm>
            <a:off x="69286" y="889000"/>
            <a:ext cx="4127500" cy="5080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1204659"/>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98938" y="1080503"/>
            <a:ext cx="7924800" cy="993226"/>
          </a:xfrm>
        </p:spPr>
        <p:txBody>
          <a:bodyPr>
            <a:normAutofit fontScale="90000"/>
          </a:bodyPr>
          <a:lstStyle/>
          <a:p>
            <a:r>
              <a:rPr lang="en-GB" dirty="0"/>
              <a:t>Lesson 1</a:t>
            </a:r>
            <a:br>
              <a:rPr lang="en-GB" dirty="0"/>
            </a:br>
            <a:r>
              <a:rPr lang="en-GB" sz="1600" dirty="0">
                <a:latin typeface="Arial" panose="020B0604020202020204" pitchFamily="34" charset="0"/>
                <a:cs typeface="Arial" panose="020B0604020202020204" pitchFamily="34" charset="0"/>
              </a:rPr>
              <a:t>Crit. of summer work- Students present the work from their Summer Task.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L.O: </a:t>
            </a:r>
            <a:r>
              <a:rPr lang="en-GB" sz="1600" cap="none" dirty="0">
                <a:latin typeface="Arial" panose="020B0604020202020204" pitchFamily="34" charset="0"/>
                <a:cs typeface="Arial" panose="020B0604020202020204" pitchFamily="34" charset="0"/>
              </a:rPr>
              <a:t>Understand how artwork can be approached in a variety of ways and materials and learn how to come up with their own “next steps”</a:t>
            </a:r>
            <a:br>
              <a:rPr lang="en-GB" sz="1600" cap="none" dirty="0">
                <a:latin typeface="Arial" panose="020B0604020202020204" pitchFamily="34" charset="0"/>
                <a:cs typeface="Arial" panose="020B0604020202020204" pitchFamily="34" charset="0"/>
              </a:rPr>
            </a:br>
            <a:endParaRPr lang="en-GB" sz="1600" cap="none" dirty="0">
              <a:latin typeface="Arial" panose="020B0604020202020204" pitchFamily="34" charset="0"/>
              <a:cs typeface="Arial" panose="020B0604020202020204" pitchFamily="34" charset="0"/>
            </a:endParaRPr>
          </a:p>
        </p:txBody>
      </p:sp>
      <p:pic>
        <p:nvPicPr>
          <p:cNvPr id="1027" name="Picture 3" descr="C:\Users\rwoolley1.309.FOR.001\AppData\Local\Microsoft\Windows\Temporary Internet Files\Content.Outlook\WOXFQ0V7\20140717_103713_resized.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4294133" y="2528396"/>
            <a:ext cx="4974021" cy="368518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8" name="Picture 4" descr="C:\Users\rwoolley1.309.FOR.001\AppData\Local\Microsoft\Windows\Temporary Internet Files\Content.Outlook\WOXFQ0V7\20140717_091915_resized_1.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3780" y="2384534"/>
            <a:ext cx="4335516" cy="289100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7220303"/>
      </p:ext>
    </p:extLst>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615"/>
            <a:ext cx="7772400" cy="1470025"/>
          </a:xfrm>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68400" y="1035430"/>
            <a:ext cx="3251200" cy="5080000"/>
          </a:xfrm>
          <a:prstGeom prst="rect">
            <a:avLst/>
          </a:prstGeom>
        </p:spPr>
      </p:pic>
      <p:pic>
        <p:nvPicPr>
          <p:cNvPr id="5" name="Picture 4"/>
          <p:cNvPicPr>
            <a:picLocks noChangeAspect="1"/>
          </p:cNvPicPr>
          <p:nvPr/>
        </p:nvPicPr>
        <p:blipFill>
          <a:blip r:embed="rId3"/>
          <a:stretch>
            <a:fillRect/>
          </a:stretch>
        </p:blipFill>
        <p:spPr>
          <a:xfrm>
            <a:off x="4647018" y="989456"/>
            <a:ext cx="3558902" cy="541792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2739266"/>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72445" y="-36966"/>
            <a:ext cx="7924800" cy="1143000"/>
          </a:xfrm>
        </p:spPr>
        <p:txBody>
          <a:bodyPr>
            <a:normAutofit/>
          </a:bodyPr>
          <a:lstStyle/>
          <a:p>
            <a:r>
              <a:rPr lang="en-GB" dirty="0" smtClean="0"/>
              <a:t>Questions </a:t>
            </a:r>
            <a:r>
              <a:rPr lang="en-GB" dirty="0"/>
              <a:t>to help you analyse</a:t>
            </a:r>
            <a:endParaRPr lang="en-US" dirty="0"/>
          </a:p>
        </p:txBody>
      </p:sp>
      <p:sp>
        <p:nvSpPr>
          <p:cNvPr id="3" name="Rectangle 2"/>
          <p:cNvSpPr/>
          <p:nvPr/>
        </p:nvSpPr>
        <p:spPr>
          <a:xfrm>
            <a:off x="672445" y="955725"/>
            <a:ext cx="8088198" cy="5509200"/>
          </a:xfrm>
          <a:prstGeom prst="rect">
            <a:avLst/>
          </a:prstGeom>
        </p:spPr>
        <p:txBody>
          <a:bodyPr wrap="square">
            <a:spAutoFit/>
          </a:bodyPr>
          <a:lstStyle/>
          <a:p>
            <a:pPr>
              <a:spcAft>
                <a:spcPts val="0"/>
              </a:spcAft>
            </a:pPr>
            <a:r>
              <a:rPr lang="en-GB" sz="1100" u="sng" dirty="0">
                <a:latin typeface="Arial" panose="020B0604020202020204" pitchFamily="34" charset="0"/>
                <a:ea typeface="Times" panose="02020603050405020304" pitchFamily="18" charset="0"/>
                <a:cs typeface="Times New Roman" panose="02020603050405020304" pitchFamily="18" charset="0"/>
              </a:rPr>
              <a:t>Make sure you cover the following points:</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 </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A. What is the artwork? What materials have been used to make it?</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 </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B. What is the title of the artwork? Does this give you any clues as to what the artist is trying to show?</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 </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C. What is the size of the artwork? Would the size affect how you viewed it?</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 </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D. When was it made?</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 </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E. Describe what you can see in the artwork. Does the imagery remind you of anything?</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 </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F. What is the artist trying to show? Use the formal elements listed below to explain how the artist has achieved this:</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 </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Line</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Tone</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Colour</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Composition</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Perspective</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Pattern</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Texture</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 </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G. How have the materials been applied and how does this affect the way you see it?  </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What type of brushstrokes have been used?</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Does it look like the piece was made quickly and spontaneously or meticulously over a long period of time? </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Has the artist built up layers? </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Has the artist included much detail?</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 </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H. Would you consider the artwork to be representational (realistic) or abstract? </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Explain why</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 </a:t>
            </a:r>
            <a:endParaRPr lang="en-US" sz="11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GB" sz="1100" dirty="0">
                <a:latin typeface="Arial" panose="020B0604020202020204" pitchFamily="34" charset="0"/>
                <a:ea typeface="Times" panose="02020603050405020304" pitchFamily="18" charset="0"/>
                <a:cs typeface="Times New Roman" panose="02020603050405020304" pitchFamily="18" charset="0"/>
              </a:rPr>
              <a:t>I. What do you consider to be successful or unsuccessful about the artwork and why?</a:t>
            </a:r>
            <a:endParaRPr lang="en-US" sz="1100" dirty="0">
              <a:effectLst/>
              <a:latin typeface="Times" panose="02020603050405020304" pitchFamily="18" charset="0"/>
              <a:ea typeface="Times"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1858145"/>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1885362"/>
            <a:ext cx="2604939" cy="867266"/>
          </a:xfrm>
        </p:spPr>
        <p:txBody>
          <a:bodyPr>
            <a:normAutofit fontScale="90000"/>
          </a:bodyPr>
          <a:lstStyle/>
          <a:p>
            <a:r>
              <a:rPr lang="en-GB" dirty="0"/>
              <a:t>Other analysis sheet to help:-</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816857427"/>
              </p:ext>
            </p:extLst>
          </p:nvPr>
        </p:nvGraphicFramePr>
        <p:xfrm>
          <a:off x="1027522" y="125224"/>
          <a:ext cx="5203596" cy="6706306"/>
        </p:xfrm>
        <a:graphic>
          <a:graphicData uri="http://schemas.openxmlformats.org/presentationml/2006/ole">
            <p:oleObj spid="_x0000_s1071" name="Document" r:id="rId3" imgW="6743700" imgH="9601200" progId="">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48281050"/>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Lesson 8 Experimental Drawing Techniques</a:t>
            </a:r>
          </a:p>
        </p:txBody>
      </p:sp>
      <p:sp>
        <p:nvSpPr>
          <p:cNvPr id="3" name="Content Placeholder 2"/>
          <p:cNvSpPr>
            <a:spLocks noGrp="1"/>
          </p:cNvSpPr>
          <p:nvPr>
            <p:ph idx="1"/>
          </p:nvPr>
        </p:nvSpPr>
        <p:spPr>
          <a:xfrm>
            <a:off x="765941" y="1647826"/>
            <a:ext cx="7924800" cy="4114800"/>
          </a:xfrm>
        </p:spPr>
        <p:txBody>
          <a:bodyPr/>
          <a:lstStyle/>
          <a:p>
            <a:r>
              <a:rPr lang="en-GB" dirty="0"/>
              <a:t>Create “Blind” portraits using fine liner pens.</a:t>
            </a:r>
          </a:p>
          <a:p>
            <a:r>
              <a:rPr lang="en-GB" dirty="0"/>
              <a:t>Create Alternative hand drawings (non dominant hand</a:t>
            </a:r>
          </a:p>
          <a:p>
            <a:r>
              <a:rPr lang="en-GB" dirty="0"/>
              <a:t>Create portraits of another student using a pencil attached to a long ruler</a:t>
            </a:r>
          </a:p>
          <a:p>
            <a:r>
              <a:rPr lang="en-GB" dirty="0"/>
              <a:t>Create drawings while keeping your arm completely straight</a:t>
            </a:r>
          </a:p>
          <a:p>
            <a:r>
              <a:rPr lang="en-GB" dirty="0"/>
              <a:t>L.O: Understand how to make drawings in different ways and the value in achieving different mark making</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64092" y="4305299"/>
            <a:ext cx="1952624" cy="247006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1470" y="4305299"/>
            <a:ext cx="2297164" cy="247006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1772497"/>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45270" y="-296862"/>
            <a:ext cx="7924800" cy="1143000"/>
          </a:xfrm>
        </p:spPr>
        <p:txBody>
          <a:bodyPr/>
          <a:lstStyle/>
          <a:p>
            <a:r>
              <a:rPr lang="en-GB" dirty="0"/>
              <a:t>Lesson 9: Experimental Painting</a:t>
            </a:r>
            <a:endParaRPr lang="en-US" dirty="0"/>
          </a:p>
        </p:txBody>
      </p:sp>
      <p:sp>
        <p:nvSpPr>
          <p:cNvPr id="4" name="TextBox 3"/>
          <p:cNvSpPr txBox="1"/>
          <p:nvPr/>
        </p:nvSpPr>
        <p:spPr>
          <a:xfrm>
            <a:off x="411637" y="1194549"/>
            <a:ext cx="3864990" cy="4247317"/>
          </a:xfrm>
          <a:prstGeom prst="rect">
            <a:avLst/>
          </a:prstGeom>
          <a:noFill/>
        </p:spPr>
        <p:txBody>
          <a:bodyPr wrap="square" rtlCol="0">
            <a:spAutoFit/>
          </a:bodyPr>
          <a:lstStyle/>
          <a:p>
            <a:r>
              <a:rPr lang="en-GB" dirty="0"/>
              <a:t>L.O: Understand how to create a portrait using different painting techniques/ mark making to suggest movement.</a:t>
            </a:r>
          </a:p>
          <a:p>
            <a:endParaRPr lang="en-GB" dirty="0"/>
          </a:p>
          <a:p>
            <a:r>
              <a:rPr lang="en-GB" dirty="0"/>
              <a:t>Before the lesson: all students need a portrait photo of themselves to work from Mix up black ready mix paint and Pva glue (50/50)</a:t>
            </a:r>
          </a:p>
          <a:p>
            <a:endParaRPr lang="en-GB" dirty="0"/>
          </a:p>
          <a:p>
            <a:r>
              <a:rPr lang="en-GB" dirty="0"/>
              <a:t>Place a piece of A1/A2 paper on the floor </a:t>
            </a:r>
          </a:p>
          <a:p>
            <a:r>
              <a:rPr lang="en-GB" dirty="0"/>
              <a:t>Using the end of your large brush dip in to the paint and hold a metre above the paper. Drip the paint on to the paper and try to draw your portrait (looking a your portrait photo)</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6200000">
            <a:off x="3095422" y="2366259"/>
            <a:ext cx="6946571" cy="390632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633714"/>
      </p:ext>
    </p:extLst>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88986" y="608150"/>
            <a:ext cx="3620390" cy="5435600"/>
          </a:xfrm>
          <a:prstGeom prst="rect">
            <a:avLst/>
          </a:prstGeom>
        </p:spPr>
      </p:pic>
      <p:sp>
        <p:nvSpPr>
          <p:cNvPr id="3" name="Rectangle 2"/>
          <p:cNvSpPr/>
          <p:nvPr/>
        </p:nvSpPr>
        <p:spPr>
          <a:xfrm>
            <a:off x="5317376" y="608150"/>
            <a:ext cx="3158967" cy="1754326"/>
          </a:xfrm>
          <a:prstGeom prst="rect">
            <a:avLst/>
          </a:prstGeom>
        </p:spPr>
        <p:txBody>
          <a:bodyPr wrap="square">
            <a:spAutoFit/>
          </a:bodyPr>
          <a:lstStyle/>
          <a:p>
            <a:r>
              <a:rPr lang="en-GB" dirty="0"/>
              <a:t>Giacometti’s portraits emerged from an intense scrutiny of his subjects, and a process of continually reworking the image in order to record his shifting visual impressions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7384815"/>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LESSON 10/11</a:t>
            </a:r>
          </a:p>
        </p:txBody>
      </p:sp>
      <p:sp>
        <p:nvSpPr>
          <p:cNvPr id="3" name="Content Placeholder 2"/>
          <p:cNvSpPr>
            <a:spLocks noGrp="1"/>
          </p:cNvSpPr>
          <p:nvPr>
            <p:ph idx="1"/>
          </p:nvPr>
        </p:nvSpPr>
        <p:spPr>
          <a:xfrm>
            <a:off x="609600" y="1600200"/>
            <a:ext cx="3773214" cy="4114800"/>
          </a:xfrm>
        </p:spPr>
        <p:txBody>
          <a:bodyPr/>
          <a:lstStyle/>
          <a:p>
            <a:r>
              <a:rPr lang="en-GB" dirty="0"/>
              <a:t>Using your blind drawings create a 3d version from wire. You must also ensure that it stands up!</a:t>
            </a:r>
          </a:p>
          <a:p>
            <a:r>
              <a:rPr lang="en-GB" dirty="0"/>
              <a:t>L.O: Understand how to create a 3D structure from a 2D image</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28707" y="1417638"/>
            <a:ext cx="3505693" cy="466901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0135711"/>
      </p:ext>
    </p:extLst>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77614" y="-434811"/>
            <a:ext cx="7924800" cy="1143000"/>
          </a:xfrm>
        </p:spPr>
        <p:txBody>
          <a:bodyPr/>
          <a:lstStyle/>
          <a:p>
            <a:r>
              <a:rPr lang="en-GB" dirty="0"/>
              <a:t>LESSON 12/13</a:t>
            </a:r>
          </a:p>
        </p:txBody>
      </p:sp>
      <p:sp>
        <p:nvSpPr>
          <p:cNvPr id="3" name="Content Placeholder 2"/>
          <p:cNvSpPr>
            <a:spLocks noGrp="1"/>
          </p:cNvSpPr>
          <p:nvPr>
            <p:ph idx="1"/>
          </p:nvPr>
        </p:nvSpPr>
        <p:spPr/>
        <p:txBody>
          <a:bodyPr/>
          <a:lstStyle/>
          <a:p>
            <a:endParaRPr lang="en-GB" dirty="0"/>
          </a:p>
        </p:txBody>
      </p:sp>
      <p:pic>
        <p:nvPicPr>
          <p:cNvPr id="18434" name="Picture 2" descr="C:\Users\rwoolley1.309.FOR.001\AppData\Local\Microsoft\Windows\Temporary Internet Files\Content.Outlook\WOXFQ0V7\20140717_121138_resized.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599" y="910459"/>
            <a:ext cx="2456465" cy="436704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8435" name="Picture 3" descr="C:\Users\rwoolley1.309.FOR.001\AppData\Local\Microsoft\Windows\Temporary Internet Files\Content.Outlook\WOXFQ0V7\20140717_121129_resized.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98196" y="768569"/>
            <a:ext cx="2616091" cy="465082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8436" name="Picture 4" descr="C:\Users\rwoolley1.309.FOR.001\AppData\Local\Microsoft\Windows\Temporary Internet Files\Content.Outlook\WOXFQ0V7\20140717_121123_resized.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46419" y="733097"/>
            <a:ext cx="2655996" cy="472177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extBox 3"/>
          <p:cNvSpPr txBox="1"/>
          <p:nvPr/>
        </p:nvSpPr>
        <p:spPr>
          <a:xfrm>
            <a:off x="609600" y="5904086"/>
            <a:ext cx="7042312" cy="646331"/>
          </a:xfrm>
          <a:prstGeom prst="rect">
            <a:avLst/>
          </a:prstGeom>
          <a:noFill/>
        </p:spPr>
        <p:txBody>
          <a:bodyPr wrap="none" rtlCol="0">
            <a:spAutoFit/>
          </a:bodyPr>
          <a:lstStyle/>
          <a:p>
            <a:r>
              <a:rPr lang="en-GB" dirty="0"/>
              <a:t>Draw your hands in 3 different positions</a:t>
            </a:r>
          </a:p>
          <a:p>
            <a:r>
              <a:rPr lang="en-GB" dirty="0"/>
              <a:t>L.O: Understand how to draw from life and apply tonal values using 2B/4B pencils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8908053"/>
      </p:ext>
    </p:extLst>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http://4.bp.blogspot.com/_EY-TLvKIDbU/SbgFvqxHCDI/AAAAAAAAAyU/AUndNZYI3HI/s400/hands2.jpg"/>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0571" y="420914"/>
            <a:ext cx="7968343" cy="5820229"/>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3948480"/>
      </p:ext>
    </p:extLst>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7002" y="0"/>
            <a:ext cx="9144000" cy="1143000"/>
          </a:xfrm>
        </p:spPr>
        <p:txBody>
          <a:bodyPr>
            <a:normAutofit/>
          </a:bodyPr>
          <a:lstStyle/>
          <a:p>
            <a:r>
              <a:rPr lang="en-GB" sz="2300" dirty="0"/>
              <a:t>Homework (to be completed and checked each week for 8 weeks) </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9357"/>
          <a:stretch>
            <a:fillRect/>
          </a:stretch>
        </p:blipFill>
        <p:spPr bwMode="auto">
          <a:xfrm rot="5400000">
            <a:off x="4202294" y="2101286"/>
            <a:ext cx="5536381" cy="343262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TextBox 3"/>
          <p:cNvSpPr txBox="1"/>
          <p:nvPr/>
        </p:nvSpPr>
        <p:spPr>
          <a:xfrm>
            <a:off x="609600" y="1340068"/>
            <a:ext cx="2911214" cy="3416320"/>
          </a:xfrm>
          <a:prstGeom prst="rect">
            <a:avLst/>
          </a:prstGeom>
          <a:noFill/>
        </p:spPr>
        <p:txBody>
          <a:bodyPr wrap="square" rtlCol="0">
            <a:spAutoFit/>
          </a:bodyPr>
          <a:lstStyle/>
          <a:p>
            <a:r>
              <a:rPr lang="en-GB" dirty="0"/>
              <a:t>Cut open an apple, and store it at home in a lunchbox for 8 weeks. </a:t>
            </a:r>
          </a:p>
          <a:p>
            <a:r>
              <a:rPr lang="en-GB" dirty="0"/>
              <a:t>Draw your apple each week as it decays. Use the same materials for each image. Either coloured pencil or watercolour paint</a:t>
            </a:r>
          </a:p>
          <a:p>
            <a:r>
              <a:rPr lang="en-GB" dirty="0"/>
              <a:t>L.O: Improve your ability to create observational drawings from life and learn how to study/look at  a source in detail and reflect this in your work</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8146099"/>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2372"/>
            <a:ext cx="7924800" cy="1143000"/>
          </a:xfrm>
        </p:spPr>
        <p:txBody>
          <a:bodyPr/>
          <a:lstStyle/>
          <a:p>
            <a:r>
              <a:rPr lang="en-GB" dirty="0"/>
              <a:t>Lesson 2/3</a:t>
            </a:r>
          </a:p>
        </p:txBody>
      </p:sp>
      <p:sp>
        <p:nvSpPr>
          <p:cNvPr id="3" name="Content Placeholder 2"/>
          <p:cNvSpPr>
            <a:spLocks noGrp="1"/>
          </p:cNvSpPr>
          <p:nvPr>
            <p:ph idx="1"/>
          </p:nvPr>
        </p:nvSpPr>
        <p:spPr>
          <a:xfrm>
            <a:off x="609600" y="817776"/>
            <a:ext cx="7924800" cy="4114800"/>
          </a:xfrm>
        </p:spPr>
        <p:txBody>
          <a:bodyPr/>
          <a:lstStyle/>
          <a:p>
            <a:r>
              <a:rPr lang="en-GB" dirty="0">
                <a:latin typeface="Arial" panose="020B0604020202020204" pitchFamily="34" charset="0"/>
                <a:cs typeface="Arial" panose="020B0604020202020204" pitchFamily="34" charset="0"/>
              </a:rPr>
              <a:t>Overlapping figure drawing. Students stand on table for 5 mins each in different sports poses-boxing, tennis, running, javelin etc. The rest of the group draw the figure in 5-10mins in different materials. Overlap each drawing…..</a:t>
            </a:r>
          </a:p>
          <a:p>
            <a:r>
              <a:rPr lang="en-GB" dirty="0">
                <a:latin typeface="Arial" panose="020B0604020202020204" pitchFamily="34" charset="0"/>
                <a:cs typeface="Arial" panose="020B0604020202020204" pitchFamily="34" charset="0"/>
              </a:rPr>
              <a:t>L.O: Learn to draw from life and understand the nature of expressive drawing to reflect the theme of Movement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50474" y="2724821"/>
            <a:ext cx="2563231" cy="385992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65660" y="2761856"/>
            <a:ext cx="2863083" cy="383712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1034378"/>
      </p:ext>
    </p:extLst>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26597"/>
            <a:ext cx="3236686" cy="1143000"/>
          </a:xfrm>
        </p:spPr>
        <p:txBody>
          <a:bodyPr>
            <a:normAutofit fontScale="90000"/>
          </a:bodyPr>
          <a:lstStyle/>
          <a:p>
            <a:r>
              <a:rPr lang="en-GB" dirty="0"/>
              <a:t>Lesson 14 </a:t>
            </a:r>
            <a:r>
              <a:rPr lang="en-GB" dirty="0" err="1" smtClean="0"/>
              <a:t>MonoPrinting</a:t>
            </a:r>
            <a:r>
              <a:rPr lang="en-GB" dirty="0"/>
              <a:t/>
            </a:r>
            <a:br>
              <a:rPr lang="en-GB" dirty="0"/>
            </a:br>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02022" y="1402089"/>
            <a:ext cx="2651842" cy="310840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4225924" y="881167"/>
            <a:ext cx="4248153" cy="331075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extBox 1"/>
          <p:cNvSpPr txBox="1"/>
          <p:nvPr/>
        </p:nvSpPr>
        <p:spPr>
          <a:xfrm>
            <a:off x="609600" y="5036378"/>
            <a:ext cx="7837714" cy="1200329"/>
          </a:xfrm>
          <a:prstGeom prst="rect">
            <a:avLst/>
          </a:prstGeom>
          <a:noFill/>
        </p:spPr>
        <p:txBody>
          <a:bodyPr wrap="square" rtlCol="0">
            <a:spAutoFit/>
          </a:bodyPr>
          <a:lstStyle/>
          <a:p>
            <a:r>
              <a:rPr lang="en-GB" dirty="0"/>
              <a:t>Hand out A4 photo of man walking down the stairs (see above)</a:t>
            </a:r>
          </a:p>
          <a:p>
            <a:r>
              <a:rPr lang="en-GB" dirty="0"/>
              <a:t>Introduction of Mono-printing. All students mono-print image and stick in sketchbook alongside their Duchamp homework</a:t>
            </a:r>
          </a:p>
          <a:p>
            <a:r>
              <a:rPr lang="en-GB" dirty="0"/>
              <a:t>L.O : Understand what a mono-print is and how it can be used in your Art work</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36912024"/>
      </p:ext>
    </p:extLst>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892010"/>
          </a:xfrm>
        </p:spPr>
        <p:txBody>
          <a:bodyPr>
            <a:normAutofit fontScale="90000"/>
          </a:bodyPr>
          <a:lstStyle/>
          <a:p>
            <a:r>
              <a:rPr lang="en-GB" dirty="0"/>
              <a:t>Homework</a:t>
            </a:r>
            <a:br>
              <a:rPr lang="en-GB" dirty="0"/>
            </a:b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6200000">
            <a:off x="2410379" y="-854848"/>
            <a:ext cx="4617006" cy="82185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TextBox 3"/>
          <p:cNvSpPr txBox="1"/>
          <p:nvPr/>
        </p:nvSpPr>
        <p:spPr>
          <a:xfrm>
            <a:off x="911331" y="5911063"/>
            <a:ext cx="7516389" cy="646331"/>
          </a:xfrm>
          <a:prstGeom prst="rect">
            <a:avLst/>
          </a:prstGeom>
          <a:noFill/>
        </p:spPr>
        <p:txBody>
          <a:bodyPr wrap="square" rtlCol="0">
            <a:spAutoFit/>
          </a:bodyPr>
          <a:lstStyle/>
          <a:p>
            <a:r>
              <a:rPr lang="en-GB" dirty="0"/>
              <a:t>Research and draw “Nude descending a Staircase” –Marcel Duchamp using the analysis sheets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04574773"/>
      </p:ext>
    </p:ext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19097" y="824389"/>
            <a:ext cx="7924800" cy="415792"/>
          </a:xfrm>
        </p:spPr>
        <p:txBody>
          <a:bodyPr>
            <a:normAutofit fontScale="90000"/>
          </a:bodyPr>
          <a:lstStyle/>
          <a:p>
            <a:r>
              <a:rPr lang="en-GB" dirty="0"/>
              <a:t>Lesson 15/16 MOVEMENT AND DISTORTION -Francis Bacon Response</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rot="5400000">
            <a:off x="4749171" y="2579101"/>
            <a:ext cx="4878687" cy="29171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4037957" y="4785016"/>
            <a:ext cx="1982996" cy="140099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TextBox 3"/>
          <p:cNvSpPr txBox="1"/>
          <p:nvPr/>
        </p:nvSpPr>
        <p:spPr>
          <a:xfrm>
            <a:off x="419097" y="1478109"/>
            <a:ext cx="3831021" cy="3416320"/>
          </a:xfrm>
          <a:prstGeom prst="rect">
            <a:avLst/>
          </a:prstGeom>
          <a:noFill/>
        </p:spPr>
        <p:txBody>
          <a:bodyPr wrap="square" rtlCol="0">
            <a:spAutoFit/>
          </a:bodyPr>
          <a:lstStyle/>
          <a:p>
            <a:r>
              <a:rPr lang="en-GB" dirty="0"/>
              <a:t>Take photos of students with either faces swashed against glass or with sellotape distorting their faces. </a:t>
            </a:r>
          </a:p>
          <a:p>
            <a:r>
              <a:rPr lang="en-GB" dirty="0"/>
              <a:t>Print out photos  A3 size on cartridge paper.</a:t>
            </a:r>
          </a:p>
          <a:p>
            <a:r>
              <a:rPr lang="en-GB" dirty="0"/>
              <a:t>Using impasto technique –with only glue spreaders and acrylic  complete painting in Bacon style.</a:t>
            </a:r>
          </a:p>
          <a:p>
            <a:r>
              <a:rPr lang="en-GB" dirty="0"/>
              <a:t>L.O : Understand what Impasto is and how to apply this technique using a glue spreader/palette knife.</a:t>
            </a:r>
          </a:p>
          <a:p>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85344594"/>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83020" y="-27236"/>
            <a:ext cx="7924800" cy="1143000"/>
          </a:xfrm>
        </p:spPr>
        <p:txBody>
          <a:bodyPr/>
          <a:lstStyle/>
          <a:p>
            <a:r>
              <a:rPr lang="en-GB" dirty="0"/>
              <a:t>HOMEWORK</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4289" y="925261"/>
            <a:ext cx="8177311" cy="459564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TextBox 3"/>
          <p:cNvSpPr txBox="1"/>
          <p:nvPr/>
        </p:nvSpPr>
        <p:spPr>
          <a:xfrm>
            <a:off x="783020" y="5575996"/>
            <a:ext cx="5693418" cy="923330"/>
          </a:xfrm>
          <a:prstGeom prst="rect">
            <a:avLst/>
          </a:prstGeom>
          <a:noFill/>
        </p:spPr>
        <p:txBody>
          <a:bodyPr wrap="none" rtlCol="0">
            <a:spAutoFit/>
          </a:bodyPr>
          <a:lstStyle/>
          <a:p>
            <a:r>
              <a:rPr lang="en-GB" dirty="0"/>
              <a:t>HOMEWORK</a:t>
            </a:r>
          </a:p>
          <a:p>
            <a:r>
              <a:rPr lang="en-GB" dirty="0"/>
              <a:t>Francis Bacon/Research  See worksheet  on Weebly</a:t>
            </a:r>
          </a:p>
          <a:p>
            <a:r>
              <a:rPr lang="en-GB" dirty="0"/>
              <a:t>Bring in 2 A4 photos of a celebrity of your choice for next lesson.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1705532"/>
      </p:ext>
    </p:extLst>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3318414" y="-111551"/>
            <a:ext cx="7924800" cy="1143000"/>
          </a:xfrm>
        </p:spPr>
        <p:txBody>
          <a:bodyPr/>
          <a:lstStyle/>
          <a:p>
            <a:r>
              <a:rPr lang="en-GB" dirty="0"/>
              <a:t>Lesson 15</a:t>
            </a:r>
            <a:endParaRPr lang="en-US" dirty="0"/>
          </a:p>
        </p:txBody>
      </p:sp>
      <p:sp>
        <p:nvSpPr>
          <p:cNvPr id="5" name="TextBox 4"/>
          <p:cNvSpPr txBox="1"/>
          <p:nvPr/>
        </p:nvSpPr>
        <p:spPr>
          <a:xfrm>
            <a:off x="499838" y="713730"/>
            <a:ext cx="8530960" cy="2585323"/>
          </a:xfrm>
          <a:prstGeom prst="rect">
            <a:avLst/>
          </a:prstGeom>
          <a:noFill/>
        </p:spPr>
        <p:txBody>
          <a:bodyPr wrap="square" rtlCol="0">
            <a:spAutoFit/>
          </a:bodyPr>
          <a:lstStyle/>
          <a:p>
            <a:pPr lvl="0"/>
            <a:r>
              <a:rPr lang="en-GB" b="1" dirty="0"/>
              <a:t>Using your 2 images of a celebrity A4 size.  Stick one of the images into your sketchbook. Chop the other one into pieces /shapes/squares and put back together as a mixed collage. Stick this in your book.</a:t>
            </a:r>
            <a:endParaRPr lang="en-US" dirty="0"/>
          </a:p>
          <a:p>
            <a:pPr lvl="0"/>
            <a:r>
              <a:rPr lang="en-GB" b="1" dirty="0"/>
              <a:t>Make a detailed drawing/painting of your new mixed  and distorted celebrity collage in your sketchbook.</a:t>
            </a:r>
            <a:endParaRPr lang="en-US" dirty="0"/>
          </a:p>
          <a:p>
            <a:pPr lvl="0"/>
            <a:r>
              <a:rPr lang="en-GB" b="1" dirty="0"/>
              <a:t>Stick in these images of Jim Shaw’s work into your sketchbook . Find out some information on Jim Shaw –how does he create these pieces and why?. Homework sheet available on Weebly</a:t>
            </a:r>
            <a:endParaRPr lang="en-US" dirty="0"/>
          </a:p>
          <a:p>
            <a:r>
              <a:rPr lang="en-GB" dirty="0"/>
              <a:t>   </a:t>
            </a:r>
            <a:endParaRPr lang="en-US" dirty="0"/>
          </a:p>
        </p:txBody>
      </p:sp>
      <p:pic>
        <p:nvPicPr>
          <p:cNvPr id="7" name="BLOGGER_PHOTO_ID_5656374150833094658" descr="http://3.bp.blogspot.com/-e78OrtZhbf0/Tn96UkkbwAI/AAAAAAABCPs/Zv1BXjGdq20/s400/9783905701135_3.jpg">
            <a:hlinkClick r:id="rId2"/>
          </p:cNvPr>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6873" y="3415674"/>
            <a:ext cx="4068445" cy="2695575"/>
          </a:xfrm>
          <a:prstGeom prst="rect">
            <a:avLst/>
          </a:prstGeom>
          <a:noFill/>
          <a:ln>
            <a:noFill/>
          </a:ln>
        </p:spPr>
      </p:pic>
      <p:pic>
        <p:nvPicPr>
          <p:cNvPr id="8" name="mainImage" descr="Jim Shaw, Untitled (Distorted Faces Series: Ronald Reagan) (1986)"/>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01986" y="3415674"/>
            <a:ext cx="1752600" cy="2657475"/>
          </a:xfrm>
          <a:prstGeom prst="rect">
            <a:avLst/>
          </a:prstGeom>
          <a:noFill/>
          <a:ln>
            <a:noFill/>
          </a:ln>
        </p:spPr>
      </p:pic>
      <p:pic>
        <p:nvPicPr>
          <p:cNvPr id="9" name="BLOGGER_PHOTO_ID_5656376211580064370" descr="http://3.bp.blogspot.com/-TOPaTTxmcxc/Tn98MhczEnI/AAAAAAABCRc/mGJKJ5-0iTM/s400/20090614%2BArt%2BBasel%2B214.jpg">
            <a:hlinkClick r:id="rId5"/>
          </p:cNvPr>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91254" y="3487111"/>
            <a:ext cx="1885950" cy="2514600"/>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5704829"/>
      </p:ext>
    </p:extLst>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04423" y="274638"/>
            <a:ext cx="5714031" cy="321128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76267" y="3632954"/>
            <a:ext cx="5442187" cy="305850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354547"/>
      </p:ext>
    </p:extLst>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66913" y="454485"/>
            <a:ext cx="9412516" cy="646331"/>
          </a:xfrm>
          <a:prstGeom prst="rect">
            <a:avLst/>
          </a:prstGeom>
        </p:spPr>
        <p:txBody>
          <a:bodyPr wrap="square">
            <a:spAutoFit/>
          </a:bodyPr>
          <a:lstStyle/>
          <a:p>
            <a:r>
              <a:rPr lang="en-GB" sz="3600" dirty="0">
                <a:latin typeface="Arial" panose="020B0604020202020204" pitchFamily="34" charset="0"/>
                <a:ea typeface="Times New Roman" panose="02020603050405020304" pitchFamily="18" charset="0"/>
                <a:cs typeface="Arial" panose="020B0604020202020204" pitchFamily="34" charset="0"/>
              </a:rPr>
              <a:t>Photocollage Homework:</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GB" sz="3600" dirty="0">
                <a:latin typeface="Arial" panose="020B0604020202020204" pitchFamily="34" charset="0"/>
                <a:ea typeface="Times New Roman" panose="02020603050405020304" pitchFamily="18" charset="0"/>
                <a:cs typeface="Arial" panose="020B0604020202020204" pitchFamily="34" charset="0"/>
              </a:rPr>
              <a:t>David Hockney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122" name="Picture 2" descr="hockeymother_400"/>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7620" y="1591383"/>
            <a:ext cx="2865437" cy="35655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 name="Rectangle 4"/>
          <p:cNvSpPr/>
          <p:nvPr/>
        </p:nvSpPr>
        <p:spPr>
          <a:xfrm>
            <a:off x="3512455" y="1334456"/>
            <a:ext cx="4572000" cy="4770537"/>
          </a:xfrm>
          <a:prstGeom prst="rect">
            <a:avLst/>
          </a:prstGeom>
        </p:spPr>
        <p:txBody>
          <a:bodyPr>
            <a:spAutoFit/>
          </a:bodyPr>
          <a:lstStyle/>
          <a:p>
            <a:pPr marL="342900" lvl="0" indent="-342900">
              <a:buFont typeface="+mj-lt"/>
              <a:buAutoNum type="arabicPeriod"/>
              <a:tabLst>
                <a:tab pos="457200" algn="l"/>
              </a:tabLst>
            </a:pPr>
            <a:r>
              <a:rPr lang="en-GB" sz="1600" b="1" dirty="0">
                <a:latin typeface="Arial" panose="020B0604020202020204" pitchFamily="34" charset="0"/>
                <a:ea typeface="Times New Roman" panose="02020603050405020304" pitchFamily="18" charset="0"/>
                <a:cs typeface="Arial" panose="020B0604020202020204" pitchFamily="34" charset="0"/>
              </a:rPr>
              <a:t>Create your own photo-collage made up of lots of different photos like Hockney’s here. Your overall image must be out of your sketchbook and be no smaller than A3 in size. Your image must be a portrait like the image on the left.</a:t>
            </a:r>
            <a:endParaRPr lang="en-US" sz="16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tabLst>
                <a:tab pos="457200" algn="l"/>
              </a:tabLst>
            </a:pPr>
            <a:r>
              <a:rPr lang="en-GB" sz="1600" b="1" dirty="0">
                <a:latin typeface="Arial" panose="020B0604020202020204" pitchFamily="34" charset="0"/>
                <a:ea typeface="Times New Roman" panose="02020603050405020304" pitchFamily="18" charset="0"/>
                <a:cs typeface="Arial" panose="020B0604020202020204" pitchFamily="34" charset="0"/>
              </a:rPr>
              <a:t>When you have created your photocollage, copy a section of it onto a page in your sketchbook, and paint this section in detail. You can use coloured pencils as an alternative to paint if you like.</a:t>
            </a:r>
            <a:endParaRPr lang="en-US" sz="16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tabLst>
                <a:tab pos="457200" algn="l"/>
              </a:tabLst>
            </a:pPr>
            <a:r>
              <a:rPr lang="en-GB" sz="1600" b="1" dirty="0">
                <a:latin typeface="Arial" panose="020B0604020202020204" pitchFamily="34" charset="0"/>
                <a:ea typeface="Times New Roman" panose="02020603050405020304" pitchFamily="18" charset="0"/>
                <a:cs typeface="Arial" panose="020B0604020202020204" pitchFamily="34" charset="0"/>
              </a:rPr>
              <a:t>Cut out and stick in these David Hockney images into your sketchbook. Then put the information on the reverse side of this sheet into your own words.</a:t>
            </a:r>
          </a:p>
          <a:p>
            <a:pPr lvl="0">
              <a:tabLst>
                <a:tab pos="457200" algn="l"/>
              </a:tabLst>
            </a:pPr>
            <a:endParaRPr lang="en-US" sz="1600" dirty="0">
              <a:latin typeface="Arial" panose="020B0604020202020204" pitchFamily="34" charset="0"/>
              <a:ea typeface="Times New Roman" panose="02020603050405020304" pitchFamily="18" charset="0"/>
              <a:cs typeface="Arial" panose="020B0604020202020204" pitchFamily="34" charset="0"/>
            </a:endParaRPr>
          </a:p>
          <a:p>
            <a:pPr marL="228600"/>
            <a:r>
              <a:rPr lang="en-GB" sz="1600" b="1" dirty="0">
                <a:latin typeface="Arial" panose="020B0604020202020204" pitchFamily="34" charset="0"/>
                <a:ea typeface="Times New Roman" panose="02020603050405020304" pitchFamily="18" charset="0"/>
                <a:cs typeface="Arial" panose="020B0604020202020204" pitchFamily="34" charset="0"/>
              </a:rPr>
              <a:t> Homework sheet for this task on Weebly</a:t>
            </a:r>
            <a:endParaRPr lang="en-US" sz="1600" dirty="0">
              <a:latin typeface="Arial" panose="020B0604020202020204" pitchFamily="34" charset="0"/>
              <a:ea typeface="Times New Roman" panose="02020603050405020304" pitchFamily="18" charset="0"/>
              <a:cs typeface="Arial" panose="020B0604020202020204" pitchFamily="34" charset="0"/>
            </a:endParaRPr>
          </a:p>
          <a:p>
            <a:r>
              <a:rPr lang="en-GB" sz="1600" b="1" dirty="0">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1318949"/>
      </p:ext>
    </p:extLst>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6115" y="548050"/>
            <a:ext cx="4827082" cy="469769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4670496" y="1175150"/>
            <a:ext cx="4897403" cy="364320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67996356"/>
      </p:ext>
    </p:extLst>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617220" y="647700"/>
            <a:ext cx="7668986" cy="5109091"/>
          </a:xfrm>
          <a:prstGeom prst="rect">
            <a:avLst/>
          </a:prstGeom>
        </p:spPr>
        <p:txBody>
          <a:bodyPr wrap="square">
            <a:spAutoFit/>
          </a:bodyPr>
          <a:lstStyle/>
          <a:p>
            <a:r>
              <a:rPr lang="en-GB" sz="1400" u="sng" dirty="0"/>
              <a:t>David Hockney Photo-collage</a:t>
            </a:r>
          </a:p>
          <a:p>
            <a:endParaRPr lang="en-GB" sz="1400" dirty="0"/>
          </a:p>
          <a:p>
            <a:r>
              <a:rPr lang="en-GB" sz="1400" dirty="0"/>
              <a:t>This is called a photocollage rather than a photomontage, because it is more three-dimensional than a montage tends to be.  </a:t>
            </a:r>
          </a:p>
          <a:p>
            <a:r>
              <a:rPr lang="en-GB" sz="1400" dirty="0"/>
              <a:t>Hockney has always been interested in photography. He first used it as preparation for his painting, but during the 1970s photography gained an independent role in his work. Using 35mm commercially processed colour prints, Hockney created photocollages, which he called “joiners” until the mid 1980s. He compiled them to create a 'complete' picture from a series of individually photographed details. In the 1980s, Hockney primarily experimented with the Polaroid camera, making composite images of photographs arranged in a rectangular grid. His collage technique explores the mysteries and nuances between natural and camera vision. Although, his subject matter ranges from portraiture to still life, his style from representation to abstraction, Hockney uses photography to examine our perception of reality. Family, friends, and collaborators and his own residence, the pool, his dogs, and the California and Arizona landscape are seen in many of his photocollages.</a:t>
            </a:r>
          </a:p>
          <a:p>
            <a:r>
              <a:rPr lang="en-GB" sz="1400" dirty="0"/>
              <a:t>Hockney's works have strong links with Cubism.  Hockney reflected extensively on this process as connecting to the Cubist sense of multiple angles and especially of movement. These "multiples" convey a strong sense of movement, Hockney argued, in that you the viewer keep adjusting your imagined viewpoint as your eye travels from print to print. And of course by this means you can build up a single image that is many times wider in angle of view than the camera lens. The portrait of his mother here illustrates the technique at close range. We see her at lots of different viewpoints all at once as our eye moves from print to print.</a:t>
            </a:r>
          </a:p>
          <a:p>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0327193"/>
      </p:ext>
    </p:extLst>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 y="405266"/>
            <a:ext cx="4997669" cy="62913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TextBox 3"/>
          <p:cNvSpPr txBox="1"/>
          <p:nvPr/>
        </p:nvSpPr>
        <p:spPr>
          <a:xfrm>
            <a:off x="5670770" y="2899828"/>
            <a:ext cx="3473230" cy="830997"/>
          </a:xfrm>
          <a:prstGeom prst="rect">
            <a:avLst/>
          </a:prstGeom>
          <a:noFill/>
        </p:spPr>
        <p:txBody>
          <a:bodyPr wrap="square" rtlCol="0">
            <a:spAutoFit/>
          </a:bodyPr>
          <a:lstStyle/>
          <a:p>
            <a:r>
              <a:rPr lang="en-GB" sz="2400" dirty="0"/>
              <a:t>Photo-Collage on A2 mountboard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4099405"/>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9241" y="0"/>
            <a:ext cx="7924800" cy="762632"/>
          </a:xfrm>
        </p:spPr>
        <p:txBody>
          <a:bodyPr/>
          <a:lstStyle/>
          <a:p>
            <a:r>
              <a:rPr lang="en-GB" dirty="0"/>
              <a:t>LESSON 4/5</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4804355" y="709947"/>
            <a:ext cx="4622551" cy="375193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6482" y="1037270"/>
            <a:ext cx="4656411" cy="323799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TextBox 3"/>
          <p:cNvSpPr txBox="1"/>
          <p:nvPr/>
        </p:nvSpPr>
        <p:spPr>
          <a:xfrm>
            <a:off x="499241" y="5213866"/>
            <a:ext cx="8126285" cy="923330"/>
          </a:xfrm>
          <a:prstGeom prst="rect">
            <a:avLst/>
          </a:prstGeom>
          <a:noFill/>
        </p:spPr>
        <p:txBody>
          <a:bodyPr wrap="square" rtlCol="0">
            <a:spAutoFit/>
          </a:bodyPr>
          <a:lstStyle/>
          <a:p>
            <a:r>
              <a:rPr lang="en-GB" dirty="0"/>
              <a:t>A3 Overlapping portraits –profile/ face on /3/4turn  in charcoal</a:t>
            </a:r>
          </a:p>
          <a:p>
            <a:r>
              <a:rPr lang="en-GB" dirty="0"/>
              <a:t>L.O: Learn how to use charcoal and chalk (tonal blending) to create a blurred image suggesting movement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25328444"/>
      </p:ext>
    </p:extLst>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Lesson 16</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3692757" y="1387745"/>
            <a:ext cx="5568485" cy="4114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TextBox 3"/>
          <p:cNvSpPr txBox="1"/>
          <p:nvPr/>
        </p:nvSpPr>
        <p:spPr>
          <a:xfrm>
            <a:off x="609600" y="1967817"/>
            <a:ext cx="2822028" cy="1477328"/>
          </a:xfrm>
          <a:prstGeom prst="rect">
            <a:avLst/>
          </a:prstGeom>
          <a:noFill/>
        </p:spPr>
        <p:txBody>
          <a:bodyPr wrap="square" rtlCol="0">
            <a:spAutoFit/>
          </a:bodyPr>
          <a:lstStyle/>
          <a:p>
            <a:r>
              <a:rPr lang="en-GB" dirty="0"/>
              <a:t>Photograph the student photocollages and print each one A4. </a:t>
            </a:r>
          </a:p>
          <a:p>
            <a:r>
              <a:rPr lang="en-GB" dirty="0"/>
              <a:t>Mono-print  from  photo collage (from A4 printout)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63018867"/>
      </p:ext>
    </p:extLst>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99885" y="2277609"/>
            <a:ext cx="7924800" cy="1143000"/>
          </a:xfrm>
        </p:spPr>
        <p:txBody>
          <a:bodyPr>
            <a:normAutofit/>
          </a:bodyPr>
          <a:lstStyle/>
          <a:p>
            <a:r>
              <a:rPr lang="en-GB" dirty="0"/>
              <a:t>		C&amp;C Lesson 17:Cubism</a:t>
            </a:r>
            <a:br>
              <a:rPr lang="en-GB" dirty="0"/>
            </a:br>
            <a:r>
              <a:rPr lang="en-GB" dirty="0"/>
              <a:t>	Pablo Picasso-Weeping Woman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6097778"/>
      </p:ext>
    </p:extLst>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41288" y="692150"/>
            <a:ext cx="2982912" cy="8143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pPr>
            <a:r>
              <a:rPr lang="en-US" altLang="en-US" sz="1400" b="1" dirty="0">
                <a:ea typeface="ＭＳ Ｐゴシック" pitchFamily="34" charset="-128"/>
              </a:rPr>
              <a:t>Mise en Scene</a:t>
            </a:r>
            <a:endParaRPr lang="en-US" altLang="en-US" sz="1400" dirty="0">
              <a:ea typeface="ＭＳ Ｐゴシック" pitchFamily="34" charset="-128"/>
            </a:endParaRPr>
          </a:p>
          <a:p>
            <a:r>
              <a:rPr lang="en-US" altLang="en-US" sz="800" dirty="0">
                <a:latin typeface="Arial Narrow" panose="020B0606020202030204" pitchFamily="34" charset="0"/>
                <a:ea typeface="ＭＳ Ｐゴシック" pitchFamily="34" charset="-128"/>
              </a:rPr>
              <a:t>(“Setting in Scene”) Look carefully at the picture and write a paragraph explaining what is going on in the scene from an objective/impartial viewpoint. Imagine you are trying to explain the art work to someone over the telephone</a:t>
            </a:r>
          </a:p>
        </p:txBody>
      </p:sp>
      <p:sp>
        <p:nvSpPr>
          <p:cNvPr id="3075" name="Rectangle 3"/>
          <p:cNvSpPr>
            <a:spLocks noChangeArrowheads="1"/>
          </p:cNvSpPr>
          <p:nvPr/>
        </p:nvSpPr>
        <p:spPr bwMode="auto">
          <a:xfrm>
            <a:off x="6227763" y="649288"/>
            <a:ext cx="2916237" cy="5762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pPr>
            <a:r>
              <a:rPr lang="en-US" altLang="en-US" sz="1400" b="1" dirty="0">
                <a:ea typeface="ＭＳ Ｐゴシック" pitchFamily="34" charset="-128"/>
              </a:rPr>
              <a:t>Process</a:t>
            </a:r>
            <a:endParaRPr lang="en-US" altLang="en-US" sz="1600" dirty="0">
              <a:ea typeface="ＭＳ Ｐゴシック" pitchFamily="34" charset="-128"/>
            </a:endParaRPr>
          </a:p>
          <a:p>
            <a:r>
              <a:rPr lang="en-US" altLang="en-US" sz="800" dirty="0">
                <a:latin typeface="Arial Narrow" panose="020B0606020202030204" pitchFamily="34" charset="0"/>
                <a:ea typeface="ＭＳ Ｐゴシック" pitchFamily="34" charset="-128"/>
              </a:rPr>
              <a:t>What has the artist used to make the art work? Consider the materials and media. Has it been presented in a special way I.e. as an installation?</a:t>
            </a:r>
          </a:p>
        </p:txBody>
      </p:sp>
      <p:sp>
        <p:nvSpPr>
          <p:cNvPr id="3076" name="Rectangle 4"/>
          <p:cNvSpPr>
            <a:spLocks noChangeArrowheads="1"/>
          </p:cNvSpPr>
          <p:nvPr/>
        </p:nvSpPr>
        <p:spPr bwMode="auto">
          <a:xfrm>
            <a:off x="88900" y="3789363"/>
            <a:ext cx="2806700" cy="4524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pPr>
            <a:r>
              <a:rPr lang="en-US" altLang="en-US" sz="1400" b="1" dirty="0">
                <a:ea typeface="ＭＳ Ｐゴシック" pitchFamily="34" charset="-128"/>
              </a:rPr>
              <a:t>Keywords</a:t>
            </a:r>
            <a:endParaRPr lang="en-US" altLang="en-US" sz="1600" dirty="0">
              <a:ea typeface="ＭＳ Ｐゴシック" pitchFamily="34" charset="-128"/>
            </a:endParaRPr>
          </a:p>
          <a:p>
            <a:pPr eaLnBrk="0" hangingPunct="0"/>
            <a:r>
              <a:rPr lang="en-US" altLang="en-US" sz="800" dirty="0">
                <a:latin typeface="Arial Narrow" panose="020B0606020202030204" pitchFamily="34" charset="0"/>
                <a:ea typeface="ＭＳ Ｐゴシック" pitchFamily="34" charset="-128"/>
              </a:rPr>
              <a:t>Write down a list of 5-10 keywords in response to this picture:</a:t>
            </a:r>
          </a:p>
        </p:txBody>
      </p:sp>
      <p:sp>
        <p:nvSpPr>
          <p:cNvPr id="3077" name="Rectangle 5"/>
          <p:cNvSpPr>
            <a:spLocks noChangeArrowheads="1"/>
          </p:cNvSpPr>
          <p:nvPr/>
        </p:nvSpPr>
        <p:spPr bwMode="auto">
          <a:xfrm>
            <a:off x="2303463" y="114300"/>
            <a:ext cx="4281487"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2400" b="1" dirty="0">
                <a:ea typeface="ＭＳ Ｐゴシック" pitchFamily="34" charset="-128"/>
              </a:rPr>
              <a:t>Image Analysis: Writing Frame</a:t>
            </a:r>
          </a:p>
        </p:txBody>
      </p:sp>
      <p:sp>
        <p:nvSpPr>
          <p:cNvPr id="3078" name="Line 6"/>
          <p:cNvSpPr>
            <a:spLocks noChangeShapeType="1"/>
          </p:cNvSpPr>
          <p:nvPr/>
        </p:nvSpPr>
        <p:spPr bwMode="auto">
          <a:xfrm>
            <a:off x="190500" y="609600"/>
            <a:ext cx="8763000" cy="0"/>
          </a:xfrm>
          <a:prstGeom prst="line">
            <a:avLst/>
          </a:prstGeom>
          <a:noFill/>
          <a:ln w="6350">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dirty="0"/>
          </a:p>
        </p:txBody>
      </p:sp>
      <p:sp>
        <p:nvSpPr>
          <p:cNvPr id="3079" name="Rectangle 7"/>
          <p:cNvSpPr>
            <a:spLocks noChangeArrowheads="1"/>
          </p:cNvSpPr>
          <p:nvPr/>
        </p:nvSpPr>
        <p:spPr bwMode="auto">
          <a:xfrm>
            <a:off x="152400" y="698500"/>
            <a:ext cx="2438400" cy="3017838"/>
          </a:xfrm>
          <a:prstGeom prst="rect">
            <a:avLst/>
          </a:prstGeom>
          <a:noFill/>
          <a:ln w="317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endParaRPr lang="en-US" altLang="en-US" dirty="0">
              <a:ea typeface="ＭＳ Ｐゴシック" pitchFamily="34" charset="-128"/>
            </a:endParaRPr>
          </a:p>
        </p:txBody>
      </p:sp>
      <p:sp>
        <p:nvSpPr>
          <p:cNvPr id="3080" name="Rectangle 8"/>
          <p:cNvSpPr>
            <a:spLocks noChangeArrowheads="1"/>
          </p:cNvSpPr>
          <p:nvPr/>
        </p:nvSpPr>
        <p:spPr bwMode="auto">
          <a:xfrm>
            <a:off x="160338" y="3789363"/>
            <a:ext cx="2466975" cy="2808287"/>
          </a:xfrm>
          <a:prstGeom prst="rect">
            <a:avLst/>
          </a:prstGeom>
          <a:noFill/>
          <a:ln w="317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endParaRPr lang="en-US" altLang="en-US" dirty="0">
              <a:ea typeface="ＭＳ Ｐゴシック" pitchFamily="34" charset="-128"/>
            </a:endParaRPr>
          </a:p>
        </p:txBody>
      </p:sp>
      <p:sp>
        <p:nvSpPr>
          <p:cNvPr id="3081" name="Rectangle 9"/>
          <p:cNvSpPr>
            <a:spLocks noChangeArrowheads="1"/>
          </p:cNvSpPr>
          <p:nvPr/>
        </p:nvSpPr>
        <p:spPr bwMode="auto">
          <a:xfrm>
            <a:off x="6172200" y="685800"/>
            <a:ext cx="2819400" cy="2949575"/>
          </a:xfrm>
          <a:prstGeom prst="rect">
            <a:avLst/>
          </a:prstGeom>
          <a:noFill/>
          <a:ln w="317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endParaRPr lang="en-US" altLang="en-US" dirty="0">
              <a:ea typeface="ＭＳ Ｐゴシック" pitchFamily="34" charset="-128"/>
            </a:endParaRPr>
          </a:p>
        </p:txBody>
      </p:sp>
      <p:sp>
        <p:nvSpPr>
          <p:cNvPr id="3082" name="Rectangle 12"/>
          <p:cNvSpPr>
            <a:spLocks noChangeArrowheads="1"/>
          </p:cNvSpPr>
          <p:nvPr/>
        </p:nvSpPr>
        <p:spPr bwMode="auto">
          <a:xfrm>
            <a:off x="2627313" y="5157788"/>
            <a:ext cx="2533650" cy="5826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tabLst>
                <a:tab pos="574675" algn="l"/>
              </a:tabLst>
              <a:defRPr>
                <a:solidFill>
                  <a:schemeClr val="tx1"/>
                </a:solidFill>
                <a:latin typeface="Arial" panose="020B0604020202020204" pitchFamily="34" charset="0"/>
              </a:defRPr>
            </a:lvl1pPr>
            <a:lvl2pPr marL="37931725" indent="-37474525">
              <a:tabLst>
                <a:tab pos="574675" algn="l"/>
              </a:tabLst>
              <a:defRPr>
                <a:solidFill>
                  <a:schemeClr val="tx1"/>
                </a:solidFill>
                <a:latin typeface="Arial" panose="020B0604020202020204" pitchFamily="34" charset="0"/>
              </a:defRPr>
            </a:lvl2pPr>
            <a:lvl3pPr>
              <a:tabLst>
                <a:tab pos="574675" algn="l"/>
              </a:tabLst>
              <a:defRPr>
                <a:solidFill>
                  <a:schemeClr val="tx1"/>
                </a:solidFill>
                <a:latin typeface="Arial" panose="020B0604020202020204" pitchFamily="34" charset="0"/>
              </a:defRPr>
            </a:lvl3pPr>
            <a:lvl4pPr>
              <a:tabLst>
                <a:tab pos="574675" algn="l"/>
              </a:tabLst>
              <a:defRPr>
                <a:solidFill>
                  <a:schemeClr val="tx1"/>
                </a:solidFill>
                <a:latin typeface="Arial" panose="020B0604020202020204" pitchFamily="34" charset="0"/>
              </a:defRPr>
            </a:lvl4pPr>
            <a:lvl5pPr>
              <a:tabLst>
                <a:tab pos="574675" algn="l"/>
              </a:tabLst>
              <a:defRPr>
                <a:solidFill>
                  <a:schemeClr val="tx1"/>
                </a:solidFill>
                <a:latin typeface="Arial" panose="020B0604020202020204" pitchFamily="34" charset="0"/>
              </a:defRPr>
            </a:lvl5pPr>
            <a:lvl6pPr marL="457200" fontAlgn="base">
              <a:spcBef>
                <a:spcPct val="0"/>
              </a:spcBef>
              <a:spcAft>
                <a:spcPct val="0"/>
              </a:spcAft>
              <a:tabLst>
                <a:tab pos="574675" algn="l"/>
              </a:tabLst>
              <a:defRPr>
                <a:solidFill>
                  <a:schemeClr val="tx1"/>
                </a:solidFill>
                <a:latin typeface="Arial" panose="020B0604020202020204" pitchFamily="34" charset="0"/>
              </a:defRPr>
            </a:lvl6pPr>
            <a:lvl7pPr marL="914400" fontAlgn="base">
              <a:spcBef>
                <a:spcPct val="0"/>
              </a:spcBef>
              <a:spcAft>
                <a:spcPct val="0"/>
              </a:spcAft>
              <a:tabLst>
                <a:tab pos="574675" algn="l"/>
              </a:tabLst>
              <a:defRPr>
                <a:solidFill>
                  <a:schemeClr val="tx1"/>
                </a:solidFill>
                <a:latin typeface="Arial" panose="020B0604020202020204" pitchFamily="34" charset="0"/>
              </a:defRPr>
            </a:lvl7pPr>
            <a:lvl8pPr marL="1371600" fontAlgn="base">
              <a:spcBef>
                <a:spcPct val="0"/>
              </a:spcBef>
              <a:spcAft>
                <a:spcPct val="0"/>
              </a:spcAft>
              <a:tabLst>
                <a:tab pos="574675" algn="l"/>
              </a:tabLst>
              <a:defRPr>
                <a:solidFill>
                  <a:schemeClr val="tx1"/>
                </a:solidFill>
                <a:latin typeface="Arial" panose="020B0604020202020204" pitchFamily="34" charset="0"/>
              </a:defRPr>
            </a:lvl8pPr>
            <a:lvl9pPr marL="1828800" fontAlgn="base">
              <a:spcBef>
                <a:spcPct val="0"/>
              </a:spcBef>
              <a:spcAft>
                <a:spcPct val="0"/>
              </a:spcAft>
              <a:tabLst>
                <a:tab pos="574675" algn="l"/>
              </a:tabLst>
              <a:defRPr>
                <a:solidFill>
                  <a:schemeClr val="tx1"/>
                </a:solidFill>
                <a:latin typeface="Arial" panose="020B0604020202020204" pitchFamily="34" charset="0"/>
              </a:defRPr>
            </a:lvl9pPr>
          </a:lstStyle>
          <a:p>
            <a:pPr eaLnBrk="0" hangingPunct="0">
              <a:lnSpc>
                <a:spcPct val="120000"/>
              </a:lnSpc>
            </a:pPr>
            <a:r>
              <a:rPr lang="en-US" altLang="en-US" sz="900" dirty="0">
                <a:ea typeface="ＭＳ Ｐゴシック" pitchFamily="34" charset="-128"/>
              </a:rPr>
              <a:t>TITLE:  Weeping Woman	       DATE: 1937	ARTIST: Pablo Picasso	</a:t>
            </a:r>
          </a:p>
        </p:txBody>
      </p:sp>
      <p:sp>
        <p:nvSpPr>
          <p:cNvPr id="3083" name="Rectangle 15"/>
          <p:cNvSpPr>
            <a:spLocks noChangeArrowheads="1"/>
          </p:cNvSpPr>
          <p:nvPr/>
        </p:nvSpPr>
        <p:spPr bwMode="auto">
          <a:xfrm>
            <a:off x="2667000" y="5867400"/>
            <a:ext cx="3429000" cy="749300"/>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a:tabLst>
                <a:tab pos="574675" algn="l"/>
              </a:tabLst>
              <a:defRPr>
                <a:solidFill>
                  <a:schemeClr val="tx1"/>
                </a:solidFill>
                <a:latin typeface="Arial" panose="020B0604020202020204" pitchFamily="34" charset="0"/>
              </a:defRPr>
            </a:lvl1pPr>
            <a:lvl2pPr marL="37931725" indent="-37474525">
              <a:tabLst>
                <a:tab pos="574675" algn="l"/>
              </a:tabLst>
              <a:defRPr>
                <a:solidFill>
                  <a:schemeClr val="tx1"/>
                </a:solidFill>
                <a:latin typeface="Arial" panose="020B0604020202020204" pitchFamily="34" charset="0"/>
              </a:defRPr>
            </a:lvl2pPr>
            <a:lvl3pPr>
              <a:tabLst>
                <a:tab pos="574675" algn="l"/>
              </a:tabLst>
              <a:defRPr>
                <a:solidFill>
                  <a:schemeClr val="tx1"/>
                </a:solidFill>
                <a:latin typeface="Arial" panose="020B0604020202020204" pitchFamily="34" charset="0"/>
              </a:defRPr>
            </a:lvl3pPr>
            <a:lvl4pPr>
              <a:tabLst>
                <a:tab pos="574675" algn="l"/>
              </a:tabLst>
              <a:defRPr>
                <a:solidFill>
                  <a:schemeClr val="tx1"/>
                </a:solidFill>
                <a:latin typeface="Arial" panose="020B0604020202020204" pitchFamily="34" charset="0"/>
              </a:defRPr>
            </a:lvl4pPr>
            <a:lvl5pPr>
              <a:tabLst>
                <a:tab pos="574675" algn="l"/>
              </a:tabLst>
              <a:defRPr>
                <a:solidFill>
                  <a:schemeClr val="tx1"/>
                </a:solidFill>
                <a:latin typeface="Arial" panose="020B0604020202020204" pitchFamily="34" charset="0"/>
              </a:defRPr>
            </a:lvl5pPr>
            <a:lvl6pPr marL="457200" fontAlgn="base">
              <a:spcBef>
                <a:spcPct val="0"/>
              </a:spcBef>
              <a:spcAft>
                <a:spcPct val="0"/>
              </a:spcAft>
              <a:tabLst>
                <a:tab pos="574675" algn="l"/>
              </a:tabLst>
              <a:defRPr>
                <a:solidFill>
                  <a:schemeClr val="tx1"/>
                </a:solidFill>
                <a:latin typeface="Arial" panose="020B0604020202020204" pitchFamily="34" charset="0"/>
              </a:defRPr>
            </a:lvl6pPr>
            <a:lvl7pPr marL="914400" fontAlgn="base">
              <a:spcBef>
                <a:spcPct val="0"/>
              </a:spcBef>
              <a:spcAft>
                <a:spcPct val="0"/>
              </a:spcAft>
              <a:tabLst>
                <a:tab pos="574675" algn="l"/>
              </a:tabLst>
              <a:defRPr>
                <a:solidFill>
                  <a:schemeClr val="tx1"/>
                </a:solidFill>
                <a:latin typeface="Arial" panose="020B0604020202020204" pitchFamily="34" charset="0"/>
              </a:defRPr>
            </a:lvl7pPr>
            <a:lvl8pPr marL="1371600" fontAlgn="base">
              <a:spcBef>
                <a:spcPct val="0"/>
              </a:spcBef>
              <a:spcAft>
                <a:spcPct val="0"/>
              </a:spcAft>
              <a:tabLst>
                <a:tab pos="574675" algn="l"/>
              </a:tabLst>
              <a:defRPr>
                <a:solidFill>
                  <a:schemeClr val="tx1"/>
                </a:solidFill>
                <a:latin typeface="Arial" panose="020B0604020202020204" pitchFamily="34" charset="0"/>
              </a:defRPr>
            </a:lvl8pPr>
            <a:lvl9pPr marL="1828800" fontAlgn="base">
              <a:spcBef>
                <a:spcPct val="0"/>
              </a:spcBef>
              <a:spcAft>
                <a:spcPct val="0"/>
              </a:spcAft>
              <a:tabLst>
                <a:tab pos="574675" algn="l"/>
              </a:tabLst>
              <a:defRPr>
                <a:solidFill>
                  <a:schemeClr val="tx1"/>
                </a:solidFill>
                <a:latin typeface="Arial" panose="020B0604020202020204" pitchFamily="34" charset="0"/>
              </a:defRPr>
            </a:lvl9pPr>
          </a:lstStyle>
          <a:p>
            <a:pPr eaLnBrk="0" hangingPunct="0">
              <a:lnSpc>
                <a:spcPct val="120000"/>
              </a:lnSpc>
            </a:pPr>
            <a:r>
              <a:rPr lang="en-US" altLang="en-US" sz="1400" b="1" dirty="0">
                <a:ea typeface="ＭＳ Ｐゴシック" pitchFamily="34" charset="-128"/>
              </a:rPr>
              <a:t>Title:</a:t>
            </a:r>
            <a:endParaRPr lang="en-US" altLang="en-US" sz="800" b="1" dirty="0">
              <a:ea typeface="ＭＳ Ｐゴシック" pitchFamily="34" charset="-128"/>
            </a:endParaRPr>
          </a:p>
          <a:p>
            <a:pPr eaLnBrk="0" hangingPunct="0">
              <a:lnSpc>
                <a:spcPct val="120000"/>
              </a:lnSpc>
            </a:pPr>
            <a:r>
              <a:rPr lang="en-US" altLang="en-US" sz="800" dirty="0">
                <a:latin typeface="Arial Narrow" panose="020B0606020202030204" pitchFamily="34" charset="0"/>
                <a:ea typeface="ＭＳ Ｐゴシック" pitchFamily="34" charset="-128"/>
              </a:rPr>
              <a:t>How does the title of the work contribute to your understanding of the work?</a:t>
            </a:r>
            <a:endParaRPr lang="en-US" altLang="en-US" sz="800" b="1" dirty="0">
              <a:ea typeface="ＭＳ Ｐゴシック" pitchFamily="34" charset="-128"/>
            </a:endParaRPr>
          </a:p>
          <a:p>
            <a:pPr eaLnBrk="0" hangingPunct="0">
              <a:lnSpc>
                <a:spcPct val="120000"/>
              </a:lnSpc>
            </a:pPr>
            <a:endParaRPr lang="en-US" altLang="en-US" sz="1400" b="1" dirty="0">
              <a:ea typeface="ＭＳ Ｐゴシック" pitchFamily="34" charset="-128"/>
            </a:endParaRPr>
          </a:p>
        </p:txBody>
      </p:sp>
      <p:sp>
        <p:nvSpPr>
          <p:cNvPr id="3084" name="Rectangle 3"/>
          <p:cNvSpPr>
            <a:spLocks noChangeArrowheads="1"/>
          </p:cNvSpPr>
          <p:nvPr/>
        </p:nvSpPr>
        <p:spPr bwMode="auto">
          <a:xfrm>
            <a:off x="6172200" y="3733800"/>
            <a:ext cx="3124200" cy="6985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pPr>
            <a:r>
              <a:rPr lang="en-US" altLang="en-US" sz="1400" b="1" dirty="0">
                <a:ea typeface="ＭＳ Ｐゴシック" pitchFamily="34" charset="-128"/>
              </a:rPr>
              <a:t>Connections</a:t>
            </a:r>
            <a:endParaRPr lang="en-US" altLang="en-US" sz="1600" dirty="0">
              <a:ea typeface="ＭＳ Ｐゴシック" pitchFamily="34" charset="-128"/>
            </a:endParaRPr>
          </a:p>
          <a:p>
            <a:r>
              <a:rPr lang="en-US" altLang="en-US" sz="800" dirty="0">
                <a:latin typeface="Arial Narrow" panose="020B0606020202030204" pitchFamily="34" charset="0"/>
                <a:ea typeface="ＭＳ Ｐゴシック" pitchFamily="34" charset="-128"/>
              </a:rPr>
              <a:t>How does this work connect with either the overall theme of the project or your own work? You may be inspired by the artist’s concept, use of media, subject, location, composition etc…</a:t>
            </a:r>
          </a:p>
        </p:txBody>
      </p:sp>
      <p:sp>
        <p:nvSpPr>
          <p:cNvPr id="3085" name="Rectangle 9"/>
          <p:cNvSpPr>
            <a:spLocks noChangeArrowheads="1"/>
          </p:cNvSpPr>
          <p:nvPr/>
        </p:nvSpPr>
        <p:spPr bwMode="auto">
          <a:xfrm>
            <a:off x="6172200" y="3733800"/>
            <a:ext cx="2763838" cy="2819400"/>
          </a:xfrm>
          <a:prstGeom prst="rect">
            <a:avLst/>
          </a:prstGeom>
          <a:noFill/>
          <a:ln w="317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endParaRPr lang="en-US" altLang="en-US" dirty="0">
              <a:ea typeface="ＭＳ Ｐゴシック" pitchFamily="34" charset="-128"/>
            </a:endParaRPr>
          </a:p>
        </p:txBody>
      </p:sp>
      <p:pic>
        <p:nvPicPr>
          <p:cNvPr id="3089" name="Picture 17" descr="WeepingWoman1937"/>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71775" y="765175"/>
            <a:ext cx="3240088" cy="43195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75104297"/>
      </p:ext>
    </p:extLst>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GB" altLang="en-US" dirty="0"/>
              <a:t>Source 1</a:t>
            </a:r>
          </a:p>
        </p:txBody>
      </p:sp>
      <p:sp>
        <p:nvSpPr>
          <p:cNvPr id="5123" name="Rectangle 3"/>
          <p:cNvSpPr>
            <a:spLocks noGrp="1" noChangeArrowheads="1"/>
          </p:cNvSpPr>
          <p:nvPr>
            <p:ph idx="1"/>
          </p:nvPr>
        </p:nvSpPr>
        <p:spPr>
          <a:xfrm>
            <a:off x="457200" y="1600200"/>
            <a:ext cx="8229600" cy="4525963"/>
          </a:xfrm>
          <a:prstGeom prst="rect">
            <a:avLst/>
          </a:prstGeom>
        </p:spPr>
        <p:txBody>
          <a:bodyPr/>
          <a:lstStyle/>
          <a:p>
            <a:pPr>
              <a:lnSpc>
                <a:spcPct val="80000"/>
              </a:lnSpc>
            </a:pPr>
            <a:r>
              <a:rPr lang="en-GB" altLang="en-US" sz="1400" dirty="0"/>
              <a:t>Pablo Picasso was born on October 25th 1881 in Spain and died on April 8th 1973 . The Weeping Woman series is regarded as a continuation of the tragedy in Guernica. </a:t>
            </a:r>
          </a:p>
          <a:p>
            <a:pPr>
              <a:lnSpc>
                <a:spcPct val="80000"/>
              </a:lnSpc>
            </a:pPr>
            <a:r>
              <a:rPr lang="en-GB" altLang="en-US" sz="1400" dirty="0"/>
              <a:t>The model for the painting was Dora Maar, who was working as a professional photographer when Picasso met her in 1936. She was Picasso's mistress from 1936 until 1944</a:t>
            </a:r>
            <a:br>
              <a:rPr lang="en-GB" altLang="en-US" sz="1400" dirty="0"/>
            </a:br>
            <a:r>
              <a:rPr lang="en-GB" altLang="en-US" sz="1400" dirty="0"/>
              <a:t>This picture was painted because Picasso responded to the bombing of the Spanish town, Guernica by painting the huge mural </a:t>
            </a:r>
            <a:r>
              <a:rPr lang="en-GB" altLang="en-US" sz="1400" i="1" dirty="0"/>
              <a:t>Guernica</a:t>
            </a:r>
            <a:r>
              <a:rPr lang="en-GB" altLang="en-US" sz="1400" dirty="0"/>
              <a:t>, and for months afterwards he made paintings based on one of the figures in the mural: a weeping woman holding her dead child. </a:t>
            </a:r>
          </a:p>
          <a:p>
            <a:pPr>
              <a:lnSpc>
                <a:spcPct val="80000"/>
              </a:lnSpc>
            </a:pPr>
            <a:r>
              <a:rPr lang="en-GB" altLang="en-US" sz="1400" dirty="0"/>
              <a:t>The main feature of the painting is a woman. She is quite obviously distraught as she is grimacing and crying. It is like her face has melted away because she is so sad and it has just left bone there. It is also like the handkerchief she is holding is like broken glass because her world is shattered. </a:t>
            </a:r>
            <a:br>
              <a:rPr lang="en-GB" altLang="en-US" sz="1400" dirty="0"/>
            </a:br>
            <a:r>
              <a:rPr lang="en-GB" altLang="en-US" sz="1400" dirty="0"/>
              <a:t>The painting is an oil on canvas and is 60 х 49 cm in size. The first thing I notice in the picture is the broken glass and the bone because it is a different colour to the rest of the painting and is all sharp, jagged lines. </a:t>
            </a:r>
            <a:br>
              <a:rPr lang="en-GB" altLang="en-US" sz="1400" dirty="0"/>
            </a:br>
            <a:r>
              <a:rPr lang="en-GB" altLang="en-US" sz="1400" dirty="0"/>
              <a:t>Picasso has used sharp, jagged lines to exaggerate the woman's grief as in the handkerchief, it looks like broken glass. He has used green and yellow in the picture because they clash and make you feel uncomfortable when you look at it. The painting is not realistic at all because he distorted the model's face to make her look grief-stricken and exaggerated her chin by making it look skeletal and painting it a different colour to the rest of the picture. </a:t>
            </a:r>
            <a:br>
              <a:rPr lang="en-GB" altLang="en-US" sz="1400" dirty="0"/>
            </a:br>
            <a:r>
              <a:rPr lang="en-GB" altLang="en-US" sz="1400" dirty="0"/>
              <a:t>The mood of the painting is bitter and scared. It makes me feel uncomfortable and awkward because it is a woman weeping and I don't like looking at people crying. The broken glass and bones are strange things to see in a painting but Picasso had his own unique style and it just adds to the grief of the woman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3114455"/>
      </p:ext>
    </p:extLst>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765175"/>
          </a:xfrm>
        </p:spPr>
        <p:txBody>
          <a:bodyPr/>
          <a:lstStyle/>
          <a:p>
            <a:r>
              <a:rPr lang="en-GB" altLang="en-US" dirty="0"/>
              <a:t>Source 2</a:t>
            </a:r>
          </a:p>
        </p:txBody>
      </p:sp>
      <p:sp>
        <p:nvSpPr>
          <p:cNvPr id="6147" name="Rectangle 3"/>
          <p:cNvSpPr>
            <a:spLocks noGrp="1" noChangeArrowheads="1"/>
          </p:cNvSpPr>
          <p:nvPr>
            <p:ph idx="1"/>
          </p:nvPr>
        </p:nvSpPr>
        <p:spPr>
          <a:xfrm>
            <a:off x="684213" y="981075"/>
            <a:ext cx="8002587" cy="5184775"/>
          </a:xfrm>
          <a:prstGeom prst="rect">
            <a:avLst/>
          </a:prstGeom>
        </p:spPr>
        <p:txBody>
          <a:bodyPr/>
          <a:lstStyle/>
          <a:p>
            <a:r>
              <a:rPr lang="en-GB" altLang="en-US" sz="1400" dirty="0"/>
              <a:t>Picasso returned to the theme of the </a:t>
            </a:r>
            <a:r>
              <a:rPr lang="en-GB" altLang="en-US" sz="1400" i="1" dirty="0"/>
              <a:t>Weeping Woman</a:t>
            </a:r>
            <a:r>
              <a:rPr lang="en-GB" altLang="en-US" sz="1400" dirty="0"/>
              <a:t>, first seen in </a:t>
            </a:r>
            <a:r>
              <a:rPr lang="en-GB" altLang="en-US" sz="1400" i="1" dirty="0"/>
              <a:t>Guernica</a:t>
            </a:r>
            <a:r>
              <a:rPr lang="en-GB" altLang="en-US" sz="1400" dirty="0"/>
              <a:t> clutching the body of her dead child, in a series of drawings, etchings and paintings made in September and October of 1937. These unsettling, emotive works are often read simplistically as mere descriptions of Dora's fiery temperament and the volatile nature of her relationship with Picasso. They are, however, far more complex and explore the fascinating dynamic between the works, the artist and the model.</a:t>
            </a:r>
          </a:p>
          <a:p>
            <a:r>
              <a:rPr lang="en-GB" altLang="en-US" sz="1400" dirty="0"/>
              <a:t>While the </a:t>
            </a:r>
            <a:r>
              <a:rPr lang="en-GB" altLang="en-US" sz="1400" i="1" dirty="0"/>
              <a:t>Weeping Women</a:t>
            </a:r>
            <a:r>
              <a:rPr lang="en-GB" altLang="en-US" sz="1400" dirty="0"/>
              <a:t> series embodies the essence of Picasso's beloved muse, Dora, it can also be read as a self–portrait revealing the inner torment of a man haunted by horrific images of the massacres taking place in the Spanish Civil War. In the artistic partnership between Dora and Picasso we again see the special empathy between the lovers, where Dora is not simply a model but an impassioned political accomplice committed to conveying a powerful, universal message condemning war. Dora willingly submits her features to be brutally distorted and deconstructed by Picasso who contorts her beauty into a harsh ugliness to arouse raw human emotions of anguish, compassion and despair.</a:t>
            </a:r>
          </a:p>
          <a:p>
            <a:r>
              <a:rPr lang="en-GB" altLang="en-US" sz="1400" dirty="0"/>
              <a:t>While the </a:t>
            </a:r>
            <a:r>
              <a:rPr lang="en-GB" altLang="en-US" sz="1400" i="1" dirty="0"/>
              <a:t>Weeping Women</a:t>
            </a:r>
            <a:r>
              <a:rPr lang="en-GB" altLang="en-US" sz="1400" dirty="0"/>
              <a:t> vary enormously in colour and technique, the intensity of the expression in her eyes in each painting remains unchanged. In the image the woman’s  eyes are staring out of their sockets.  Picasso used this in his work as a symbol of awkward pain. In this particularly bold version Picasso has used an unsettling combination of acid greens and vibrant mauves exaggerated by thick black outlines. The startled eyes, rimmed with black eyelashes like Dora's, are popping out of giant boat–like sockets tilted slightly to suggest crying. The triangular nose and sharp, pointed handkerchief express raw grief, while the confined space in which the woman finds herself seems to suggest the stifling claustrophobia of war and an inability to escape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03692315"/>
      </p:ext>
    </p:extLst>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765175"/>
          </a:xfrm>
        </p:spPr>
        <p:txBody>
          <a:bodyPr/>
          <a:lstStyle/>
          <a:p>
            <a:r>
              <a:rPr lang="en-GB" altLang="en-US" dirty="0"/>
              <a:t>Source 3</a:t>
            </a:r>
          </a:p>
        </p:txBody>
      </p:sp>
      <p:sp>
        <p:nvSpPr>
          <p:cNvPr id="7171" name="Rectangle 3"/>
          <p:cNvSpPr>
            <a:spLocks noGrp="1" noChangeArrowheads="1"/>
          </p:cNvSpPr>
          <p:nvPr>
            <p:ph idx="1"/>
          </p:nvPr>
        </p:nvSpPr>
        <p:spPr>
          <a:xfrm>
            <a:off x="457200" y="620713"/>
            <a:ext cx="8229600" cy="5505450"/>
          </a:xfrm>
          <a:prstGeom prst="rect">
            <a:avLst/>
          </a:prstGeom>
        </p:spPr>
        <p:txBody>
          <a:bodyPr/>
          <a:lstStyle/>
          <a:p>
            <a:r>
              <a:rPr lang="en-GB" altLang="en-US" sz="1400" dirty="0"/>
              <a:t>This is a study of how much pain can be communicated by a human face. It has the features of a specific person, Dora Maar, whom Picasso described as "always weeping". She was in fact his close collaborator in the time of his life when he was most involved with politics. </a:t>
            </a:r>
          </a:p>
          <a:p>
            <a:r>
              <a:rPr lang="en-GB" altLang="en-US" sz="1400" dirty="0"/>
              <a:t>Let your eyes wander over the sharp surface and you are led by the jagged black lines to the picture's centre, her mouth and chin, where the flesh seems to have been peeled away by corrosive tears to reveal hard white bone. The handkerchief she stuffs in her mouth is like a shard of glass. Her eyes are black apertures. When you are inside this picture you are inside pain; it hits you like a punch in the stomach. </a:t>
            </a:r>
          </a:p>
          <a:p>
            <a:r>
              <a:rPr lang="en-GB" altLang="en-US" sz="1400" dirty="0"/>
              <a:t>Picasso's insistence that we imagine ourselves into the excoriated face of this woman, into her dark eyes, was part of his response to seeing newspaper photographs of the Luftwaffe's bombing of Guernica on behalf of Franco in the Spanish civil war on April 26, 1937. This painting came at the end of the series of paintings, prints and drawings that Picasso made in protest. It has very personal, Spanish sources. In May 1937 Picasso's mother wrote to him from Barcelona that smoke from the burning city during the fighting made her eyes water. The Mater Dolorosa, the weeping Virgin, is a traditional image in Spanish art, often represented in lurid baroque sculptures with glass tears, like the very solid one that flows towards this woman's right ear. Picasso's father, an artist, made one for the family home. </a:t>
            </a:r>
          </a:p>
          <a:p>
            <a:r>
              <a:rPr lang="en-GB" altLang="en-US" sz="1400" dirty="0"/>
              <a:t>This painting takes such associations and chews them to pulp. It is about the violence that we feel when we look at it, about translating the rawest human emotion into paint. Its origins lie in the tortured figures of Picasso's Guernica (1937), whose suffering is calculated to convey you beyond the photographs of the bombing to sense momentarily what it was to be there. In Guernica there is a screaming woman holding her dead baby, her tongue a dagger pointing at heaven. The baby's face is a cartoon of death. Picasso followed Guernica with his series of Weeping Woman paintings in which the woman's mourning continues, without end. She cries and cries. In different versions the Weeping Woman's face is crushed to an abject lump, twisted out of recognition.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0115389"/>
      </p:ext>
    </p:extLst>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10"/>
          <p:cNvSpPr>
            <a:spLocks noChangeArrowheads="1"/>
          </p:cNvSpPr>
          <p:nvPr/>
        </p:nvSpPr>
        <p:spPr bwMode="auto">
          <a:xfrm>
            <a:off x="228600" y="152400"/>
            <a:ext cx="4300538" cy="29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pPr>
            <a:r>
              <a:rPr lang="en-US" altLang="en-US" sz="1200" b="1" dirty="0">
                <a:ea typeface="ＭＳ Ｐゴシック" pitchFamily="34" charset="-128"/>
              </a:rPr>
              <a:t>Content</a:t>
            </a:r>
            <a:endParaRPr lang="en-US" altLang="en-US" sz="1200" dirty="0">
              <a:ea typeface="ＭＳ Ｐゴシック" pitchFamily="34" charset="-128"/>
            </a:endParaRPr>
          </a:p>
        </p:txBody>
      </p:sp>
      <p:sp>
        <p:nvSpPr>
          <p:cNvPr id="4099" name="Rectangle 11"/>
          <p:cNvSpPr>
            <a:spLocks noChangeArrowheads="1"/>
          </p:cNvSpPr>
          <p:nvPr/>
        </p:nvSpPr>
        <p:spPr bwMode="auto">
          <a:xfrm>
            <a:off x="152400" y="152400"/>
            <a:ext cx="4419600" cy="6553200"/>
          </a:xfrm>
          <a:prstGeom prst="rect">
            <a:avLst/>
          </a:prstGeom>
          <a:noFill/>
          <a:ln w="317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endParaRPr lang="en-US" altLang="en-US" dirty="0">
              <a:ea typeface="ＭＳ Ｐゴシック" pitchFamily="34" charset="-128"/>
            </a:endParaRPr>
          </a:p>
        </p:txBody>
      </p:sp>
      <p:sp>
        <p:nvSpPr>
          <p:cNvPr id="4100" name="Rectangle 11"/>
          <p:cNvSpPr>
            <a:spLocks noChangeArrowheads="1"/>
          </p:cNvSpPr>
          <p:nvPr/>
        </p:nvSpPr>
        <p:spPr bwMode="auto">
          <a:xfrm>
            <a:off x="4572000" y="152400"/>
            <a:ext cx="4419600" cy="6553200"/>
          </a:xfrm>
          <a:prstGeom prst="rect">
            <a:avLst/>
          </a:prstGeom>
          <a:noFill/>
          <a:ln w="317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endParaRPr lang="en-US" altLang="en-US" dirty="0">
              <a:ea typeface="ＭＳ Ｐゴシック" pitchFamily="34" charset="-128"/>
            </a:endParaRPr>
          </a:p>
        </p:txBody>
      </p:sp>
      <p:sp>
        <p:nvSpPr>
          <p:cNvPr id="4101" name="TextBox 8"/>
          <p:cNvSpPr txBox="1">
            <a:spLocks noChangeArrowheads="1"/>
          </p:cNvSpPr>
          <p:nvPr/>
        </p:nvSpPr>
        <p:spPr bwMode="auto">
          <a:xfrm>
            <a:off x="228600" y="457200"/>
            <a:ext cx="4419600" cy="70326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1100" b="1" dirty="0">
                <a:ea typeface="ＭＳ Ｐゴシック" pitchFamily="34" charset="-128"/>
              </a:rPr>
              <a:t>What do you think are the artist’s intentions? There may be </a:t>
            </a:r>
          </a:p>
          <a:p>
            <a:r>
              <a:rPr lang="en-US" altLang="en-US" sz="1100" b="1" dirty="0">
                <a:ea typeface="ＭＳ Ｐゴシック" pitchFamily="34" charset="-128"/>
              </a:rPr>
              <a:t>more than one. ‘PEC’ each intention.</a:t>
            </a:r>
          </a:p>
          <a:p>
            <a:endParaRPr lang="en-US" altLang="en-US" sz="1100" dirty="0">
              <a:ea typeface="ＭＳ Ｐゴシック" pitchFamily="34" charset="-128"/>
            </a:endParaRPr>
          </a:p>
          <a:p>
            <a:r>
              <a:rPr lang="en-US" altLang="en-US" sz="1100" dirty="0">
                <a:ea typeface="ＭＳ Ｐゴシック" pitchFamily="34" charset="-128"/>
              </a:rPr>
              <a:t>       The artist intended to…</a:t>
            </a:r>
          </a:p>
          <a:p>
            <a:endParaRPr lang="en-US" altLang="en-US" sz="1100" dirty="0">
              <a:ea typeface="ＭＳ Ｐゴシック" pitchFamily="34" charset="-128"/>
            </a:endParaRPr>
          </a:p>
          <a:p>
            <a:endParaRPr lang="en-US" altLang="en-US" sz="1100" dirty="0">
              <a:ea typeface="ＭＳ Ｐゴシック" pitchFamily="34" charset="-128"/>
            </a:endParaRPr>
          </a:p>
          <a:p>
            <a:r>
              <a:rPr lang="en-US" altLang="en-US" sz="1100" dirty="0">
                <a:ea typeface="ＭＳ Ｐゴシック" pitchFamily="34" charset="-128"/>
              </a:rPr>
              <a:t>       He / she did this by… (describe something in the image)</a:t>
            </a:r>
          </a:p>
          <a:p>
            <a:endParaRPr lang="en-US" altLang="en-US" sz="1100" dirty="0">
              <a:ea typeface="ＭＳ Ｐゴシック" pitchFamily="34" charset="-128"/>
            </a:endParaRPr>
          </a:p>
          <a:p>
            <a:r>
              <a:rPr lang="en-US" altLang="en-US" sz="1100" dirty="0">
                <a:ea typeface="ＭＳ Ｐゴシック" pitchFamily="34" charset="-128"/>
              </a:rPr>
              <a:t>       </a:t>
            </a:r>
          </a:p>
          <a:p>
            <a:r>
              <a:rPr lang="en-US" altLang="en-US" sz="1100" dirty="0">
                <a:ea typeface="ＭＳ Ｐゴシック" pitchFamily="34" charset="-128"/>
              </a:rPr>
              <a:t>       He / she wanted us to think / react …</a:t>
            </a:r>
          </a:p>
          <a:p>
            <a:endParaRPr lang="en-US" altLang="en-US" sz="1100" dirty="0">
              <a:ea typeface="ＭＳ Ｐゴシック" pitchFamily="34" charset="-128"/>
            </a:endParaRPr>
          </a:p>
          <a:p>
            <a:endParaRPr lang="en-US" altLang="en-US" sz="1100" dirty="0">
              <a:ea typeface="ＭＳ Ｐゴシック" pitchFamily="34" charset="-128"/>
            </a:endParaRPr>
          </a:p>
          <a:p>
            <a:r>
              <a:rPr lang="en-US" altLang="en-US" sz="1100" b="1" dirty="0">
                <a:ea typeface="ＭＳ Ｐゴシック" pitchFamily="34" charset="-128"/>
              </a:rPr>
              <a:t>What wider social, political or cultural issues is/was the artist </a:t>
            </a:r>
          </a:p>
          <a:p>
            <a:r>
              <a:rPr lang="en-US" altLang="en-US" sz="1100" b="1" dirty="0">
                <a:ea typeface="ＭＳ Ｐゴシック" pitchFamily="34" charset="-128"/>
              </a:rPr>
              <a:t>addressing?</a:t>
            </a:r>
          </a:p>
          <a:p>
            <a:endParaRPr lang="en-US" altLang="en-US" sz="1100" b="1" dirty="0">
              <a:ea typeface="ＭＳ Ｐゴシック" pitchFamily="34" charset="-128"/>
            </a:endParaRPr>
          </a:p>
          <a:p>
            <a:r>
              <a:rPr lang="en-US" altLang="en-US" sz="1100" dirty="0">
                <a:ea typeface="ＭＳ Ｐゴシック" pitchFamily="34" charset="-128"/>
              </a:rPr>
              <a:t>       ______ is considering ______ in this piece of work.</a:t>
            </a:r>
          </a:p>
          <a:p>
            <a:endParaRPr lang="en-US" altLang="en-US" sz="1100" dirty="0">
              <a:ea typeface="ＭＳ Ｐゴシック" pitchFamily="34" charset="-128"/>
            </a:endParaRPr>
          </a:p>
          <a:p>
            <a:r>
              <a:rPr lang="en-US" altLang="en-US" sz="1100" dirty="0">
                <a:ea typeface="ＭＳ Ｐゴシック" pitchFamily="34" charset="-128"/>
              </a:rPr>
              <a:t>       </a:t>
            </a:r>
          </a:p>
          <a:p>
            <a:r>
              <a:rPr lang="en-US" altLang="en-US" sz="1100" dirty="0">
                <a:ea typeface="ＭＳ Ｐゴシック" pitchFamily="34" charset="-128"/>
              </a:rPr>
              <a:t>       This is shown by _____</a:t>
            </a:r>
          </a:p>
          <a:p>
            <a:endParaRPr lang="en-US" altLang="en-US" sz="1100" dirty="0">
              <a:ea typeface="ＭＳ Ｐゴシック" pitchFamily="34" charset="-128"/>
            </a:endParaRPr>
          </a:p>
          <a:p>
            <a:endParaRPr lang="en-US" altLang="en-US" sz="1100" dirty="0">
              <a:ea typeface="ＭＳ Ｐゴシック" pitchFamily="34" charset="-128"/>
            </a:endParaRPr>
          </a:p>
          <a:p>
            <a:r>
              <a:rPr lang="en-US" altLang="en-US" sz="1100" dirty="0">
                <a:ea typeface="ＭＳ Ｐゴシック" pitchFamily="34" charset="-128"/>
              </a:rPr>
              <a:t>       The artist wanted to explore _____</a:t>
            </a:r>
          </a:p>
          <a:p>
            <a:endParaRPr lang="en-US" altLang="en-US" sz="1100" dirty="0">
              <a:ea typeface="ＭＳ Ｐゴシック" pitchFamily="34" charset="-128"/>
            </a:endParaRPr>
          </a:p>
          <a:p>
            <a:endParaRPr lang="en-US" altLang="en-US" sz="1100" dirty="0">
              <a:ea typeface="ＭＳ Ｐゴシック" pitchFamily="34" charset="-128"/>
            </a:endParaRPr>
          </a:p>
          <a:p>
            <a:r>
              <a:rPr lang="en-US" altLang="en-US" sz="1100" b="1" dirty="0">
                <a:ea typeface="ＭＳ Ｐゴシック" pitchFamily="34" charset="-128"/>
              </a:rPr>
              <a:t>How do the materials and techniques used by the artist support the work and the artist’s intentions? </a:t>
            </a:r>
          </a:p>
          <a:p>
            <a:r>
              <a:rPr lang="en-US" altLang="en-US" sz="1100" dirty="0">
                <a:ea typeface="ＭＳ Ｐゴシック" pitchFamily="34" charset="-128"/>
              </a:rPr>
              <a:t>(This could include scale, composition as well as the particular process.) </a:t>
            </a:r>
          </a:p>
          <a:p>
            <a:endParaRPr lang="en-US" altLang="en-US" sz="1100" dirty="0">
              <a:ea typeface="ＭＳ Ｐゴシック" pitchFamily="34" charset="-128"/>
            </a:endParaRPr>
          </a:p>
          <a:p>
            <a:r>
              <a:rPr lang="en-US" altLang="en-US" sz="1100" dirty="0">
                <a:ea typeface="ＭＳ Ｐゴシック" pitchFamily="34" charset="-128"/>
              </a:rPr>
              <a:t>       The artist has used ______ in creating this work.</a:t>
            </a:r>
          </a:p>
          <a:p>
            <a:endParaRPr lang="en-US" altLang="en-US" sz="1100" dirty="0">
              <a:ea typeface="ＭＳ Ｐゴシック" pitchFamily="34" charset="-128"/>
            </a:endParaRPr>
          </a:p>
          <a:p>
            <a:endParaRPr lang="en-US" altLang="en-US" sz="1100" dirty="0">
              <a:ea typeface="ＭＳ Ｐゴシック" pitchFamily="34" charset="-128"/>
            </a:endParaRPr>
          </a:p>
          <a:p>
            <a:r>
              <a:rPr lang="en-US" altLang="en-US" sz="1100" dirty="0">
                <a:ea typeface="ＭＳ Ｐゴシック" pitchFamily="34" charset="-128"/>
              </a:rPr>
              <a:t>       This creates a ______ effect.</a:t>
            </a:r>
          </a:p>
          <a:p>
            <a:endParaRPr lang="en-US" altLang="en-US" sz="1100" dirty="0">
              <a:ea typeface="ＭＳ Ｐゴシック" pitchFamily="34" charset="-128"/>
            </a:endParaRPr>
          </a:p>
          <a:p>
            <a:r>
              <a:rPr lang="en-US" altLang="en-US" sz="1100" dirty="0">
                <a:ea typeface="ＭＳ Ｐゴシック" pitchFamily="34" charset="-128"/>
              </a:rPr>
              <a:t>       </a:t>
            </a:r>
          </a:p>
          <a:p>
            <a:r>
              <a:rPr lang="en-US" altLang="en-US" sz="1100" dirty="0">
                <a:ea typeface="ＭＳ Ｐゴシック" pitchFamily="34" charset="-128"/>
              </a:rPr>
              <a:t>       This helps to support the artist’s point about _____</a:t>
            </a:r>
          </a:p>
          <a:p>
            <a:endParaRPr lang="en-US" altLang="en-US" sz="1100" dirty="0">
              <a:ea typeface="ＭＳ Ｐゴシック" pitchFamily="34" charset="-128"/>
            </a:endParaRPr>
          </a:p>
          <a:p>
            <a:endParaRPr lang="en-US" altLang="en-US" sz="1100" dirty="0">
              <a:ea typeface="ＭＳ Ｐゴシック" pitchFamily="34" charset="-128"/>
            </a:endParaRPr>
          </a:p>
          <a:p>
            <a:endParaRPr lang="en-US" altLang="en-US" sz="1100" dirty="0">
              <a:ea typeface="ＭＳ Ｐゴシック" pitchFamily="34" charset="-128"/>
            </a:endParaRPr>
          </a:p>
          <a:p>
            <a:endParaRPr lang="en-US" altLang="en-US" sz="1100" dirty="0">
              <a:ea typeface="ＭＳ Ｐゴシック" pitchFamily="34" charset="-128"/>
            </a:endParaRPr>
          </a:p>
          <a:p>
            <a:endParaRPr lang="en-US" altLang="en-US" sz="1100" dirty="0">
              <a:ea typeface="ＭＳ Ｐゴシック" pitchFamily="34" charset="-128"/>
            </a:endParaRPr>
          </a:p>
        </p:txBody>
      </p:sp>
      <p:sp>
        <p:nvSpPr>
          <p:cNvPr id="4102" name="TextBox 9"/>
          <p:cNvSpPr txBox="1">
            <a:spLocks noChangeArrowheads="1"/>
          </p:cNvSpPr>
          <p:nvPr/>
        </p:nvSpPr>
        <p:spPr bwMode="auto">
          <a:xfrm>
            <a:off x="228600" y="914400"/>
            <a:ext cx="304800" cy="276225"/>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1200" b="1" dirty="0">
                <a:ea typeface="ＭＳ Ｐゴシック" pitchFamily="34" charset="-128"/>
              </a:rPr>
              <a:t>P</a:t>
            </a:r>
          </a:p>
        </p:txBody>
      </p:sp>
      <p:sp>
        <p:nvSpPr>
          <p:cNvPr id="4103" name="TextBox 10"/>
          <p:cNvSpPr txBox="1">
            <a:spLocks noChangeArrowheads="1"/>
          </p:cNvSpPr>
          <p:nvPr/>
        </p:nvSpPr>
        <p:spPr bwMode="auto">
          <a:xfrm>
            <a:off x="228600" y="1400175"/>
            <a:ext cx="304800" cy="276225"/>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1200" b="1" dirty="0">
                <a:ea typeface="ＭＳ Ｐゴシック" pitchFamily="34" charset="-128"/>
              </a:rPr>
              <a:t>E</a:t>
            </a:r>
          </a:p>
        </p:txBody>
      </p:sp>
      <p:sp>
        <p:nvSpPr>
          <p:cNvPr id="4104" name="TextBox 11"/>
          <p:cNvSpPr txBox="1">
            <a:spLocks noChangeArrowheads="1"/>
          </p:cNvSpPr>
          <p:nvPr/>
        </p:nvSpPr>
        <p:spPr bwMode="auto">
          <a:xfrm>
            <a:off x="228600" y="1905000"/>
            <a:ext cx="304800" cy="276225"/>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1200" b="1" dirty="0">
                <a:ea typeface="ＭＳ Ｐゴシック" pitchFamily="34" charset="-128"/>
              </a:rPr>
              <a:t>C</a:t>
            </a:r>
          </a:p>
        </p:txBody>
      </p:sp>
      <p:sp>
        <p:nvSpPr>
          <p:cNvPr id="4105" name="TextBox 13"/>
          <p:cNvSpPr txBox="1">
            <a:spLocks noChangeArrowheads="1"/>
          </p:cNvSpPr>
          <p:nvPr/>
        </p:nvSpPr>
        <p:spPr bwMode="auto">
          <a:xfrm>
            <a:off x="228600" y="2924175"/>
            <a:ext cx="304800" cy="276225"/>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1200" b="1" dirty="0">
                <a:ea typeface="ＭＳ Ｐゴシック" pitchFamily="34" charset="-128"/>
              </a:rPr>
              <a:t>P</a:t>
            </a:r>
          </a:p>
        </p:txBody>
      </p:sp>
      <p:sp>
        <p:nvSpPr>
          <p:cNvPr id="4106" name="TextBox 14"/>
          <p:cNvSpPr txBox="1">
            <a:spLocks noChangeArrowheads="1"/>
          </p:cNvSpPr>
          <p:nvPr/>
        </p:nvSpPr>
        <p:spPr bwMode="auto">
          <a:xfrm>
            <a:off x="228600" y="3408363"/>
            <a:ext cx="304800" cy="277812"/>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1200" b="1" dirty="0">
                <a:ea typeface="ＭＳ Ｐゴシック" pitchFamily="34" charset="-128"/>
              </a:rPr>
              <a:t>E</a:t>
            </a:r>
          </a:p>
        </p:txBody>
      </p:sp>
      <p:sp>
        <p:nvSpPr>
          <p:cNvPr id="4107" name="TextBox 15"/>
          <p:cNvSpPr txBox="1">
            <a:spLocks noChangeArrowheads="1"/>
          </p:cNvSpPr>
          <p:nvPr/>
        </p:nvSpPr>
        <p:spPr bwMode="auto">
          <a:xfrm>
            <a:off x="228600" y="3914775"/>
            <a:ext cx="304800" cy="276225"/>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1200" b="1" dirty="0">
                <a:ea typeface="ＭＳ Ｐゴシック" pitchFamily="34" charset="-128"/>
              </a:rPr>
              <a:t>C</a:t>
            </a:r>
          </a:p>
        </p:txBody>
      </p:sp>
      <p:sp>
        <p:nvSpPr>
          <p:cNvPr id="4108" name="TextBox 18"/>
          <p:cNvSpPr txBox="1">
            <a:spLocks noChangeArrowheads="1"/>
          </p:cNvSpPr>
          <p:nvPr/>
        </p:nvSpPr>
        <p:spPr bwMode="auto">
          <a:xfrm>
            <a:off x="228600" y="5257800"/>
            <a:ext cx="304800" cy="276225"/>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1200" b="1" dirty="0">
                <a:ea typeface="ＭＳ Ｐゴシック" pitchFamily="34" charset="-128"/>
              </a:rPr>
              <a:t>P</a:t>
            </a:r>
          </a:p>
        </p:txBody>
      </p:sp>
      <p:sp>
        <p:nvSpPr>
          <p:cNvPr id="4109" name="TextBox 19"/>
          <p:cNvSpPr txBox="1">
            <a:spLocks noChangeArrowheads="1"/>
          </p:cNvSpPr>
          <p:nvPr/>
        </p:nvSpPr>
        <p:spPr bwMode="auto">
          <a:xfrm>
            <a:off x="228600" y="5770563"/>
            <a:ext cx="304800" cy="277812"/>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1200" b="1" dirty="0">
                <a:ea typeface="ＭＳ Ｐゴシック" pitchFamily="34" charset="-128"/>
              </a:rPr>
              <a:t>E</a:t>
            </a:r>
          </a:p>
        </p:txBody>
      </p:sp>
      <p:sp>
        <p:nvSpPr>
          <p:cNvPr id="4110" name="TextBox 20"/>
          <p:cNvSpPr txBox="1">
            <a:spLocks noChangeArrowheads="1"/>
          </p:cNvSpPr>
          <p:nvPr/>
        </p:nvSpPr>
        <p:spPr bwMode="auto">
          <a:xfrm>
            <a:off x="228600" y="6276975"/>
            <a:ext cx="304800" cy="276225"/>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1200" b="1" dirty="0">
                <a:ea typeface="ＭＳ Ｐゴシック" pitchFamily="34" charset="-128"/>
              </a:rPr>
              <a:t>C</a:t>
            </a:r>
          </a:p>
        </p:txBody>
      </p:sp>
      <p:graphicFrame>
        <p:nvGraphicFramePr>
          <p:cNvPr id="23" name="Table 22"/>
          <p:cNvGraphicFramePr>
            <a:graphicFrameLocks noGrp="1"/>
          </p:cNvGraphicFramePr>
          <p:nvPr/>
        </p:nvGraphicFramePr>
        <p:xfrm>
          <a:off x="4572000" y="152400"/>
          <a:ext cx="4419600" cy="6557971"/>
        </p:xfrm>
        <a:graphic>
          <a:graphicData uri="http://schemas.openxmlformats.org/drawingml/2006/table">
            <a:tbl>
              <a:tblPr/>
              <a:tblGrid>
                <a:gridCol w="4419600">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0"/>
                    </a:ext>
                  </a:extLst>
                </a:gridCol>
              </a:tblGrid>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0"/>
                  </a:ext>
                </a:extLst>
              </a:tr>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1"/>
                  </a:ext>
                </a:extLst>
              </a:tr>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2"/>
                  </a:ext>
                </a:extLst>
              </a:tr>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3"/>
                  </a:ext>
                </a:extLst>
              </a:tr>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4"/>
                  </a:ext>
                </a:extLst>
              </a:tr>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5"/>
                  </a:ext>
                </a:extLst>
              </a:tr>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6"/>
                  </a:ext>
                </a:extLst>
              </a:tr>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7"/>
                  </a:ext>
                </a:extLst>
              </a:tr>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8"/>
                  </a:ext>
                </a:extLst>
              </a:tr>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9"/>
                  </a:ext>
                </a:extLst>
              </a:tr>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10"/>
                  </a:ext>
                </a:extLst>
              </a:tr>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11"/>
                  </a:ext>
                </a:extLst>
              </a:tr>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12"/>
                  </a:ext>
                </a:extLst>
              </a:tr>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13"/>
                  </a:ext>
                </a:extLst>
              </a:tr>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14"/>
                  </a:ext>
                </a:extLst>
              </a:tr>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15"/>
                  </a:ext>
                </a:extLst>
              </a:tr>
              <a:tr h="385763">
                <a:tc>
                  <a:txBody>
                    <a:bodyPr/>
                    <a:lstStyle>
                      <a:lvl1pPr defTabSz="457200">
                        <a:spcBef>
                          <a:spcPct val="20000"/>
                        </a:spcBef>
                        <a:defRPr sz="2800">
                          <a:solidFill>
                            <a:schemeClr val="tx1"/>
                          </a:solidFill>
                          <a:latin typeface="Arial" panose="020B0604020202020204" pitchFamily="34" charset="0"/>
                        </a:defRPr>
                      </a:lvl1pPr>
                      <a:lvl2pPr marL="37931725" indent="-37474525" defTabSz="45720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marL="457200" fontAlgn="base">
                        <a:spcBef>
                          <a:spcPct val="20000"/>
                        </a:spcBef>
                        <a:spcAft>
                          <a:spcPct val="0"/>
                        </a:spcAft>
                        <a:defRPr>
                          <a:solidFill>
                            <a:schemeClr val="tx1"/>
                          </a:solidFill>
                          <a:latin typeface="Arial" panose="020B0604020202020204" pitchFamily="34" charset="0"/>
                        </a:defRPr>
                      </a:lvl6pPr>
                      <a:lvl7pPr marL="914400" fontAlgn="base">
                        <a:spcBef>
                          <a:spcPct val="20000"/>
                        </a:spcBef>
                        <a:spcAft>
                          <a:spcPct val="0"/>
                        </a:spcAft>
                        <a:defRPr>
                          <a:solidFill>
                            <a:schemeClr val="tx1"/>
                          </a:solidFill>
                          <a:latin typeface="Arial" panose="020B0604020202020204" pitchFamily="34" charset="0"/>
                        </a:defRPr>
                      </a:lvl7pPr>
                      <a:lvl8pPr marL="1371600" fontAlgn="base">
                        <a:spcBef>
                          <a:spcPct val="20000"/>
                        </a:spcBef>
                        <a:spcAft>
                          <a:spcPct val="0"/>
                        </a:spcAft>
                        <a:defRPr>
                          <a:solidFill>
                            <a:schemeClr val="tx1"/>
                          </a:solidFill>
                          <a:latin typeface="Arial" panose="020B0604020202020204" pitchFamily="34" charset="0"/>
                        </a:defRPr>
                      </a:lvl8pPr>
                      <a:lvl9pPr marL="1828800" fontAlgn="base">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16"/>
                  </a:ext>
                </a:extLst>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19441646"/>
      </p:ext>
    </p:extLst>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97596" y="-296862"/>
            <a:ext cx="4009684" cy="2026602"/>
          </a:xfrm>
        </p:spPr>
        <p:txBody>
          <a:bodyPr>
            <a:normAutofit/>
          </a:bodyPr>
          <a:lstStyle/>
          <a:p>
            <a:r>
              <a:rPr lang="en-GB" dirty="0"/>
              <a:t>HOMEWORK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36867" y="0"/>
            <a:ext cx="3859979" cy="6858000"/>
          </a:xfrm>
          <a:prstGeom prst="rect">
            <a:avLst/>
          </a:prstGeom>
        </p:spPr>
      </p:pic>
      <p:sp>
        <p:nvSpPr>
          <p:cNvPr id="5" name="TextBox 4"/>
          <p:cNvSpPr txBox="1"/>
          <p:nvPr/>
        </p:nvSpPr>
        <p:spPr>
          <a:xfrm>
            <a:off x="551543" y="1642906"/>
            <a:ext cx="3817257" cy="2031325"/>
          </a:xfrm>
          <a:prstGeom prst="rect">
            <a:avLst/>
          </a:prstGeom>
          <a:noFill/>
        </p:spPr>
        <p:txBody>
          <a:bodyPr wrap="square" rtlCol="0">
            <a:spAutoFit/>
          </a:bodyPr>
          <a:lstStyle/>
          <a:p>
            <a:r>
              <a:rPr lang="en-GB" dirty="0"/>
              <a:t>On an A3/A2 piece of mountboard create a self portrait  using only cut up sections of colour/texture from magazines</a:t>
            </a:r>
          </a:p>
          <a:p>
            <a:endParaRPr lang="en-GB" dirty="0"/>
          </a:p>
          <a:p>
            <a:r>
              <a:rPr lang="en-GB" dirty="0"/>
              <a:t>Complete 1 page of research in your book on Jonathan Yeo’s collages (include images) or Gabi Trinkaus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2527558"/>
      </p:ext>
    </p:extLst>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8019" y="508000"/>
            <a:ext cx="4008898" cy="520427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03687" y="624114"/>
            <a:ext cx="4740313" cy="2907392"/>
          </a:xfrm>
          <a:prstGeom prst="rect">
            <a:avLst/>
          </a:prstGeom>
        </p:spPr>
      </p:pic>
      <p:sp>
        <p:nvSpPr>
          <p:cNvPr id="4" name="TextBox 3"/>
          <p:cNvSpPr txBox="1"/>
          <p:nvPr/>
        </p:nvSpPr>
        <p:spPr>
          <a:xfrm>
            <a:off x="5254171" y="3918857"/>
            <a:ext cx="1337417" cy="369332"/>
          </a:xfrm>
          <a:prstGeom prst="rect">
            <a:avLst/>
          </a:prstGeom>
          <a:noFill/>
        </p:spPr>
        <p:txBody>
          <a:bodyPr wrap="none" rtlCol="0">
            <a:spAutoFit/>
          </a:bodyPr>
          <a:lstStyle/>
          <a:p>
            <a:r>
              <a:rPr lang="en-GB" dirty="0"/>
              <a:t>Jonathan Yeo</a:t>
            </a:r>
            <a:endParaRPr lang="en-US" dirty="0"/>
          </a:p>
        </p:txBody>
      </p:sp>
      <p:sp>
        <p:nvSpPr>
          <p:cNvPr id="5" name="TextBox 4"/>
          <p:cNvSpPr txBox="1"/>
          <p:nvPr/>
        </p:nvSpPr>
        <p:spPr>
          <a:xfrm>
            <a:off x="1132114" y="5998420"/>
            <a:ext cx="1460143" cy="369332"/>
          </a:xfrm>
          <a:prstGeom prst="rect">
            <a:avLst/>
          </a:prstGeom>
          <a:noFill/>
        </p:spPr>
        <p:txBody>
          <a:bodyPr wrap="none" rtlCol="0">
            <a:spAutoFit/>
          </a:bodyPr>
          <a:lstStyle/>
          <a:p>
            <a:r>
              <a:rPr lang="en-GB" dirty="0"/>
              <a:t>Gabi Trinkhaus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13229506"/>
      </p:ext>
    </p:extLst>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8407" y="1064266"/>
            <a:ext cx="6674069" cy="5458453"/>
          </a:xfrm>
        </p:spPr>
        <p:txBody>
          <a:bodyPr>
            <a:normAutofit/>
          </a:bodyPr>
          <a:lstStyle/>
          <a:p>
            <a:pPr marL="0" indent="0">
              <a:buNone/>
            </a:pPr>
            <a:r>
              <a:rPr lang="en-GB" dirty="0"/>
              <a:t>Students take 20 photos of a figure or themselves (direct a friend to take them for you?) . In these photos you must take some:-</a:t>
            </a:r>
          </a:p>
          <a:p>
            <a:pPr marL="0" indent="0">
              <a:buNone/>
            </a:pPr>
            <a:r>
              <a:rPr lang="en-GB" dirty="0"/>
              <a:t>Close ups of facial features/sections of the body or pose/close ups of hands or sections of clothing. Each photo must be taken from above, the side and below to give an all round impression of he 3D figure. Try to make sure the subject is involved in an activity, like eating, drinking, reading, playing a game </a:t>
            </a:r>
            <a:r>
              <a:rPr lang="en-GB" dirty="0" err="1"/>
              <a:t>etc</a:t>
            </a:r>
            <a:r>
              <a:rPr lang="en-GB" dirty="0"/>
              <a:t> so the images look natural. You don’t need lots of images of the background but some objects could be included. Stick to mainly the face and body. </a:t>
            </a:r>
          </a:p>
          <a:p>
            <a:pPr marL="0" indent="0">
              <a:buNone/>
            </a:pPr>
            <a:r>
              <a:rPr lang="en-GB" dirty="0"/>
              <a:t>Bring in the set of 20 images to your next lesson. You do NOT need to make a photo collage with these.</a:t>
            </a:r>
          </a:p>
          <a:p>
            <a:pPr marL="0" indent="0">
              <a:buNone/>
            </a:pPr>
            <a:r>
              <a:rPr lang="en-GB" dirty="0"/>
              <a:t>Also : Buy and bring into school your canvas for your Final piece: A1 size minimum</a:t>
            </a:r>
          </a:p>
        </p:txBody>
      </p:sp>
      <p:sp>
        <p:nvSpPr>
          <p:cNvPr id="2" name="TextBox 1"/>
          <p:cNvSpPr txBox="1"/>
          <p:nvPr/>
        </p:nvSpPr>
        <p:spPr>
          <a:xfrm>
            <a:off x="2663358" y="221733"/>
            <a:ext cx="3318537" cy="707886"/>
          </a:xfrm>
          <a:prstGeom prst="rect">
            <a:avLst/>
          </a:prstGeom>
          <a:noFill/>
        </p:spPr>
        <p:txBody>
          <a:bodyPr wrap="none" rtlCol="0">
            <a:spAutoFit/>
          </a:bodyPr>
          <a:lstStyle/>
          <a:p>
            <a:r>
              <a:rPr lang="en-GB" sz="4000" dirty="0">
                <a:latin typeface="Arial" panose="020B0604020202020204" pitchFamily="34" charset="0"/>
                <a:cs typeface="Arial" panose="020B0604020202020204" pitchFamily="34" charset="0"/>
              </a:rPr>
              <a:t>HOMEWORK</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56891649"/>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2" descr="http://www.artsperse.com/picture/figure-image05%20%20120x95cm.jpg?pictureId=926329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86514" y="1001486"/>
            <a:ext cx="4223657" cy="534644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0964" y="1001486"/>
            <a:ext cx="4225489" cy="533483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Rectangle 6"/>
          <p:cNvSpPr/>
          <p:nvPr/>
        </p:nvSpPr>
        <p:spPr>
          <a:xfrm>
            <a:off x="3218375" y="117094"/>
            <a:ext cx="2971967" cy="646331"/>
          </a:xfrm>
          <a:prstGeom prst="rect">
            <a:avLst/>
          </a:prstGeom>
        </p:spPr>
        <p:txBody>
          <a:bodyPr wrap="none">
            <a:spAutoFit/>
          </a:bodyPr>
          <a:lstStyle/>
          <a:p>
            <a:r>
              <a:rPr lang="en-US" sz="3600" b="1" dirty="0">
                <a:latin typeface="Arial" panose="020B0604020202020204" pitchFamily="34" charset="0"/>
                <a:cs typeface="Arial" panose="020B0604020202020204" pitchFamily="34" charset="0"/>
              </a:rPr>
              <a:t>Lee Gil Woo </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0111878"/>
      </p:ext>
    </p:extLst>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447800" y="342900"/>
            <a:ext cx="6712094" cy="369332"/>
          </a:xfrm>
          <a:prstGeom prst="rect">
            <a:avLst/>
          </a:prstGeom>
          <a:noFill/>
        </p:spPr>
        <p:txBody>
          <a:bodyPr wrap="none" rtlCol="0">
            <a:spAutoFit/>
          </a:bodyPr>
          <a:lstStyle/>
          <a:p>
            <a:r>
              <a:rPr lang="en-GB" dirty="0"/>
              <a:t>If your photos were put into a collage they may look like these….</a:t>
            </a:r>
          </a:p>
        </p:txBody>
      </p:sp>
      <p:pic>
        <p:nvPicPr>
          <p:cNvPr id="5" name="Picture 4"/>
          <p:cNvPicPr>
            <a:picLocks noChangeAspect="1"/>
          </p:cNvPicPr>
          <p:nvPr/>
        </p:nvPicPr>
        <p:blipFill>
          <a:blip r:embed="rId2"/>
          <a:stretch>
            <a:fillRect/>
          </a:stretch>
        </p:blipFill>
        <p:spPr>
          <a:xfrm>
            <a:off x="284634" y="1589136"/>
            <a:ext cx="2530955" cy="3188604"/>
          </a:xfrm>
          <a:prstGeom prst="rect">
            <a:avLst/>
          </a:prstGeom>
        </p:spPr>
      </p:pic>
      <p:pic>
        <p:nvPicPr>
          <p:cNvPr id="6" name="Picture 5"/>
          <p:cNvPicPr>
            <a:picLocks noChangeAspect="1"/>
          </p:cNvPicPr>
          <p:nvPr/>
        </p:nvPicPr>
        <p:blipFill>
          <a:blip r:embed="rId3"/>
          <a:stretch>
            <a:fillRect/>
          </a:stretch>
        </p:blipFill>
        <p:spPr>
          <a:xfrm>
            <a:off x="2897290" y="1764526"/>
            <a:ext cx="2636520" cy="2401705"/>
          </a:xfrm>
          <a:prstGeom prst="rect">
            <a:avLst/>
          </a:prstGeom>
        </p:spPr>
      </p:pic>
      <p:pic>
        <p:nvPicPr>
          <p:cNvPr id="7" name="Picture 6"/>
          <p:cNvPicPr>
            <a:picLocks noChangeAspect="1"/>
          </p:cNvPicPr>
          <p:nvPr/>
        </p:nvPicPr>
        <p:blipFill>
          <a:blip r:embed="rId4"/>
          <a:stretch>
            <a:fillRect/>
          </a:stretch>
        </p:blipFill>
        <p:spPr>
          <a:xfrm>
            <a:off x="5615512" y="910956"/>
            <a:ext cx="3414188" cy="528828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8528784"/>
      </p:ext>
    </p:extLst>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1711" y="0"/>
            <a:ext cx="4580578" cy="6858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3254514"/>
      </p:ext>
    </p:extLst>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181100" y="518160"/>
            <a:ext cx="7459980" cy="1200329"/>
          </a:xfrm>
          <a:prstGeom prst="rect">
            <a:avLst/>
          </a:prstGeom>
          <a:noFill/>
        </p:spPr>
        <p:txBody>
          <a:bodyPr wrap="square" rtlCol="0">
            <a:spAutoFit/>
          </a:bodyPr>
          <a:lstStyle/>
          <a:p>
            <a:r>
              <a:rPr lang="en-GB" dirty="0"/>
              <a:t>Every week you will complete a different painting from your photos using a different painting style. Try to choose which images suit a certain painting technique. Look at the textures and shapes in your images to </a:t>
            </a:r>
            <a:r>
              <a:rPr lang="en-GB" dirty="0" smtClean="0"/>
              <a:t>decide.</a:t>
            </a:r>
            <a:endParaRPr lang="en-GB" dirty="0"/>
          </a:p>
        </p:txBody>
      </p:sp>
      <p:pic>
        <p:nvPicPr>
          <p:cNvPr id="3" name="Picture 2"/>
          <p:cNvPicPr>
            <a:picLocks noChangeAspect="1"/>
          </p:cNvPicPr>
          <p:nvPr/>
        </p:nvPicPr>
        <p:blipFill>
          <a:blip r:embed="rId2"/>
          <a:stretch>
            <a:fillRect/>
          </a:stretch>
        </p:blipFill>
        <p:spPr>
          <a:xfrm>
            <a:off x="3071589" y="2013584"/>
            <a:ext cx="3089181" cy="437197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08645626"/>
      </p:ext>
    </p:extLst>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79632" y="666048"/>
            <a:ext cx="9423631" cy="1143000"/>
          </a:xfrm>
        </p:spPr>
        <p:txBody>
          <a:bodyPr>
            <a:normAutofit fontScale="90000"/>
          </a:bodyPr>
          <a:lstStyle/>
          <a:p>
            <a:pPr marL="342900" indent="-342900">
              <a:spcBef>
                <a:spcPct val="20000"/>
              </a:spcBef>
              <a:spcAft>
                <a:spcPts val="600"/>
              </a:spcAft>
              <a:buClr>
                <a:srgbClr val="DC9E1F"/>
              </a:buClr>
            </a:pPr>
            <a:r>
              <a:rPr lang="en-GB" dirty="0" smtClean="0"/>
              <a:t>		Experimental </a:t>
            </a:r>
            <a:r>
              <a:rPr lang="en-GB" dirty="0"/>
              <a:t>painting techniques</a:t>
            </a:r>
            <a:r>
              <a:rPr lang="en-GB" dirty="0" smtClean="0"/>
              <a:t> </a:t>
            </a:r>
            <a:r>
              <a:rPr lang="en-GB" sz="1800" dirty="0" smtClean="0">
                <a:latin typeface="Arial" panose="020B0604020202020204" pitchFamily="34" charset="0"/>
                <a:cs typeface="Arial" panose="020B0604020202020204" pitchFamily="34" charset="0"/>
              </a:rPr>
              <a:t>(</a:t>
            </a:r>
            <a:r>
              <a:rPr lang="en-GB" sz="1800" dirty="0">
                <a:latin typeface="Arial" panose="020B0604020202020204" pitchFamily="34" charset="0"/>
                <a:cs typeface="Arial" panose="020B0604020202020204" pitchFamily="34" charset="0"/>
              </a:rPr>
              <a:t>Lessons 18-20)</a:t>
            </a:r>
            <a:br>
              <a:rPr lang="en-GB" sz="1800" dirty="0">
                <a:latin typeface="Arial" panose="020B0604020202020204" pitchFamily="34" charset="0"/>
                <a:cs typeface="Arial" panose="020B0604020202020204" pitchFamily="34" charset="0"/>
              </a:rPr>
            </a:br>
            <a:r>
              <a:rPr lang="en-GB" sz="1400" cap="none" spc="30" dirty="0">
                <a:solidFill>
                  <a:srgbClr val="FFFFFF"/>
                </a:solidFill>
                <a:latin typeface="Arial" panose="020B0604020202020204" pitchFamily="34" charset="0"/>
                <a:ea typeface="+mn-ea"/>
                <a:cs typeface="Arial" panose="020B0604020202020204" pitchFamily="34" charset="0"/>
              </a:rPr>
              <a:t>L.O: Understand how to create different mark making effects using different techniques and/ or implements.</a:t>
            </a:r>
            <a:br>
              <a:rPr lang="en-GB" sz="1400" cap="none" spc="30" dirty="0">
                <a:solidFill>
                  <a:srgbClr val="FFFFFF"/>
                </a:solidFill>
                <a:latin typeface="Arial" panose="020B0604020202020204" pitchFamily="34" charset="0"/>
                <a:ea typeface="+mn-ea"/>
                <a:cs typeface="Arial" panose="020B0604020202020204" pitchFamily="34" charset="0"/>
              </a:rPr>
            </a:br>
            <a:r>
              <a:rPr lang="en-GB" sz="1400" cap="none" spc="30" dirty="0">
                <a:solidFill>
                  <a:srgbClr val="FFFFFF"/>
                </a:solidFill>
                <a:latin typeface="Arial" panose="020B0604020202020204" pitchFamily="34" charset="0"/>
                <a:ea typeface="+mn-ea"/>
                <a:cs typeface="Arial" panose="020B0604020202020204" pitchFamily="34" charset="0"/>
              </a:rPr>
              <a:t>Understand how and why these different techniques can change your perception of an image-How can these be useful in a painting? What effect can they have on the subject/background/foreground? </a:t>
            </a:r>
            <a:br>
              <a:rPr lang="en-GB" sz="1400" cap="none" spc="30" dirty="0">
                <a:solidFill>
                  <a:srgbClr val="FFFFFF"/>
                </a:solidFill>
                <a:latin typeface="Arial" panose="020B0604020202020204" pitchFamily="34" charset="0"/>
                <a:ea typeface="+mn-ea"/>
                <a:cs typeface="Arial" panose="020B0604020202020204" pitchFamily="34" charset="0"/>
              </a:rPr>
            </a:br>
            <a:r>
              <a:rPr lang="en-GB" sz="1400" dirty="0">
                <a:latin typeface="Arial" panose="020B0604020202020204" pitchFamily="34" charset="0"/>
                <a:cs typeface="Arial" panose="020B0604020202020204" pitchFamily="34" charset="0"/>
              </a:rPr>
              <a:t/>
            </a:r>
            <a:br>
              <a:rPr lang="en-GB" sz="1400" dirty="0">
                <a:latin typeface="Arial" panose="020B0604020202020204" pitchFamily="34" charset="0"/>
                <a:cs typeface="Arial" panose="020B0604020202020204" pitchFamily="34" charset="0"/>
              </a:rPr>
            </a:br>
            <a:r>
              <a:rPr lang="en-GB" dirty="0"/>
              <a:t/>
            </a:r>
            <a:br>
              <a:rPr lang="en-GB" dirty="0"/>
            </a:br>
            <a:endParaRPr lang="en-GB" sz="1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7542" y="5580679"/>
            <a:ext cx="8796458" cy="1016876"/>
          </a:xfrm>
        </p:spPr>
        <p:txBody>
          <a:bodyPr>
            <a:noAutofit/>
          </a:bodyPr>
          <a:lstStyle/>
          <a:p>
            <a:pPr marL="2286000" lvl="5" indent="0">
              <a:buNone/>
            </a:pPr>
            <a:r>
              <a:rPr lang="en-GB" sz="1800" dirty="0" smtClean="0">
                <a:latin typeface="Arial" panose="020B0604020202020204" pitchFamily="34" charset="0"/>
                <a:cs typeface="Arial" panose="020B0604020202020204" pitchFamily="34" charset="0"/>
              </a:rPr>
              <a:t>	</a:t>
            </a:r>
          </a:p>
          <a:p>
            <a:pPr>
              <a:buNone/>
            </a:pPr>
            <a:r>
              <a:rPr lang="en-GB" sz="1800" b="1" dirty="0" smtClean="0"/>
              <a:t>Blur</a:t>
            </a:r>
          </a:p>
          <a:p>
            <a:pPr>
              <a:buNone/>
            </a:pPr>
            <a:r>
              <a:rPr lang="en-GB" sz="1800" dirty="0" smtClean="0"/>
              <a:t>Choose </a:t>
            </a:r>
            <a:r>
              <a:rPr lang="en-GB" sz="1800" dirty="0"/>
              <a:t>one  photo and try to blur this using brushes/sponges/acrylic/fan brushes.</a:t>
            </a:r>
          </a:p>
        </p:txBody>
      </p:sp>
      <p:pic>
        <p:nvPicPr>
          <p:cNvPr id="2050" name="Picture 2" descr="http://www.yoyowall.com/wp-content/uploads/2013/07/Painting-Blur.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47257" y="1085640"/>
            <a:ext cx="7167210" cy="476076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6583272"/>
      </p:ext>
    </p:extLst>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309257" y="-170912"/>
            <a:ext cx="7924800" cy="1143000"/>
          </a:xfrm>
        </p:spPr>
        <p:txBody>
          <a:bodyPr/>
          <a:lstStyle/>
          <a:p>
            <a:r>
              <a:rPr lang="en-GB" dirty="0"/>
              <a:t>Dripping</a:t>
            </a:r>
          </a:p>
        </p:txBody>
      </p:sp>
      <p:sp>
        <p:nvSpPr>
          <p:cNvPr id="3" name="Content Placeholder 2"/>
          <p:cNvSpPr>
            <a:spLocks noGrp="1"/>
          </p:cNvSpPr>
          <p:nvPr>
            <p:ph idx="1"/>
          </p:nvPr>
        </p:nvSpPr>
        <p:spPr>
          <a:xfrm>
            <a:off x="178257" y="782772"/>
            <a:ext cx="8809769" cy="1325562"/>
          </a:xfrm>
        </p:spPr>
        <p:txBody>
          <a:bodyPr>
            <a:normAutofit fontScale="77500" lnSpcReduction="20000"/>
          </a:bodyPr>
          <a:lstStyle/>
          <a:p>
            <a:pPr>
              <a:buNone/>
            </a:pPr>
            <a:r>
              <a:rPr lang="en-GB" dirty="0"/>
              <a:t>LESSON 19:</a:t>
            </a:r>
            <a:r>
              <a:rPr lang="en-GB" dirty="0" smtClean="0"/>
              <a:t> </a:t>
            </a:r>
          </a:p>
          <a:p>
            <a:pPr>
              <a:buNone/>
            </a:pPr>
            <a:r>
              <a:rPr lang="en-GB" dirty="0" smtClean="0"/>
              <a:t>Choose </a:t>
            </a:r>
            <a:r>
              <a:rPr lang="en-GB" dirty="0"/>
              <a:t>another photo and experiment with dripping paint.</a:t>
            </a:r>
            <a:r>
              <a:rPr lang="en-GB" dirty="0" smtClean="0"/>
              <a:t> Hold </a:t>
            </a:r>
            <a:r>
              <a:rPr lang="en-GB" dirty="0"/>
              <a:t>your wood upright. Paint a </a:t>
            </a:r>
            <a:r>
              <a:rPr lang="en-GB" dirty="0" smtClean="0"/>
              <a:t>new</a:t>
            </a:r>
          </a:p>
          <a:p>
            <a:pPr>
              <a:buNone/>
            </a:pPr>
            <a:r>
              <a:rPr lang="en-GB" dirty="0" smtClean="0"/>
              <a:t>section </a:t>
            </a:r>
            <a:r>
              <a:rPr lang="en-GB" dirty="0"/>
              <a:t>of your painting using </a:t>
            </a:r>
            <a:r>
              <a:rPr lang="en-GB" dirty="0" smtClean="0"/>
              <a:t>thick acrylic</a:t>
            </a:r>
            <a:r>
              <a:rPr lang="en-GB" dirty="0"/>
              <a:t>. Paint very quickly before paint dries. Drip </a:t>
            </a:r>
            <a:r>
              <a:rPr lang="en-GB" dirty="0" smtClean="0"/>
              <a:t>water</a:t>
            </a:r>
          </a:p>
          <a:p>
            <a:pPr>
              <a:buNone/>
            </a:pPr>
            <a:r>
              <a:rPr lang="en-GB" dirty="0" smtClean="0"/>
              <a:t>down </a:t>
            </a:r>
            <a:r>
              <a:rPr lang="en-GB" dirty="0"/>
              <a:t>the </a:t>
            </a:r>
            <a:r>
              <a:rPr lang="en-GB" dirty="0" smtClean="0"/>
              <a:t>work and </a:t>
            </a:r>
            <a:r>
              <a:rPr lang="en-GB" dirty="0"/>
              <a:t>let it run. </a:t>
            </a:r>
          </a:p>
        </p:txBody>
      </p:sp>
      <p:pic>
        <p:nvPicPr>
          <p:cNvPr id="4098" name="Picture 2" descr="https://img1.etsystatic.com/051/0/5996991/il_340x270.715641293_emt9.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5078" y="2108334"/>
            <a:ext cx="5594846" cy="444296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7895090"/>
      </p:ext>
    </p:extLst>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02857" y="39914"/>
            <a:ext cx="7924800" cy="1143000"/>
          </a:xfrm>
        </p:spPr>
        <p:txBody>
          <a:bodyPr/>
          <a:lstStyle/>
          <a:p>
            <a:r>
              <a:rPr lang="en-GB" dirty="0"/>
              <a:t>Flat colour</a:t>
            </a:r>
          </a:p>
        </p:txBody>
      </p:sp>
      <p:sp>
        <p:nvSpPr>
          <p:cNvPr id="3" name="Content Placeholder 2"/>
          <p:cNvSpPr>
            <a:spLocks noGrp="1"/>
          </p:cNvSpPr>
          <p:nvPr>
            <p:ph idx="1"/>
          </p:nvPr>
        </p:nvSpPr>
        <p:spPr>
          <a:xfrm>
            <a:off x="777240" y="1265432"/>
            <a:ext cx="7924800" cy="953814"/>
          </a:xfrm>
        </p:spPr>
        <p:txBody>
          <a:bodyPr>
            <a:normAutofit lnSpcReduction="10000"/>
          </a:bodyPr>
          <a:lstStyle/>
          <a:p>
            <a:r>
              <a:rPr lang="en-GB" dirty="0"/>
              <a:t>LESSON 19: Choose another section and complete using flat Pop Art painting style. Choose the dominant colour in each area and complete the section using very flat tones.</a:t>
            </a:r>
          </a:p>
        </p:txBody>
      </p:sp>
      <p:pic>
        <p:nvPicPr>
          <p:cNvPr id="5122" name="Picture 2" descr="https://thestonespace.files.wordpress.com/2011/12/jcox-small.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25354" y="2301765"/>
            <a:ext cx="3181350" cy="42672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6771227"/>
      </p:ext>
    </p:extLst>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53981" y="38198"/>
            <a:ext cx="7924800" cy="1143000"/>
          </a:xfrm>
        </p:spPr>
        <p:txBody>
          <a:bodyPr/>
          <a:lstStyle/>
          <a:p>
            <a:r>
              <a:rPr lang="en-GB" dirty="0"/>
              <a:t>Dragging/finger painting</a:t>
            </a:r>
          </a:p>
        </p:txBody>
      </p:sp>
      <p:sp>
        <p:nvSpPr>
          <p:cNvPr id="3" name="Content Placeholder 2"/>
          <p:cNvSpPr>
            <a:spLocks noGrp="1"/>
          </p:cNvSpPr>
          <p:nvPr>
            <p:ph idx="1"/>
          </p:nvPr>
        </p:nvSpPr>
        <p:spPr>
          <a:xfrm>
            <a:off x="609600" y="1087668"/>
            <a:ext cx="7924800" cy="1079938"/>
          </a:xfrm>
        </p:spPr>
        <p:txBody>
          <a:bodyPr/>
          <a:lstStyle/>
          <a:p>
            <a:r>
              <a:rPr lang="en-GB" dirty="0"/>
              <a:t>LESSON 20: Choose another section and paint using only fingers/hands and dragging the paint across the board. Mix colours first!</a:t>
            </a:r>
          </a:p>
        </p:txBody>
      </p:sp>
      <p:pic>
        <p:nvPicPr>
          <p:cNvPr id="6146" name="Picture 2" descr="https://s-media-cache-ak0.pinimg.com/236x/93/07/b6/9307b658bfe9b3d6344b6757f00042dd.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2257384" y="1422824"/>
            <a:ext cx="4506890" cy="599645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81927967"/>
      </p:ext>
    </p:extLst>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40229" y="-233680"/>
            <a:ext cx="8327571" cy="1503803"/>
          </a:xfrm>
        </p:spPr>
        <p:txBody>
          <a:bodyPr>
            <a:normAutofit/>
          </a:bodyPr>
          <a:lstStyle/>
          <a:p>
            <a:r>
              <a:rPr lang="en-GB" sz="2000" dirty="0"/>
              <a:t>IMPASTO,SCUMBLING,SGRAFFITO,TRANSLUCENT LAYERING </a:t>
            </a:r>
            <a:r>
              <a:rPr lang="en-GB" sz="2000" dirty="0">
                <a:latin typeface="Arial" panose="020B0604020202020204" pitchFamily="34" charset="0"/>
                <a:cs typeface="Arial" panose="020B0604020202020204" pitchFamily="34" charset="0"/>
              </a:rPr>
              <a:t>(lesson 21)</a:t>
            </a:r>
          </a:p>
        </p:txBody>
      </p:sp>
      <p:sp>
        <p:nvSpPr>
          <p:cNvPr id="3" name="TextBox 2"/>
          <p:cNvSpPr txBox="1"/>
          <p:nvPr/>
        </p:nvSpPr>
        <p:spPr>
          <a:xfrm>
            <a:off x="430724" y="1270123"/>
            <a:ext cx="8539106" cy="7294305"/>
          </a:xfrm>
          <a:prstGeom prst="rect">
            <a:avLst/>
          </a:prstGeom>
          <a:noFill/>
        </p:spPr>
        <p:txBody>
          <a:bodyPr wrap="square" rtlCol="0">
            <a:spAutoFit/>
          </a:bodyPr>
          <a:lstStyle/>
          <a:p>
            <a:r>
              <a:rPr lang="en-GB" dirty="0"/>
              <a:t>Demonstration of each technique </a:t>
            </a:r>
          </a:p>
          <a:p>
            <a:r>
              <a:rPr lang="en-GB" dirty="0"/>
              <a:t>Write up an explanation of each technique in your books and underneath demonstrate the technique</a:t>
            </a:r>
          </a:p>
          <a:p>
            <a:endParaRPr lang="en-GB" dirty="0"/>
          </a:p>
          <a:p>
            <a:r>
              <a:rPr lang="en-GB" b="1" dirty="0"/>
              <a:t>Scumbling: </a:t>
            </a:r>
            <a:r>
              <a:rPr lang="en-GB" dirty="0"/>
              <a:t>The practice of applying paint on top of another given colour. The aim is to allow some of the underlying paint to show through the final painting</a:t>
            </a:r>
          </a:p>
          <a:p>
            <a:endParaRPr lang="en-GB" dirty="0"/>
          </a:p>
          <a:p>
            <a:r>
              <a:rPr lang="en-GB" b="1" dirty="0"/>
              <a:t>Impasto: </a:t>
            </a:r>
            <a:r>
              <a:rPr lang="en-GB" dirty="0"/>
              <a:t>a technique used in painting, where paint is laid on an area of the surface very thickly, usually thickly enough that the brush or painting-knife strokes are visible. Paint can also be mixed right on the canvas</a:t>
            </a:r>
          </a:p>
          <a:p>
            <a:endParaRPr lang="en-GB" dirty="0"/>
          </a:p>
          <a:p>
            <a:r>
              <a:rPr lang="en-GB" b="1" dirty="0"/>
              <a:t>Sgraffito: </a:t>
            </a:r>
            <a:r>
              <a:rPr lang="en-GB" dirty="0"/>
              <a:t>Made by scratching through a surface to reveal a lower layer of a contrasting colour, typically done in plaster or in slip on ceramics before firing. Also used in painting.</a:t>
            </a:r>
          </a:p>
          <a:p>
            <a:endParaRPr lang="en-GB" dirty="0"/>
          </a:p>
          <a:p>
            <a:r>
              <a:rPr lang="en-GB" b="1" dirty="0"/>
              <a:t>Translucent Layering/Glazing: </a:t>
            </a:r>
            <a:r>
              <a:rPr lang="en-US" dirty="0"/>
              <a:t>In oil painting, the simplest form of a glaze is a thin, oily, transparent layer of paint spread over the top of an opaque colour that has dried..The thin oily layers of a glaze can help to create details that would be more difficult with opaque paints—e.g. the complexities of skin tones.</a:t>
            </a:r>
            <a:endParaRPr lang="en-GB" dirty="0"/>
          </a:p>
          <a:p>
            <a:endParaRPr lang="en-GB" dirty="0"/>
          </a:p>
          <a:p>
            <a:endParaRPr lang="en-GB" dirty="0"/>
          </a:p>
          <a:p>
            <a:endParaRPr lang="en-GB" dirty="0"/>
          </a:p>
          <a:p>
            <a:endParaRPr lang="en-GB" dirty="0"/>
          </a:p>
          <a:p>
            <a:endParaRPr lang="en-GB" dirty="0"/>
          </a:p>
          <a:p>
            <a:endParaRPr lang="en-GB" dirty="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41279314"/>
      </p:ext>
    </p:extLst>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6200000">
            <a:off x="1826647" y="-1088232"/>
            <a:ext cx="5411824" cy="877555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7055244"/>
      </p:ext>
    </p:extLst>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71567" y="-8760"/>
            <a:ext cx="7924800" cy="1143000"/>
          </a:xfrm>
        </p:spPr>
        <p:txBody>
          <a:bodyPr>
            <a:normAutofit/>
          </a:bodyPr>
          <a:lstStyle/>
          <a:p>
            <a:r>
              <a:rPr lang="en-GB" dirty="0"/>
              <a:t>Practicing Techniques:</a:t>
            </a:r>
            <a:br>
              <a:rPr lang="en-GB" dirty="0"/>
            </a:br>
            <a:r>
              <a:rPr lang="en-GB" sz="2400" dirty="0">
                <a:latin typeface="Arial" panose="020B0604020202020204" pitchFamily="34" charset="0"/>
                <a:cs typeface="Arial" panose="020B0604020202020204" pitchFamily="34" charset="0"/>
              </a:rPr>
              <a:t>Lesson 22 </a:t>
            </a:r>
          </a:p>
        </p:txBody>
      </p:sp>
      <p:sp>
        <p:nvSpPr>
          <p:cNvPr id="3" name="Content Placeholder 2"/>
          <p:cNvSpPr>
            <a:spLocks noGrp="1"/>
          </p:cNvSpPr>
          <p:nvPr>
            <p:ph idx="1"/>
          </p:nvPr>
        </p:nvSpPr>
        <p:spPr>
          <a:xfrm>
            <a:off x="6577676" y="1479922"/>
            <a:ext cx="2319581" cy="4114800"/>
          </a:xfrm>
        </p:spPr>
        <p:txBody>
          <a:bodyPr>
            <a:normAutofit fontScale="92500" lnSpcReduction="10000"/>
          </a:bodyPr>
          <a:lstStyle/>
          <a:p>
            <a:r>
              <a:rPr lang="en-GB" dirty="0"/>
              <a:t>Hand outs: </a:t>
            </a:r>
          </a:p>
          <a:p>
            <a:pPr marL="0" indent="0">
              <a:buNone/>
            </a:pPr>
            <a:r>
              <a:rPr lang="en-GB" dirty="0"/>
              <a:t>Cut up sections of different textures from magazines./images from internet. (see on Weebly)</a:t>
            </a:r>
          </a:p>
          <a:p>
            <a:pPr marL="0" indent="0">
              <a:buNone/>
            </a:pPr>
            <a:endParaRPr lang="en-GB" dirty="0"/>
          </a:p>
          <a:p>
            <a:pPr marL="0" indent="0">
              <a:buNone/>
            </a:pPr>
            <a:r>
              <a:rPr lang="en-GB" dirty="0"/>
              <a:t>Students: Take 3 cut up sections and stick these in your book. Replicate these using the appropriate techniques  you have looked at</a:t>
            </a:r>
          </a:p>
        </p:txBody>
      </p:sp>
      <p:pic>
        <p:nvPicPr>
          <p:cNvPr id="16387" name="Picture 3" descr="C:\Users\rwoolley1.309.FOR.001\AppData\Local\Microsoft\Windows\Temporary Internet Files\Content.Outlook\WOXFQ0V7\20140717_121237_resized.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3533" y="1479922"/>
            <a:ext cx="2776458" cy="493592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388" name="Picture 4" descr="C:\Users\rwoolley1.309.FOR.001\AppData\Local\Microsoft\Windows\Temporary Internet Files\Content.Outlook\WOXFQ0V7\20140717_121244_resized.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2314114" y="2412089"/>
            <a:ext cx="4989440" cy="280655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38223921"/>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descr="http://www.artsperse.com/picture/uploaded-file-33728?pictureId=9263327"/>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4172" y="-1"/>
            <a:ext cx="4278086" cy="689484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 name="Picture 4" descr="http://www.artsperse.com/picture/uploaded-file-13512?pictureId=926330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59229" y="-1"/>
            <a:ext cx="4191000" cy="681736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99762382"/>
      </p:ext>
    </p:extLst>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76425" y="490197"/>
            <a:ext cx="3300981" cy="587987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29201" y="550489"/>
            <a:ext cx="3268882" cy="581957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77092253"/>
      </p:ext>
    </p:extLst>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80110" y="67946"/>
            <a:ext cx="7886700" cy="1325563"/>
          </a:xfrm>
        </p:spPr>
        <p:txBody>
          <a:bodyPr/>
          <a:lstStyle/>
          <a:p>
            <a:r>
              <a:rPr lang="en-GB" dirty="0"/>
              <a:t>Painting tips for Photorealism Effect:</a:t>
            </a:r>
            <a:endParaRPr lang="en-US" dirty="0"/>
          </a:p>
        </p:txBody>
      </p:sp>
      <p:sp>
        <p:nvSpPr>
          <p:cNvPr id="3" name="TextBox 2"/>
          <p:cNvSpPr txBox="1"/>
          <p:nvPr/>
        </p:nvSpPr>
        <p:spPr>
          <a:xfrm>
            <a:off x="880110" y="1116511"/>
            <a:ext cx="7590971" cy="4524315"/>
          </a:xfrm>
          <a:prstGeom prst="rect">
            <a:avLst/>
          </a:prstGeom>
          <a:noFill/>
        </p:spPr>
        <p:txBody>
          <a:bodyPr wrap="square" rtlCol="0">
            <a:spAutoFit/>
          </a:bodyPr>
          <a:lstStyle/>
          <a:p>
            <a:r>
              <a:rPr lang="en-GB" dirty="0"/>
              <a:t>When painting an area where you want solid colour load up the paint on the brush. When painting an area that you want to glaze, make sure the paint is a lot thinner and more watery on the brush. </a:t>
            </a:r>
          </a:p>
          <a:p>
            <a:endParaRPr lang="en-GB" dirty="0"/>
          </a:p>
          <a:p>
            <a:r>
              <a:rPr lang="en-GB" dirty="0"/>
              <a:t>In general, don't apply the paint too thickly or heavily when you are trying to achieve Photorealism. One aim of Photorealism is to replicate the smooth surface of a photo... therefore keep your paints thinned!</a:t>
            </a:r>
          </a:p>
          <a:p>
            <a:endParaRPr lang="en-GB" dirty="0">
              <a:effectLst/>
            </a:endParaRPr>
          </a:p>
          <a:p>
            <a:r>
              <a:rPr lang="en-GB" dirty="0"/>
              <a:t>Begin with a bigger brush and block in all areas with the overall colour required. Ignore the highlights and shadows for now. You can add these in afterwards</a:t>
            </a:r>
          </a:p>
          <a:p>
            <a:endParaRPr lang="en-GB" dirty="0">
              <a:effectLst/>
            </a:endParaRPr>
          </a:p>
          <a:p>
            <a:r>
              <a:rPr lang="en-GB" dirty="0"/>
              <a:t>Pure black from the tube has an artificial quality to it that you usually want to avoid. Try to use a mixture of Cadmium red and Phathalo or Ultramarine Blue</a:t>
            </a:r>
          </a:p>
          <a:p>
            <a:endParaRPr lang="en-GB" dirty="0"/>
          </a:p>
          <a:p>
            <a:r>
              <a:rPr lang="en-GB" dirty="0"/>
              <a:t>After you paint your underpainting in which you mapped out all the important areas of colour, begin working on your glazes or your lighter /darker tones and then your detail. </a:t>
            </a:r>
            <a:endParaRPr lang="en-GB" dirty="0">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5377857"/>
      </p:ext>
    </p:extLst>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5835" y="206700"/>
            <a:ext cx="4348666" cy="6387104"/>
          </a:xfrm>
          <a:prstGeom prst="rect">
            <a:avLst/>
          </a:prstGeom>
        </p:spPr>
      </p:pic>
      <p:sp>
        <p:nvSpPr>
          <p:cNvPr id="3" name="Rectangle 2"/>
          <p:cNvSpPr/>
          <p:nvPr/>
        </p:nvSpPr>
        <p:spPr>
          <a:xfrm>
            <a:off x="4454501" y="2625372"/>
            <a:ext cx="2739853" cy="369332"/>
          </a:xfrm>
          <a:prstGeom prst="rect">
            <a:avLst/>
          </a:prstGeom>
        </p:spPr>
        <p:txBody>
          <a:bodyPr wrap="none">
            <a:spAutoFit/>
          </a:bodyPr>
          <a:lstStyle/>
          <a:p>
            <a:r>
              <a:rPr lang="en-US" dirty="0"/>
              <a:t>1. complete the underpainting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49539836"/>
      </p:ext>
    </p:extLst>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317498" y="370459"/>
            <a:ext cx="8487833" cy="1477328"/>
          </a:xfrm>
          <a:prstGeom prst="rect">
            <a:avLst/>
          </a:prstGeom>
        </p:spPr>
        <p:txBody>
          <a:bodyPr wrap="square">
            <a:spAutoFit/>
          </a:bodyPr>
          <a:lstStyle/>
          <a:p>
            <a:r>
              <a:rPr lang="en-GB" dirty="0"/>
              <a:t>After underpainting the face with a mid-tone flesh colour, there are three distinct steps that should be followed in painting the skin:</a:t>
            </a:r>
          </a:p>
          <a:p>
            <a:pPr>
              <a:buFont typeface="Arial" panose="020B0604020202020204" pitchFamily="34" charset="0"/>
              <a:buChar char="•"/>
            </a:pPr>
            <a:r>
              <a:rPr lang="en-GB" dirty="0"/>
              <a:t>applying the dark tones</a:t>
            </a:r>
          </a:p>
          <a:p>
            <a:pPr>
              <a:buFont typeface="Arial" panose="020B0604020202020204" pitchFamily="34" charset="0"/>
              <a:buChar char="•"/>
            </a:pPr>
            <a:r>
              <a:rPr lang="en-GB" dirty="0"/>
              <a:t>applying the light tones</a:t>
            </a:r>
          </a:p>
          <a:p>
            <a:pPr>
              <a:buFont typeface="Arial" panose="020B0604020202020204" pitchFamily="34" charset="0"/>
              <a:buChar char="•"/>
            </a:pPr>
            <a:r>
              <a:rPr lang="en-GB" dirty="0"/>
              <a:t>refining the tone, colour and texture</a:t>
            </a:r>
          </a:p>
        </p:txBody>
      </p:sp>
      <p:pic>
        <p:nvPicPr>
          <p:cNvPr id="5" name="Picture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17497" y="1847786"/>
            <a:ext cx="2570238" cy="37750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71763" y="1847786"/>
            <a:ext cx="2570238" cy="377503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23000" y="1847786"/>
            <a:ext cx="2582331" cy="3792799"/>
          </a:xfrm>
          <a:prstGeom prst="rect">
            <a:avLst/>
          </a:prstGeom>
        </p:spPr>
      </p:pic>
      <p:sp>
        <p:nvSpPr>
          <p:cNvPr id="8" name="Rectangle 7"/>
          <p:cNvSpPr/>
          <p:nvPr/>
        </p:nvSpPr>
        <p:spPr>
          <a:xfrm>
            <a:off x="317497" y="5669708"/>
            <a:ext cx="8487833" cy="923330"/>
          </a:xfrm>
          <a:prstGeom prst="rect">
            <a:avLst/>
          </a:prstGeom>
        </p:spPr>
        <p:txBody>
          <a:bodyPr wrap="square">
            <a:spAutoFit/>
          </a:bodyPr>
          <a:lstStyle/>
          <a:p>
            <a:r>
              <a:rPr lang="en-GB" dirty="0"/>
              <a:t>The dark and light tones applied in the first two stages are finally heightened for dramatic effect by increasing their contrast and smoothing out any irregularities in their paint surface.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19269691"/>
      </p:ext>
    </p:extLst>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500" y="922268"/>
            <a:ext cx="9285186" cy="3191783"/>
          </a:xfrm>
          <a:prstGeom prst="rect">
            <a:avLst/>
          </a:prstGeom>
        </p:spPr>
      </p:pic>
      <p:sp>
        <p:nvSpPr>
          <p:cNvPr id="3" name="TextBox 2"/>
          <p:cNvSpPr txBox="1"/>
          <p:nvPr/>
        </p:nvSpPr>
        <p:spPr>
          <a:xfrm>
            <a:off x="312057" y="4825986"/>
            <a:ext cx="8535610" cy="477054"/>
          </a:xfrm>
          <a:prstGeom prst="rect">
            <a:avLst/>
          </a:prstGeom>
          <a:noFill/>
        </p:spPr>
        <p:txBody>
          <a:bodyPr wrap="square" rtlCol="0">
            <a:spAutoFit/>
          </a:bodyPr>
          <a:lstStyle/>
          <a:p>
            <a:r>
              <a:rPr lang="en-GB" sz="2500" dirty="0"/>
              <a:t>Look at the eyes above and see the stages of the painting.</a:t>
            </a:r>
            <a:endParaRPr lang="en-US" sz="25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8738666"/>
      </p:ext>
    </p:extLst>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14960" y="2069981"/>
            <a:ext cx="3100768" cy="2862323"/>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During the next experimental painting lessons,</a:t>
            </a:r>
            <a:r>
              <a:rPr lang="en-GB" dirty="0" smtClean="0">
                <a:latin typeface="Arial" panose="020B0604020202020204" pitchFamily="34" charset="0"/>
                <a:cs typeface="Arial" panose="020B0604020202020204" pitchFamily="34" charset="0"/>
              </a:rPr>
              <a:t> you will choose your best </a:t>
            </a:r>
            <a:r>
              <a:rPr lang="en-GB" dirty="0">
                <a:latin typeface="Arial" panose="020B0604020202020204" pitchFamily="34" charset="0"/>
                <a:cs typeface="Arial" panose="020B0604020202020204" pitchFamily="34" charset="0"/>
              </a:rPr>
              <a:t>10 images</a:t>
            </a:r>
            <a:r>
              <a:rPr lang="en-GB" dirty="0" smtClean="0">
                <a:latin typeface="Arial" panose="020B0604020202020204" pitchFamily="34" charset="0"/>
                <a:cs typeface="Arial" panose="020B0604020202020204" pitchFamily="34" charset="0"/>
              </a:rPr>
              <a:t>.</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D</a:t>
            </a:r>
            <a:r>
              <a:rPr lang="en-GB" dirty="0" smtClean="0">
                <a:latin typeface="Arial" panose="020B0604020202020204" pitchFamily="34" charset="0"/>
                <a:cs typeface="Arial" panose="020B0604020202020204" pitchFamily="34" charset="0"/>
              </a:rPr>
              <a:t>raw </a:t>
            </a:r>
            <a:r>
              <a:rPr lang="en-GB" dirty="0">
                <a:latin typeface="Arial" panose="020B0604020202020204" pitchFamily="34" charset="0"/>
                <a:cs typeface="Arial" panose="020B0604020202020204" pitchFamily="34" charset="0"/>
              </a:rPr>
              <a:t>or project each photo on to</a:t>
            </a:r>
            <a:r>
              <a:rPr lang="en-GB" dirty="0" smtClean="0">
                <a:latin typeface="Arial" panose="020B0604020202020204" pitchFamily="34" charset="0"/>
                <a:cs typeface="Arial" panose="020B0604020202020204" pitchFamily="34" charset="0"/>
              </a:rPr>
              <a:t> a different piece of board.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Sometimes you may choose to crop a photo even more</a:t>
            </a:r>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667188" y="1528960"/>
            <a:ext cx="5243132" cy="348996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70461048"/>
      </p:ext>
    </p:extLst>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379305" y="381000"/>
            <a:ext cx="8235527" cy="6247864"/>
          </a:xfrm>
          <a:prstGeom prst="rect">
            <a:avLst/>
          </a:prstGeom>
        </p:spPr>
        <p:txBody>
          <a:bodyPr wrap="square">
            <a:spAutoFit/>
          </a:bodyPr>
          <a:lstStyle/>
          <a:p>
            <a:r>
              <a:rPr lang="en-GB" sz="3900" dirty="0"/>
              <a:t>Paint each section using different techniques:-</a:t>
            </a:r>
          </a:p>
          <a:p>
            <a:endParaRPr lang="en-GB" sz="3900" dirty="0"/>
          </a:p>
          <a:p>
            <a:r>
              <a:rPr lang="en-GB" sz="3900" b="1" dirty="0"/>
              <a:t>Photorealism</a:t>
            </a:r>
          </a:p>
          <a:p>
            <a:r>
              <a:rPr lang="en-GB" sz="3900" b="1" dirty="0"/>
              <a:t>Blur</a:t>
            </a:r>
          </a:p>
          <a:p>
            <a:r>
              <a:rPr lang="en-GB" sz="3900" b="1" dirty="0"/>
              <a:t>Dripping</a:t>
            </a:r>
          </a:p>
          <a:p>
            <a:r>
              <a:rPr lang="en-GB" sz="3900" b="1" dirty="0"/>
              <a:t>Dragging</a:t>
            </a:r>
          </a:p>
          <a:p>
            <a:r>
              <a:rPr lang="en-GB" sz="3900" b="1" dirty="0"/>
              <a:t>Impasto</a:t>
            </a:r>
          </a:p>
          <a:p>
            <a:r>
              <a:rPr lang="en-GB" sz="3900" b="1" dirty="0" err="1"/>
              <a:t>Sgraffito</a:t>
            </a:r>
            <a:endParaRPr lang="en-GB" sz="3900" b="1" dirty="0"/>
          </a:p>
          <a:p>
            <a:r>
              <a:rPr lang="en-GB" sz="3900" b="1" dirty="0"/>
              <a:t>Flat Colour</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1937055"/>
      </p:ext>
    </p:extLst>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64550" y="5248039"/>
            <a:ext cx="9079449" cy="1477328"/>
          </a:xfrm>
          <a:prstGeom prst="rect">
            <a:avLst/>
          </a:prstGeom>
          <a:noFill/>
        </p:spPr>
        <p:txBody>
          <a:bodyPr wrap="square" rtlCol="0">
            <a:spAutoFit/>
          </a:bodyPr>
          <a:lstStyle/>
          <a:p>
            <a:r>
              <a:rPr lang="en-GB" dirty="0"/>
              <a:t>Once you have finished all ten mini paintings, Begin to put your pieces together in different compositions</a:t>
            </a:r>
            <a:r>
              <a:rPr lang="en-GB" dirty="0" smtClean="0"/>
              <a:t>.</a:t>
            </a:r>
          </a:p>
          <a:p>
            <a:endParaRPr lang="en-GB" dirty="0" smtClean="0"/>
          </a:p>
          <a:p>
            <a:r>
              <a:rPr lang="en-GB" dirty="0"/>
              <a:t>Photograph 3 different compositions and stick these images in your book explaining why you would like to present them in this way.</a:t>
            </a:r>
          </a:p>
        </p:txBody>
      </p:sp>
      <p:pic>
        <p:nvPicPr>
          <p:cNvPr id="5" name="Picture 4"/>
          <p:cNvPicPr>
            <a:picLocks noChangeAspect="1"/>
          </p:cNvPicPr>
          <p:nvPr/>
        </p:nvPicPr>
        <p:blipFill>
          <a:blip r:embed="rId2"/>
          <a:stretch>
            <a:fillRect/>
          </a:stretch>
        </p:blipFill>
        <p:spPr>
          <a:xfrm>
            <a:off x="321733" y="719667"/>
            <a:ext cx="8483600" cy="4264853"/>
          </a:xfrm>
          <a:prstGeom prst="rect">
            <a:avLst/>
          </a:prstGeom>
        </p:spPr>
      </p:pic>
      <p:sp>
        <p:nvSpPr>
          <p:cNvPr id="6" name="TextBox 5"/>
          <p:cNvSpPr txBox="1"/>
          <p:nvPr/>
        </p:nvSpPr>
        <p:spPr>
          <a:xfrm>
            <a:off x="321733" y="253998"/>
            <a:ext cx="4070946" cy="369332"/>
          </a:xfrm>
          <a:prstGeom prst="rect">
            <a:avLst/>
          </a:prstGeom>
          <a:noFill/>
        </p:spPr>
        <p:txBody>
          <a:bodyPr wrap="none" rtlCol="0">
            <a:spAutoFit/>
          </a:bodyPr>
          <a:lstStyle/>
          <a:p>
            <a:r>
              <a:rPr lang="en-US" b="1" dirty="0" smtClean="0">
                <a:hlinkClick r:id="rId3"/>
              </a:rPr>
              <a:t>Richard Patterson</a:t>
            </a:r>
            <a:r>
              <a:rPr lang="en-US" b="1" dirty="0" smtClean="0"/>
              <a:t>, ‘Culture Station’</a:t>
            </a:r>
            <a:endParaRPr lang="en-US"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8191034"/>
      </p:ext>
    </p:extLst>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653142" y="232228"/>
            <a:ext cx="7743371" cy="6186309"/>
          </a:xfrm>
          <a:prstGeom prst="rect">
            <a:avLst/>
          </a:prstGeom>
        </p:spPr>
        <p:txBody>
          <a:bodyPr wrap="square">
            <a:spAutoFit/>
          </a:bodyPr>
          <a:lstStyle/>
          <a:p>
            <a:pPr>
              <a:spcAft>
                <a:spcPts val="0"/>
              </a:spcAft>
            </a:pPr>
            <a:r>
              <a:rPr lang="en-GB" sz="1100" b="1" dirty="0">
                <a:latin typeface="Arial" panose="020B0604020202020204" pitchFamily="34" charset="0"/>
                <a:ea typeface="Times New Roman" panose="02020603050405020304" pitchFamily="18" charset="0"/>
              </a:rPr>
              <a:t>Year 10 Movement Checklist 2015</a:t>
            </a:r>
            <a:endParaRPr lang="en-US" sz="1100" dirty="0">
              <a:latin typeface="Times New Roman" panose="02020603050405020304" pitchFamily="18" charset="0"/>
              <a:ea typeface="Times New Roman" panose="02020603050405020304" pitchFamily="18" charset="0"/>
            </a:endParaRPr>
          </a:p>
          <a:p>
            <a:pPr>
              <a:spcAft>
                <a:spcPts val="0"/>
              </a:spcAft>
            </a:pPr>
            <a:r>
              <a:rPr lang="en-GB" sz="1100" b="1" dirty="0">
                <a:latin typeface="Arial" panose="020B0604020202020204" pitchFamily="34" charset="0"/>
                <a:ea typeface="Times New Roman" panose="02020603050405020304" pitchFamily="18" charset="0"/>
              </a:rPr>
              <a:t> </a:t>
            </a:r>
            <a:endParaRPr lang="en-US" sz="1100" dirty="0">
              <a:latin typeface="Times New Roman" panose="02020603050405020304" pitchFamily="18" charset="0"/>
              <a:ea typeface="Times New Roman" panose="02020603050405020304" pitchFamily="18" charset="0"/>
            </a:endParaRPr>
          </a:p>
          <a:p>
            <a:pPr>
              <a:spcAft>
                <a:spcPts val="0"/>
              </a:spcAft>
            </a:pPr>
            <a:r>
              <a:rPr lang="en-GB" sz="1100" dirty="0">
                <a:latin typeface="Arial" panose="020B0604020202020204" pitchFamily="34" charset="0"/>
                <a:ea typeface="Times New Roman" panose="02020603050405020304" pitchFamily="18" charset="0"/>
              </a:rPr>
              <a:t>Please make sure you have the following work completed for this project. Most of this work should be in your sketchbooks and presented neatly and explained carefully. Try to explain how each piece of work links to the theme of movement and how your own work relates to the artists that you have studied.</a:t>
            </a:r>
            <a:endParaRPr lang="en-US" sz="1100" dirty="0">
              <a:latin typeface="Times New Roman" panose="02020603050405020304" pitchFamily="18" charset="0"/>
              <a:ea typeface="Times New Roman" panose="02020603050405020304" pitchFamily="18" charset="0"/>
            </a:endParaRPr>
          </a:p>
          <a:p>
            <a:pPr>
              <a:spcAft>
                <a:spcPts val="0"/>
              </a:spcAft>
            </a:pPr>
            <a:r>
              <a:rPr lang="en-GB" sz="1100" dirty="0">
                <a:latin typeface="Arial" panose="020B0604020202020204" pitchFamily="34" charset="0"/>
                <a:ea typeface="Times New Roman" panose="02020603050405020304" pitchFamily="18" charset="0"/>
              </a:rPr>
              <a:t> </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Movement Summer work</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Overlapping charcoal portraits (classwork)</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Research on Anton Bragaglia/ Muybridge</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Classwork painting of figure moving</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Blind pen/experimental drawings of the portrait</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Wire sculpture (photographed)</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Mono-print of man walking down the stairs</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Copy of Marcel Duchamp “Nude descending a Staircase” plus research</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Colour Theory workshops</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Apple project</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Gary Hume /Balla research and images</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Watercolour painting of man walking away</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Francis Bacon style distorted portrait and research</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Mono-print/drawing of your distorted face</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Glue spreader painting of face</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3 detailed studies of the hand</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David Hockney style photo collage (Portrait)</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David Hockney research</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Analysis of Picasso’s Weeping Woman</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Jim Shaw drawing and research</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Your own Jim Shaw style celebrity collage with drawing</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Black and white test painting of your photo-collage (in acrylic/section))</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Painting techniques/ brush techniques</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Portraits inspired by Giacometti using acrylic and PVA drippy paint</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Jonathan Yeo/ Gabi Trinkaus inspired collage and research/images on the artists</a:t>
            </a:r>
            <a:endParaRPr lang="en-US" sz="11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100" dirty="0">
                <a:latin typeface="Arial" panose="020B0604020202020204" pitchFamily="34" charset="0"/>
                <a:ea typeface="Times New Roman" panose="02020603050405020304" pitchFamily="18" charset="0"/>
              </a:rPr>
              <a:t>Your final piece paintings. (10) </a:t>
            </a:r>
            <a:endParaRPr lang="en-US" sz="1100" dirty="0">
              <a:latin typeface="Times New Roman" panose="02020603050405020304" pitchFamily="18" charset="0"/>
              <a:ea typeface="Times New Roman" panose="02020603050405020304" pitchFamily="18" charset="0"/>
            </a:endParaRPr>
          </a:p>
          <a:p>
            <a:pPr>
              <a:spcAft>
                <a:spcPts val="0"/>
              </a:spcAft>
            </a:pPr>
            <a:r>
              <a:rPr lang="en-GB" sz="1100" dirty="0">
                <a:latin typeface="Arial" panose="020B0604020202020204" pitchFamily="34" charset="0"/>
                <a:ea typeface="Times New Roman" panose="02020603050405020304" pitchFamily="18" charset="0"/>
              </a:rPr>
              <a:t> </a:t>
            </a:r>
            <a:endParaRPr lang="en-US" sz="1100" dirty="0">
              <a:latin typeface="Times New Roman" panose="02020603050405020304" pitchFamily="18" charset="0"/>
              <a:ea typeface="Times New Roman" panose="02020603050405020304" pitchFamily="18" charset="0"/>
            </a:endParaRPr>
          </a:p>
          <a:p>
            <a:pPr>
              <a:spcAft>
                <a:spcPts val="0"/>
              </a:spcAft>
            </a:pPr>
            <a:r>
              <a:rPr lang="en-GB" sz="1100" dirty="0">
                <a:latin typeface="Arial" panose="020B0604020202020204" pitchFamily="34" charset="0"/>
                <a:ea typeface="Times New Roman" panose="02020603050405020304" pitchFamily="18" charset="0"/>
              </a:rPr>
              <a:t> </a:t>
            </a:r>
            <a:endParaRPr lang="en-US" sz="1100" dirty="0">
              <a:latin typeface="Times New Roman" panose="02020603050405020304" pitchFamily="18" charset="0"/>
              <a:ea typeface="Times New Roman" panose="02020603050405020304" pitchFamily="18" charset="0"/>
            </a:endParaRPr>
          </a:p>
          <a:p>
            <a:pPr>
              <a:spcAft>
                <a:spcPts val="0"/>
              </a:spcAft>
            </a:pPr>
            <a:r>
              <a:rPr lang="en-GB" sz="1100" b="1" dirty="0">
                <a:latin typeface="Arial" panose="020B0604020202020204" pitchFamily="34" charset="0"/>
                <a:ea typeface="Times New Roman" panose="02020603050405020304" pitchFamily="18" charset="0"/>
              </a:rPr>
              <a:t>Due in __________________________________________</a:t>
            </a:r>
            <a:endParaRPr lang="en-US" sz="1100" dirty="0">
              <a:latin typeface="Times New Roman" panose="02020603050405020304" pitchFamily="18" charset="0"/>
              <a:ea typeface="Times New Roman" panose="02020603050405020304" pitchFamily="18" charset="0"/>
            </a:endParaRPr>
          </a:p>
          <a:p>
            <a:pPr>
              <a:spcAft>
                <a:spcPts val="0"/>
              </a:spcAft>
            </a:pPr>
            <a:r>
              <a:rPr lang="en-GB" sz="1100" b="1" dirty="0">
                <a:latin typeface="Arial" panose="020B0604020202020204" pitchFamily="34" charset="0"/>
                <a:ea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0329805"/>
      </p:ext>
    </p:extLst>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70857" y="2030866"/>
            <a:ext cx="7924800" cy="1143000"/>
          </a:xfrm>
        </p:spPr>
        <p:txBody>
          <a:bodyPr>
            <a:normAutofit/>
          </a:bodyPr>
          <a:lstStyle/>
          <a:p>
            <a:r>
              <a:rPr lang="en-GB" dirty="0"/>
              <a:t>Extra ideas for Extensions to project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91562"/>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7620000" cy="3568700"/>
          </a:xfrm>
          <a:prstGeom prst="rect">
            <a:avLst/>
          </a:prstGeom>
        </p:spPr>
      </p:pic>
      <p:pic>
        <p:nvPicPr>
          <p:cNvPr id="7" name="Picture 6"/>
          <p:cNvPicPr>
            <a:picLocks noChangeAspect="1"/>
          </p:cNvPicPr>
          <p:nvPr/>
        </p:nvPicPr>
        <p:blipFill rotWithShape="1">
          <a:blip r:embed="rId3"/>
          <a:srcRect l="18031"/>
          <a:stretch/>
        </p:blipFill>
        <p:spPr>
          <a:xfrm>
            <a:off x="4757057" y="3287244"/>
            <a:ext cx="4386943" cy="3570756"/>
          </a:xfrm>
          <a:prstGeom prst="rect">
            <a:avLst/>
          </a:prstGeom>
        </p:spPr>
      </p:pic>
      <p:sp>
        <p:nvSpPr>
          <p:cNvPr id="2" name="Rectangle 1"/>
          <p:cNvSpPr/>
          <p:nvPr/>
        </p:nvSpPr>
        <p:spPr>
          <a:xfrm>
            <a:off x="-1" y="3607378"/>
            <a:ext cx="4757057" cy="2492990"/>
          </a:xfrm>
          <a:prstGeom prst="rect">
            <a:avLst/>
          </a:prstGeom>
        </p:spPr>
        <p:txBody>
          <a:bodyPr wrap="square">
            <a:spAutoFit/>
          </a:bodyPr>
          <a:lstStyle/>
          <a:p>
            <a:r>
              <a:rPr lang="en-GB" sz="1400" dirty="0"/>
              <a:t>Lee  has related how these works were inspired by the experience of looking at the sky through  lots of  autumnal  leaves which created an obscured moving image.</a:t>
            </a:r>
          </a:p>
          <a:p>
            <a:r>
              <a:rPr lang="en-GB" sz="1400" dirty="0"/>
              <a:t> Lee began to adapt images from mass media and art, applying them to sheets of paper and then burning through them with incense sticks or soldering irons. This created mesh fields, which, when laid over each other, produced the doubled, pointillist effect he was seeking. Lee has employed a variety of images in his work, always seeking combinations that express such </a:t>
            </a:r>
            <a:r>
              <a:rPr lang="en-GB" sz="1400" b="1" dirty="0"/>
              <a:t>dualities</a:t>
            </a:r>
            <a:r>
              <a:rPr lang="en-GB" sz="1400" dirty="0"/>
              <a:t> as materialism and spirituality, division and wholeness, East and West.</a:t>
            </a:r>
          </a:p>
          <a:p>
            <a:endParaRPr lang="en-GB"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0216294"/>
      </p:ext>
    </p:extLst>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7255" y="-296862"/>
            <a:ext cx="7924800" cy="1143000"/>
          </a:xfrm>
        </p:spPr>
        <p:txBody>
          <a:bodyPr/>
          <a:lstStyle/>
          <a:p>
            <a:r>
              <a:rPr lang="en-GB" dirty="0"/>
              <a:t>Lesson </a:t>
            </a:r>
          </a:p>
        </p:txBody>
      </p:sp>
      <p:sp>
        <p:nvSpPr>
          <p:cNvPr id="3" name="Content Placeholder 2"/>
          <p:cNvSpPr>
            <a:spLocks noGrp="1"/>
          </p:cNvSpPr>
          <p:nvPr>
            <p:ph idx="1"/>
          </p:nvPr>
        </p:nvSpPr>
        <p:spPr/>
        <p:txBody>
          <a:bodyPr/>
          <a:lstStyle/>
          <a:p>
            <a:endParaRPr lang="en-GB" dirty="0"/>
          </a:p>
        </p:txBody>
      </p:sp>
      <p:pic>
        <p:nvPicPr>
          <p:cNvPr id="3074" name="Picture 2" descr="C:\Users\rwoolley1.309.FOR.001\AppData\Local\Microsoft\Windows\Temporary Internet Files\Content.Outlook\WOXFQ0V7\20140717_092613_resized_1.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 y="956771"/>
            <a:ext cx="7677806" cy="431876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extBox 3"/>
          <p:cNvSpPr txBox="1"/>
          <p:nvPr/>
        </p:nvSpPr>
        <p:spPr>
          <a:xfrm>
            <a:off x="767255" y="5900824"/>
            <a:ext cx="2408032" cy="369332"/>
          </a:xfrm>
          <a:prstGeom prst="rect">
            <a:avLst/>
          </a:prstGeom>
          <a:noFill/>
        </p:spPr>
        <p:txBody>
          <a:bodyPr wrap="none" rtlCol="0">
            <a:spAutoFit/>
          </a:bodyPr>
          <a:lstStyle/>
          <a:p>
            <a:r>
              <a:rPr lang="en-GB" dirty="0"/>
              <a:t>Research on Henry Moore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81966139"/>
      </p:ext>
    </p:extLst>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6862"/>
            <a:ext cx="7924800" cy="1143000"/>
          </a:xfrm>
        </p:spPr>
        <p:txBody>
          <a:bodyPr/>
          <a:lstStyle/>
          <a:p>
            <a:r>
              <a:rPr lang="en-GB" dirty="0"/>
              <a:t>Homework</a:t>
            </a:r>
          </a:p>
        </p:txBody>
      </p:sp>
      <p:pic>
        <p:nvPicPr>
          <p:cNvPr id="6146" name="Picture 2" descr="C:\Users\rwoolley1.309.FOR.001\AppData\Local\Microsoft\Windows\Temporary Internet Files\Content.Outlook\WOXFQ0V7\20140717_092608_resized_1.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2864069" y="863217"/>
            <a:ext cx="6400800" cy="522364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extBox 3"/>
          <p:cNvSpPr txBox="1"/>
          <p:nvPr/>
        </p:nvSpPr>
        <p:spPr>
          <a:xfrm>
            <a:off x="246993" y="1360355"/>
            <a:ext cx="2575035" cy="646331"/>
          </a:xfrm>
          <a:prstGeom prst="rect">
            <a:avLst/>
          </a:prstGeom>
          <a:noFill/>
        </p:spPr>
        <p:txBody>
          <a:bodyPr wrap="square" rtlCol="0">
            <a:spAutoFit/>
          </a:bodyPr>
          <a:lstStyle/>
          <a:p>
            <a:r>
              <a:rPr lang="en-GB" dirty="0"/>
              <a:t>Take photos of a figure in different positions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3986371"/>
      </p:ext>
    </p:extLst>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Lesson</a:t>
            </a:r>
          </a:p>
        </p:txBody>
      </p:sp>
      <p:sp>
        <p:nvSpPr>
          <p:cNvPr id="3" name="Content Placeholder 2"/>
          <p:cNvSpPr>
            <a:spLocks noGrp="1"/>
          </p:cNvSpPr>
          <p:nvPr>
            <p:ph idx="1"/>
          </p:nvPr>
        </p:nvSpPr>
        <p:spPr>
          <a:xfrm>
            <a:off x="609600" y="1600199"/>
            <a:ext cx="3205655" cy="4564117"/>
          </a:xfrm>
        </p:spPr>
        <p:txBody>
          <a:bodyPr/>
          <a:lstStyle/>
          <a:p>
            <a:r>
              <a:rPr lang="en-GB" dirty="0"/>
              <a:t>Create an abstract figure drawing from your photos</a:t>
            </a:r>
          </a:p>
        </p:txBody>
      </p:sp>
      <p:pic>
        <p:nvPicPr>
          <p:cNvPr id="5122" name="Picture 2" descr="C:\Users\rwoolley1.309.FOR.001\AppData\Local\Microsoft\Windows\Temporary Internet Files\Content.Outlook\WOXFQ0V7\20140717_092623_resized_1.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3281782" y="1057020"/>
            <a:ext cx="6544439" cy="443039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83514421"/>
      </p:ext>
    </p:extLst>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Lesson</a:t>
            </a:r>
          </a:p>
        </p:txBody>
      </p:sp>
      <p:sp>
        <p:nvSpPr>
          <p:cNvPr id="4" name="TextBox 3"/>
          <p:cNvSpPr txBox="1"/>
          <p:nvPr/>
        </p:nvSpPr>
        <p:spPr>
          <a:xfrm>
            <a:off x="609600" y="2038271"/>
            <a:ext cx="1912883" cy="646331"/>
          </a:xfrm>
          <a:prstGeom prst="rect">
            <a:avLst/>
          </a:prstGeom>
          <a:noFill/>
        </p:spPr>
        <p:txBody>
          <a:bodyPr wrap="square" rtlCol="0">
            <a:spAutoFit/>
          </a:bodyPr>
          <a:lstStyle/>
          <a:p>
            <a:r>
              <a:rPr lang="en-GB" dirty="0"/>
              <a:t>Create your abstract figures in clay</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36075" y="1541629"/>
            <a:ext cx="4725056" cy="37522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1731769"/>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96862"/>
            <a:ext cx="7924800" cy="1143000"/>
          </a:xfrm>
        </p:spPr>
        <p:txBody>
          <a:bodyPr/>
          <a:lstStyle/>
          <a:p>
            <a:r>
              <a:rPr lang="en-GB" dirty="0"/>
              <a:t>HOMEWORK</a:t>
            </a: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7128" y="846138"/>
            <a:ext cx="8289520" cy="465871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TextBox 4"/>
          <p:cNvSpPr txBox="1"/>
          <p:nvPr/>
        </p:nvSpPr>
        <p:spPr>
          <a:xfrm>
            <a:off x="819807" y="6069724"/>
            <a:ext cx="6856828" cy="646331"/>
          </a:xfrm>
          <a:prstGeom prst="rect">
            <a:avLst/>
          </a:prstGeom>
          <a:noFill/>
        </p:spPr>
        <p:txBody>
          <a:bodyPr wrap="none" rtlCol="0">
            <a:spAutoFit/>
          </a:bodyPr>
          <a:lstStyle/>
          <a:p>
            <a:r>
              <a:rPr lang="en-GB" dirty="0"/>
              <a:t>Homework :Research on Anton Bragaglia and Edward Muybridge</a:t>
            </a:r>
            <a:r>
              <a:rPr lang="en-GB" dirty="0" smtClean="0"/>
              <a:t> </a:t>
            </a:r>
          </a:p>
          <a:p>
            <a:r>
              <a:rPr lang="en-GB" dirty="0" smtClean="0"/>
              <a:t>(</a:t>
            </a:r>
            <a:r>
              <a:rPr lang="en-GB" dirty="0"/>
              <a:t>2 pages in sketchbook)</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09501179"/>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19514" y="578596"/>
            <a:ext cx="7924800" cy="1143000"/>
          </a:xfrm>
        </p:spPr>
        <p:txBody>
          <a:bodyPr>
            <a:normAutofit fontScale="90000"/>
          </a:bodyPr>
          <a:lstStyle/>
          <a:p>
            <a:r>
              <a:rPr lang="en-GB" dirty="0"/>
              <a:t>Lesson 6/7: Looking aT colour</a:t>
            </a:r>
            <a:br>
              <a:rPr lang="en-GB" dirty="0"/>
            </a:br>
            <a:r>
              <a:rPr lang="en-GB" dirty="0"/>
              <a:t>L.O: </a:t>
            </a:r>
            <a:r>
              <a:rPr lang="en-GB" cap="none" dirty="0"/>
              <a:t>learn and understand how colour affects an image</a:t>
            </a:r>
            <a:endParaRPr lang="en-US" cap="none" dirty="0"/>
          </a:p>
        </p:txBody>
      </p:sp>
      <p:sp>
        <p:nvSpPr>
          <p:cNvPr id="4" name="Rectangle 3"/>
          <p:cNvSpPr/>
          <p:nvPr/>
        </p:nvSpPr>
        <p:spPr>
          <a:xfrm>
            <a:off x="3878383" y="1923740"/>
            <a:ext cx="4572000" cy="1538113"/>
          </a:xfrm>
          <a:prstGeom prst="rect">
            <a:avLst/>
          </a:prstGeom>
        </p:spPr>
        <p:txBody>
          <a:bodyPr>
            <a:spAutoFit/>
          </a:bodyPr>
          <a:lstStyle/>
          <a:p>
            <a:pPr>
              <a:lnSpc>
                <a:spcPct val="115000"/>
              </a:lnSpc>
              <a:spcBef>
                <a:spcPts val="225"/>
              </a:spcBef>
              <a:spcAft>
                <a:spcPts val="450"/>
              </a:spcAft>
            </a:pPr>
            <a:r>
              <a:rPr lang="en-GB" sz="900" dirty="0">
                <a:latin typeface="Verdana" panose="020B0604030504040204" pitchFamily="34" charset="0"/>
                <a:ea typeface="Times New Roman" panose="02020603050405020304" pitchFamily="18" charset="0"/>
                <a:cs typeface="Times New Roman" panose="02020603050405020304" pitchFamily="18" charset="0"/>
              </a:rPr>
              <a:t>Colours affect us in numerous ways, both mentally and physically. A strong red colour has been shown to raise the blood pressure, while a blue colour has a calming effect.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225"/>
              </a:spcBef>
              <a:spcAft>
                <a:spcPts val="450"/>
              </a:spcAft>
            </a:pPr>
            <a:r>
              <a:rPr lang="en-GB" sz="900" dirty="0">
                <a:latin typeface="Verdana" panose="020B0604030504040204" pitchFamily="34" charset="0"/>
                <a:ea typeface="Times New Roman" panose="02020603050405020304" pitchFamily="18" charset="0"/>
                <a:cs typeface="Times New Roman" panose="02020603050405020304" pitchFamily="18" charset="0"/>
              </a:rPr>
              <a:t>Being able to use colours consciously and harmoniously can help you create spectacular results.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400" b="1" dirty="0">
                <a:latin typeface="Verdana" panose="020B0604030504040204" pitchFamily="34" charset="0"/>
                <a:ea typeface="Times New Roman" panose="02020603050405020304" pitchFamily="18" charset="0"/>
                <a:cs typeface="Times New Roman" panose="02020603050405020304" pitchFamily="18" charset="0"/>
              </a:rPr>
              <a:t>The Colour Wheel (Make your own colour wheel in your sketchbook)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Color wheel"/>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9514" y="2453469"/>
            <a:ext cx="2857500" cy="2857500"/>
          </a:xfrm>
          <a:prstGeom prst="rect">
            <a:avLst/>
          </a:prstGeom>
          <a:noFill/>
          <a:ln>
            <a:noFill/>
          </a:ln>
        </p:spPr>
      </p:pic>
      <p:sp>
        <p:nvSpPr>
          <p:cNvPr id="6" name="Rectangle 5"/>
          <p:cNvSpPr/>
          <p:nvPr/>
        </p:nvSpPr>
        <p:spPr>
          <a:xfrm>
            <a:off x="3878383" y="3663997"/>
            <a:ext cx="4572000" cy="1864613"/>
          </a:xfrm>
          <a:prstGeom prst="rect">
            <a:avLst/>
          </a:prstGeom>
        </p:spPr>
        <p:txBody>
          <a:bodyPr>
            <a:spAutoFit/>
          </a:bodyPr>
          <a:lstStyle/>
          <a:p>
            <a:pPr>
              <a:lnSpc>
                <a:spcPct val="115000"/>
              </a:lnSpc>
              <a:spcBef>
                <a:spcPts val="225"/>
              </a:spcBef>
              <a:spcAft>
                <a:spcPts val="450"/>
              </a:spcAft>
            </a:pPr>
            <a:r>
              <a:rPr lang="en-GB" sz="900" dirty="0">
                <a:latin typeface="Verdana" panose="020B0604030504040204" pitchFamily="34" charset="0"/>
                <a:ea typeface="Times New Roman" panose="02020603050405020304" pitchFamily="18" charset="0"/>
                <a:cs typeface="Times New Roman" panose="02020603050405020304" pitchFamily="18" charset="0"/>
              </a:rPr>
              <a:t>The </a:t>
            </a:r>
            <a:r>
              <a:rPr lang="en-GB" sz="900" b="1" dirty="0">
                <a:latin typeface="Verdana" panose="020B0604030504040204" pitchFamily="34" charset="0"/>
                <a:ea typeface="Times New Roman" panose="02020603050405020304" pitchFamily="18" charset="0"/>
                <a:cs typeface="Times New Roman" panose="02020603050405020304" pitchFamily="18" charset="0"/>
              </a:rPr>
              <a:t>colour wheel</a:t>
            </a:r>
            <a:r>
              <a:rPr lang="en-GB" sz="900" dirty="0">
                <a:latin typeface="Verdana" panose="020B0604030504040204" pitchFamily="34" charset="0"/>
                <a:ea typeface="Times New Roman" panose="02020603050405020304" pitchFamily="18" charset="0"/>
                <a:cs typeface="Times New Roman" panose="02020603050405020304" pitchFamily="18" charset="0"/>
              </a:rPr>
              <a:t> or </a:t>
            </a:r>
            <a:r>
              <a:rPr lang="en-GB" sz="900" b="1" dirty="0">
                <a:latin typeface="Verdana" panose="020B0604030504040204" pitchFamily="34" charset="0"/>
                <a:ea typeface="Times New Roman" panose="02020603050405020304" pitchFamily="18" charset="0"/>
                <a:cs typeface="Times New Roman" panose="02020603050405020304" pitchFamily="18" charset="0"/>
              </a:rPr>
              <a:t>colour circle</a:t>
            </a:r>
            <a:r>
              <a:rPr lang="en-GB" sz="900" dirty="0">
                <a:latin typeface="Verdana" panose="020B0604030504040204" pitchFamily="34" charset="0"/>
                <a:ea typeface="Times New Roman" panose="02020603050405020304" pitchFamily="18" charset="0"/>
                <a:cs typeface="Times New Roman" panose="02020603050405020304" pitchFamily="18" charset="0"/>
              </a:rPr>
              <a:t> is the basic tool for combining colours. The first circular colour diagram was designed by Sir Isaac Newton in 1666.</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225"/>
              </a:spcBef>
              <a:spcAft>
                <a:spcPts val="450"/>
              </a:spcAft>
            </a:pPr>
            <a:r>
              <a:rPr lang="en-GB" sz="900" dirty="0">
                <a:latin typeface="Verdana" panose="020B0604030504040204" pitchFamily="34" charset="0"/>
                <a:ea typeface="Times New Roman" panose="02020603050405020304" pitchFamily="18" charset="0"/>
                <a:cs typeface="Times New Roman" panose="02020603050405020304" pitchFamily="18" charset="0"/>
              </a:rPr>
              <a:t>The colour wheel is designed so that virtually any colours you pick from it will look good together. Over the years, many variations of the basic design have been made, but the most common version is a wheel of 12 colours based on the RYB (or artistic) colour model.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225"/>
              </a:spcBef>
              <a:spcAft>
                <a:spcPts val="450"/>
              </a:spcAft>
            </a:pPr>
            <a:r>
              <a:rPr lang="en-GB" sz="900" dirty="0">
                <a:latin typeface="Verdana" panose="020B0604030504040204" pitchFamily="34" charset="0"/>
                <a:ea typeface="Times New Roman" panose="02020603050405020304" pitchFamily="18" charset="0"/>
                <a:cs typeface="Times New Roman" panose="02020603050405020304" pitchFamily="18" charset="0"/>
              </a:rPr>
              <a:t>Traditionally, there are a number of colour combinations that are considered especially pleasing. These are called </a:t>
            </a:r>
            <a:r>
              <a:rPr lang="en-GB" sz="900" b="1" dirty="0">
                <a:latin typeface="Verdana" panose="020B0604030504040204" pitchFamily="34" charset="0"/>
                <a:ea typeface="Times New Roman" panose="02020603050405020304" pitchFamily="18" charset="0"/>
                <a:cs typeface="Times New Roman" panose="02020603050405020304" pitchFamily="18" charset="0"/>
              </a:rPr>
              <a:t>colour harmonies</a:t>
            </a:r>
            <a:r>
              <a:rPr lang="en-GB" sz="900" dirty="0">
                <a:latin typeface="Verdana" panose="020B0604030504040204" pitchFamily="34" charset="0"/>
                <a:ea typeface="Times New Roman" panose="02020603050405020304" pitchFamily="18" charset="0"/>
                <a:cs typeface="Times New Roman" panose="02020603050405020304" pitchFamily="18" charset="0"/>
              </a:rPr>
              <a:t> or </a:t>
            </a:r>
            <a:r>
              <a:rPr lang="en-GB" sz="900" b="1" dirty="0">
                <a:latin typeface="Verdana" panose="020B0604030504040204" pitchFamily="34" charset="0"/>
                <a:ea typeface="Times New Roman" panose="02020603050405020304" pitchFamily="18" charset="0"/>
                <a:cs typeface="Times New Roman" panose="02020603050405020304" pitchFamily="18" charset="0"/>
              </a:rPr>
              <a:t>colour chords</a:t>
            </a:r>
            <a:r>
              <a:rPr lang="en-GB" sz="900" dirty="0">
                <a:latin typeface="Verdana" panose="020B0604030504040204" pitchFamily="34" charset="0"/>
                <a:ea typeface="Times New Roman" panose="02020603050405020304" pitchFamily="18" charset="0"/>
                <a:cs typeface="Times New Roman" panose="02020603050405020304" pitchFamily="18" charset="0"/>
              </a:rPr>
              <a:t> and they consist of two or more colours with a fixed relation in the colour wheel.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3479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1932</TotalTime>
  <Words>5397</Words>
  <Application>Microsoft Macintosh PowerPoint</Application>
  <PresentationFormat>On-screen Show (4:3)</PresentationFormat>
  <Paragraphs>359</Paragraphs>
  <Slides>73</Slides>
  <Notes>1</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Office Theme</vt:lpstr>
      <vt:lpstr>Document</vt:lpstr>
      <vt:lpstr>   MOVEMENT</vt:lpstr>
      <vt:lpstr>Lesson 1 Crit. of summer work- Students present the work from their Summer Task.  L.O: Understand how artwork can be approached in a variety of ways and materials and learn how to come up with their own “next steps” </vt:lpstr>
      <vt:lpstr>Lesson 2/3</vt:lpstr>
      <vt:lpstr>LESSON 4/5</vt:lpstr>
      <vt:lpstr>Slide 5</vt:lpstr>
      <vt:lpstr>Slide 6</vt:lpstr>
      <vt:lpstr>Slide 7</vt:lpstr>
      <vt:lpstr>HOMEWORK</vt:lpstr>
      <vt:lpstr>Lesson 6/7: Looking aT colour L.O: learn and understand how colour affects an image</vt:lpstr>
      <vt:lpstr>Slide 10</vt:lpstr>
      <vt:lpstr>Slide 11</vt:lpstr>
      <vt:lpstr>Slide 12</vt:lpstr>
      <vt:lpstr>Slide 13</vt:lpstr>
      <vt:lpstr>Colour Theory</vt:lpstr>
      <vt:lpstr>Lesson 4</vt:lpstr>
      <vt:lpstr>Slide 16</vt:lpstr>
      <vt:lpstr>Slide 17</vt:lpstr>
      <vt:lpstr>Homework:</vt:lpstr>
      <vt:lpstr>Slide 19</vt:lpstr>
      <vt:lpstr>Slide 20</vt:lpstr>
      <vt:lpstr>Questions to help you analyse</vt:lpstr>
      <vt:lpstr>Other analysis sheet to help:-</vt:lpstr>
      <vt:lpstr>Lesson 8 Experimental Drawing Techniques</vt:lpstr>
      <vt:lpstr>Lesson 9: Experimental Painting</vt:lpstr>
      <vt:lpstr>Slide 25</vt:lpstr>
      <vt:lpstr>LESSON 10/11</vt:lpstr>
      <vt:lpstr>LESSON 12/13</vt:lpstr>
      <vt:lpstr>Slide 28</vt:lpstr>
      <vt:lpstr>Homework (to be completed and checked each week for 8 weeks) </vt:lpstr>
      <vt:lpstr>Lesson 14 MonoPrinting </vt:lpstr>
      <vt:lpstr>Homework </vt:lpstr>
      <vt:lpstr>Lesson 15/16 MOVEMENT AND DISTORTION -Francis Bacon Response</vt:lpstr>
      <vt:lpstr>HOMEWORK</vt:lpstr>
      <vt:lpstr>Lesson 15</vt:lpstr>
      <vt:lpstr>Slide 35</vt:lpstr>
      <vt:lpstr>Slide 36</vt:lpstr>
      <vt:lpstr>Slide 37</vt:lpstr>
      <vt:lpstr>Slide 38</vt:lpstr>
      <vt:lpstr>Slide 39</vt:lpstr>
      <vt:lpstr>Lesson 16</vt:lpstr>
      <vt:lpstr>  C&amp;C Lesson 17:Cubism  Pablo Picasso-Weeping Woman</vt:lpstr>
      <vt:lpstr>Slide 42</vt:lpstr>
      <vt:lpstr>Source 1</vt:lpstr>
      <vt:lpstr>Source 2</vt:lpstr>
      <vt:lpstr>Source 3</vt:lpstr>
      <vt:lpstr>Slide 46</vt:lpstr>
      <vt:lpstr>HOMEWORK  </vt:lpstr>
      <vt:lpstr>Slide 48</vt:lpstr>
      <vt:lpstr>Slide 49</vt:lpstr>
      <vt:lpstr>Slide 50</vt:lpstr>
      <vt:lpstr>Slide 51</vt:lpstr>
      <vt:lpstr>Slide 52</vt:lpstr>
      <vt:lpstr>  Experimental painting techniques (Lessons 18-20) L.O: Understand how to create different mark making effects using different techniques and/ or implements. Understand how and why these different techniques can change your perception of an image-How can these be useful in a painting? What effect can they have on the subject/background/foreground?    </vt:lpstr>
      <vt:lpstr>Dripping</vt:lpstr>
      <vt:lpstr>Flat colour</vt:lpstr>
      <vt:lpstr>Dragging/finger painting</vt:lpstr>
      <vt:lpstr>IMPASTO,SCUMBLING,SGRAFFITO,TRANSLUCENT LAYERING (lesson 21)</vt:lpstr>
      <vt:lpstr>Slide 58</vt:lpstr>
      <vt:lpstr>Practicing Techniques: Lesson 22 </vt:lpstr>
      <vt:lpstr>Slide 60</vt:lpstr>
      <vt:lpstr>Painting tips for Photorealism Effect:</vt:lpstr>
      <vt:lpstr>Slide 62</vt:lpstr>
      <vt:lpstr>Slide 63</vt:lpstr>
      <vt:lpstr>Slide 64</vt:lpstr>
      <vt:lpstr>Slide 65</vt:lpstr>
      <vt:lpstr>Slide 66</vt:lpstr>
      <vt:lpstr>Slide 67</vt:lpstr>
      <vt:lpstr>Slide 68</vt:lpstr>
      <vt:lpstr>Extra ideas for Extensions to project</vt:lpstr>
      <vt:lpstr>Lesson </vt:lpstr>
      <vt:lpstr>Homework</vt:lpstr>
      <vt:lpstr>Lesson</vt:lpstr>
      <vt:lpstr>Lesson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Figurative Movement in painting</dc:title>
  <dc:creator>alice cary</dc:creator>
  <cp:lastModifiedBy>Melanie Powell</cp:lastModifiedBy>
  <cp:revision>107</cp:revision>
  <cp:lastPrinted>2012-09-24T15:12:54Z</cp:lastPrinted>
  <dcterms:created xsi:type="dcterms:W3CDTF">2016-09-03T10:40:08Z</dcterms:created>
  <dcterms:modified xsi:type="dcterms:W3CDTF">2016-09-03T11:08:54Z</dcterms:modified>
</cp:coreProperties>
</file>