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7" r:id="rId2"/>
    <p:sldId id="267" r:id="rId3"/>
    <p:sldId id="271" r:id="rId4"/>
    <p:sldId id="272" r:id="rId5"/>
    <p:sldId id="259" r:id="rId6"/>
    <p:sldId id="273" r:id="rId7"/>
    <p:sldId id="258" r:id="rId8"/>
    <p:sldId id="260" r:id="rId9"/>
    <p:sldId id="261" r:id="rId10"/>
    <p:sldId id="262" r:id="rId11"/>
    <p:sldId id="263" r:id="rId12"/>
    <p:sldId id="264" r:id="rId13"/>
    <p:sldId id="274" r:id="rId14"/>
    <p:sldId id="282" r:id="rId15"/>
    <p:sldId id="276" r:id="rId16"/>
    <p:sldId id="279" r:id="rId17"/>
    <p:sldId id="280" r:id="rId18"/>
    <p:sldId id="277" r:id="rId19"/>
    <p:sldId id="278" r:id="rId20"/>
    <p:sldId id="281" r:id="rId21"/>
  </p:sldIdLst>
  <p:sldSz cx="9144000" cy="6858000" type="screen4x3"/>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09" d="100"/>
          <a:sy n="109" d="100"/>
        </p:scale>
        <p:origin x="-448"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0D4B195B-C579-4B4F-ADE1-A2EAC56F77FF}" type="datetimeFigureOut">
              <a:rPr lang="en-GB" smtClean="0"/>
              <a:pPr/>
              <a:t>3/14/19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201C78-2818-2C42-B0D2-FA9EF63B6CD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0D4B195B-C579-4B4F-ADE1-A2EAC56F77FF}" type="datetimeFigureOut">
              <a:rPr lang="en-GB" smtClean="0"/>
              <a:pPr/>
              <a:t>3/14/19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201C78-2818-2C42-B0D2-FA9EF63B6CD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0D4B195B-C579-4B4F-ADE1-A2EAC56F77FF}" type="datetimeFigureOut">
              <a:rPr lang="en-GB" smtClean="0"/>
              <a:pPr/>
              <a:t>3/14/19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201C78-2818-2C42-B0D2-FA9EF63B6CD4}"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0D4B195B-C579-4B4F-ADE1-A2EAC56F77FF}" type="datetimeFigureOut">
              <a:rPr lang="en-GB" smtClean="0"/>
              <a:pPr/>
              <a:t>3/14/19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201C78-2818-2C42-B0D2-FA9EF63B6CD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D4B195B-C579-4B4F-ADE1-A2EAC56F77FF}" type="datetimeFigureOut">
              <a:rPr lang="en-GB" smtClean="0"/>
              <a:pPr/>
              <a:t>3/14/19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201C78-2818-2C42-B0D2-FA9EF63B6CD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0D4B195B-C579-4B4F-ADE1-A2EAC56F77FF}" type="datetimeFigureOut">
              <a:rPr lang="en-GB" smtClean="0"/>
              <a:pPr/>
              <a:t>3/14/19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201C78-2818-2C42-B0D2-FA9EF63B6CD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0D4B195B-C579-4B4F-ADE1-A2EAC56F77FF}" type="datetimeFigureOut">
              <a:rPr lang="en-GB" smtClean="0"/>
              <a:pPr/>
              <a:t>3/14/19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B201C78-2818-2C42-B0D2-FA9EF63B6CD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0D4B195B-C579-4B4F-ADE1-A2EAC56F77FF}" type="datetimeFigureOut">
              <a:rPr lang="en-GB" smtClean="0"/>
              <a:pPr/>
              <a:t>3/14/19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B201C78-2818-2C42-B0D2-FA9EF63B6CD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4B195B-C579-4B4F-ADE1-A2EAC56F77FF}" type="datetimeFigureOut">
              <a:rPr lang="en-GB" smtClean="0"/>
              <a:pPr/>
              <a:t>3/14/19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B201C78-2818-2C42-B0D2-FA9EF63B6CD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D4B195B-C579-4B4F-ADE1-A2EAC56F77FF}" type="datetimeFigureOut">
              <a:rPr lang="en-GB" smtClean="0"/>
              <a:pPr/>
              <a:t>3/14/19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201C78-2818-2C42-B0D2-FA9EF63B6CD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D4B195B-C579-4B4F-ADE1-A2EAC56F77FF}" type="datetimeFigureOut">
              <a:rPr lang="en-GB" smtClean="0"/>
              <a:pPr/>
              <a:t>3/14/19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201C78-2818-2C42-B0D2-FA9EF63B6CD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B195B-C579-4B4F-ADE1-A2EAC56F77FF}" type="datetimeFigureOut">
              <a:rPr lang="en-GB" smtClean="0"/>
              <a:pPr/>
              <a:t>3/14/19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01C78-2818-2C42-B0D2-FA9EF63B6CD4}"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png"/><Relationship Id="rId6" Type="http://schemas.openxmlformats.org/officeDocument/2006/relationships/image" Target="../media/image54.jpeg"/><Relationship Id="rId7" Type="http://schemas.openxmlformats.org/officeDocument/2006/relationships/hyperlink" Target="https://www.youtube.com/watch?v=tPtwcbEL74c" TargetMode="External"/><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3.xml.rels><?xml version="1.0" encoding="UTF-8" standalone="yes"?>
<Relationships xmlns="http://schemas.openxmlformats.org/package/2006/relationships"><Relationship Id="rId11" Type="http://schemas.openxmlformats.org/officeDocument/2006/relationships/hyperlink" Target="http://www.saatchigallery.com/artists/clarisse_darcimoles.htm?section_name=new_britannia" TargetMode="External"/><Relationship Id="rId12"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hyperlink" Target="http://www.thisiscolossal.com/2013/08/mother-daughter-carra-sykes/" TargetMode="External"/><Relationship Id="rId4" Type="http://schemas.openxmlformats.org/officeDocument/2006/relationships/image" Target="../media/image56.png"/><Relationship Id="rId5" Type="http://schemas.openxmlformats.org/officeDocument/2006/relationships/hyperlink" Target="http://irinawerning.com/back-to-the-fut/back-to-the-future/" TargetMode="External"/><Relationship Id="rId6" Type="http://schemas.openxmlformats.org/officeDocument/2006/relationships/image" Target="../media/image57.png"/><Relationship Id="rId7" Type="http://schemas.openxmlformats.org/officeDocument/2006/relationships/hyperlink" Target="http://ugnehenriko.co.uk/mother-and-daughter" TargetMode="External"/><Relationship Id="rId8" Type="http://schemas.openxmlformats.org/officeDocument/2006/relationships/image" Target="../media/image58.png"/><Relationship Id="rId9" Type="http://schemas.openxmlformats.org/officeDocument/2006/relationships/hyperlink" Target="http://www.bobbyneeladams.com/%23!agemaps/c24k8" TargetMode="External"/><Relationship Id="rId10"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5.jpeg"/><Relationship Id="rId8"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hyperlink" Target="http://vimeo.com/40666775" TargetMode="Externa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jpeg"/><Relationship Id="rId8" Type="http://schemas.openxmlformats.org/officeDocument/2006/relationships/image" Target="../media/image93.jpeg"/><Relationship Id="rId9" Type="http://schemas.openxmlformats.org/officeDocument/2006/relationships/image" Target="../media/image94.jpeg"/><Relationship Id="rId10"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1529"/>
            <a:ext cx="8229600" cy="873177"/>
          </a:xfrm>
        </p:spPr>
        <p:txBody>
          <a:bodyPr/>
          <a:lstStyle/>
          <a:p>
            <a:r>
              <a:rPr lang="en-US" dirty="0" smtClean="0"/>
              <a:t>REFLECTION</a:t>
            </a:r>
            <a:endParaRPr lang="en-US" dirty="0"/>
          </a:p>
        </p:txBody>
      </p:sp>
      <p:sp>
        <p:nvSpPr>
          <p:cNvPr id="3" name="Content Placeholder 2"/>
          <p:cNvSpPr>
            <a:spLocks noGrp="1"/>
          </p:cNvSpPr>
          <p:nvPr>
            <p:ph idx="1"/>
          </p:nvPr>
        </p:nvSpPr>
        <p:spPr>
          <a:xfrm>
            <a:off x="457200" y="3487092"/>
            <a:ext cx="8229600" cy="758566"/>
          </a:xfrm>
        </p:spPr>
        <p:txBody>
          <a:bodyPr/>
          <a:lstStyle/>
          <a:p>
            <a:pPr algn="ctr">
              <a:buNone/>
            </a:pPr>
            <a:r>
              <a:rPr lang="en-US" dirty="0" smtClean="0">
                <a:solidFill>
                  <a:schemeClr val="tx1">
                    <a:lumMod val="50000"/>
                    <a:lumOff val="50000"/>
                  </a:schemeClr>
                </a:solidFill>
              </a:rPr>
              <a:t>GCSE Unit 2 Externally Set Assignment 2019</a:t>
            </a:r>
            <a:endParaRPr lang="en-US"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119281" y="3105566"/>
            <a:ext cx="7256379" cy="594309"/>
          </a:xfrm>
        </p:spPr>
        <p:txBody>
          <a:bodyPr anchor="t">
            <a:normAutofit fontScale="90000"/>
          </a:bodyPr>
          <a:lstStyle/>
          <a:p>
            <a:pPr algn="l"/>
            <a:r>
              <a:rPr lang="en-US" sz="2700" dirty="0" smtClean="0"/>
              <a:t>Cindy Sherman responses </a:t>
            </a:r>
            <a:br>
              <a:rPr lang="en-US" sz="2700" dirty="0" smtClean="0"/>
            </a:br>
            <a:r>
              <a:rPr lang="en-US" sz="2700" dirty="0" smtClean="0"/>
              <a:t>by ex-student, Lydia Francis</a:t>
            </a:r>
            <a:endParaRPr lang="en-US" sz="2700" dirty="0"/>
          </a:p>
        </p:txBody>
      </p:sp>
      <p:pic>
        <p:nvPicPr>
          <p:cNvPr id="6" name="Picture 5" descr="Screen Shot 2016-02-16 at 10.21.39.png"/>
          <p:cNvPicPr>
            <a:picLocks noChangeAspect="1"/>
          </p:cNvPicPr>
          <p:nvPr/>
        </p:nvPicPr>
        <p:blipFill>
          <a:blip r:embed="rId2"/>
          <a:stretch>
            <a:fillRect/>
          </a:stretch>
        </p:blipFill>
        <p:spPr>
          <a:xfrm>
            <a:off x="171438" y="103807"/>
            <a:ext cx="4263223" cy="2926304"/>
          </a:xfrm>
          <a:prstGeom prst="rect">
            <a:avLst/>
          </a:prstGeom>
        </p:spPr>
      </p:pic>
      <p:pic>
        <p:nvPicPr>
          <p:cNvPr id="7" name="Picture 6" descr="Screen Shot 2016-02-16 at 10.21.49.png"/>
          <p:cNvPicPr>
            <a:picLocks noChangeAspect="1"/>
          </p:cNvPicPr>
          <p:nvPr/>
        </p:nvPicPr>
        <p:blipFill>
          <a:blip r:embed="rId3"/>
          <a:stretch>
            <a:fillRect/>
          </a:stretch>
        </p:blipFill>
        <p:spPr>
          <a:xfrm>
            <a:off x="119281" y="3937806"/>
            <a:ext cx="4415371" cy="2920403"/>
          </a:xfrm>
          <a:prstGeom prst="rect">
            <a:avLst/>
          </a:prstGeom>
        </p:spPr>
      </p:pic>
      <p:pic>
        <p:nvPicPr>
          <p:cNvPr id="5" name="Picture 4" descr="ab07a6b087c5e5dde4d98b9b56e56e9e.jpg"/>
          <p:cNvPicPr>
            <a:picLocks noChangeAspect="1"/>
          </p:cNvPicPr>
          <p:nvPr/>
        </p:nvPicPr>
        <p:blipFill>
          <a:blip r:embed="rId4"/>
          <a:stretch>
            <a:fillRect/>
          </a:stretch>
        </p:blipFill>
        <p:spPr>
          <a:xfrm>
            <a:off x="4688362" y="557407"/>
            <a:ext cx="4298950" cy="5530850"/>
          </a:xfrm>
          <a:prstGeom prst="rect">
            <a:avLst/>
          </a:prstGeom>
        </p:spPr>
      </p:pic>
      <p:sp>
        <p:nvSpPr>
          <p:cNvPr id="8" name="Rectangle 7"/>
          <p:cNvSpPr/>
          <p:nvPr/>
        </p:nvSpPr>
        <p:spPr>
          <a:xfrm>
            <a:off x="7170589" y="6067017"/>
            <a:ext cx="1816723" cy="369332"/>
          </a:xfrm>
          <a:prstGeom prst="rect">
            <a:avLst/>
          </a:prstGeom>
        </p:spPr>
        <p:txBody>
          <a:bodyPr wrap="none">
            <a:spAutoFit/>
          </a:bodyPr>
          <a:lstStyle/>
          <a:p>
            <a:r>
              <a:rPr lang="en-US" dirty="0" smtClean="0"/>
              <a:t>Tomoko </a:t>
            </a:r>
            <a:r>
              <a:rPr lang="en-US" dirty="0" err="1" smtClean="0"/>
              <a:t>Sawanda</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1" descr="G:\BA University Work\ARTISTS &amp; THEIR WORK\Ana Mendieta\98.5239_web[1].jpg"/>
          <p:cNvPicPr>
            <a:picLocks noChangeAspect="1" noChangeArrowheads="1"/>
          </p:cNvPicPr>
          <p:nvPr/>
        </p:nvPicPr>
        <p:blipFill>
          <a:blip r:embed="rId2"/>
          <a:srcRect/>
          <a:stretch>
            <a:fillRect/>
          </a:stretch>
        </p:blipFill>
        <p:spPr bwMode="auto">
          <a:xfrm>
            <a:off x="684213" y="1010570"/>
            <a:ext cx="3062287" cy="2089150"/>
          </a:xfrm>
          <a:prstGeom prst="rect">
            <a:avLst/>
          </a:prstGeom>
          <a:noFill/>
          <a:ln w="9525">
            <a:noFill/>
            <a:miter lim="800000"/>
            <a:headEnd/>
            <a:tailEnd/>
          </a:ln>
        </p:spPr>
      </p:pic>
      <p:pic>
        <p:nvPicPr>
          <p:cNvPr id="5123" name="Picture 2" descr="G:\BA University Work\ARTISTS &amp; THEIR WORK\Ana Mendieta\ana-mendieta-untitled-silueta-series-1978[1].jpg"/>
          <p:cNvPicPr>
            <a:picLocks noChangeAspect="1" noChangeArrowheads="1"/>
          </p:cNvPicPr>
          <p:nvPr/>
        </p:nvPicPr>
        <p:blipFill>
          <a:blip r:embed="rId3"/>
          <a:srcRect/>
          <a:stretch>
            <a:fillRect/>
          </a:stretch>
        </p:blipFill>
        <p:spPr bwMode="auto">
          <a:xfrm>
            <a:off x="3822700" y="1010570"/>
            <a:ext cx="3092450" cy="2089150"/>
          </a:xfrm>
          <a:prstGeom prst="rect">
            <a:avLst/>
          </a:prstGeom>
          <a:noFill/>
          <a:ln w="9525">
            <a:noFill/>
            <a:miter lim="800000"/>
            <a:headEnd/>
            <a:tailEnd/>
          </a:ln>
        </p:spPr>
      </p:pic>
      <p:pic>
        <p:nvPicPr>
          <p:cNvPr id="5124" name="Picture 3" descr="G:\BA University Work\ARTISTS &amp; THEIR WORK\Ana Mendieta\ana-mendieta-untitled-1978[1].jpg"/>
          <p:cNvPicPr>
            <a:picLocks noChangeAspect="1" noChangeArrowheads="1"/>
          </p:cNvPicPr>
          <p:nvPr/>
        </p:nvPicPr>
        <p:blipFill>
          <a:blip r:embed="rId4"/>
          <a:srcRect/>
          <a:stretch>
            <a:fillRect/>
          </a:stretch>
        </p:blipFill>
        <p:spPr bwMode="auto">
          <a:xfrm>
            <a:off x="6965950" y="1004220"/>
            <a:ext cx="1422400" cy="2117725"/>
          </a:xfrm>
          <a:prstGeom prst="rect">
            <a:avLst/>
          </a:prstGeom>
          <a:noFill/>
          <a:ln w="9525">
            <a:noFill/>
            <a:miter lim="800000"/>
            <a:headEnd/>
            <a:tailEnd/>
          </a:ln>
        </p:spPr>
      </p:pic>
      <p:sp>
        <p:nvSpPr>
          <p:cNvPr id="5125" name="TextBox 4"/>
          <p:cNvSpPr txBox="1">
            <a:spLocks noChangeArrowheads="1"/>
          </p:cNvSpPr>
          <p:nvPr/>
        </p:nvSpPr>
        <p:spPr bwMode="auto">
          <a:xfrm>
            <a:off x="107950" y="600995"/>
            <a:ext cx="3962400" cy="800100"/>
          </a:xfrm>
          <a:prstGeom prst="rect">
            <a:avLst/>
          </a:prstGeom>
          <a:noFill/>
          <a:ln w="9525">
            <a:noFill/>
            <a:miter lim="800000"/>
            <a:headEnd/>
            <a:tailEnd/>
          </a:ln>
        </p:spPr>
        <p:txBody>
          <a:bodyPr>
            <a:prstTxWarp prst="textNoShape">
              <a:avLst/>
            </a:prstTxWarp>
            <a:spAutoFit/>
          </a:bodyPr>
          <a:lstStyle/>
          <a:p>
            <a:r>
              <a:rPr lang="en-GB" b="1" dirty="0">
                <a:latin typeface="Calibri" charset="0"/>
              </a:rPr>
              <a:t>Ana </a:t>
            </a:r>
            <a:r>
              <a:rPr lang="en-GB" b="1" dirty="0" err="1">
                <a:latin typeface="Calibri" charset="0"/>
              </a:rPr>
              <a:t>Mendieta</a:t>
            </a:r>
            <a:r>
              <a:rPr lang="en-GB" b="1" dirty="0">
                <a:latin typeface="Calibri" charset="0"/>
              </a:rPr>
              <a:t>, </a:t>
            </a:r>
            <a:r>
              <a:rPr lang="en-GB" i="1" dirty="0" err="1">
                <a:latin typeface="Calibri" charset="0"/>
              </a:rPr>
              <a:t>Silueta</a:t>
            </a:r>
            <a:r>
              <a:rPr lang="en-GB" i="1" dirty="0">
                <a:latin typeface="Calibri" charset="0"/>
              </a:rPr>
              <a:t>, </a:t>
            </a:r>
            <a:r>
              <a:rPr lang="en-GB" dirty="0">
                <a:latin typeface="Calibri" charset="0"/>
              </a:rPr>
              <a:t>1976</a:t>
            </a:r>
          </a:p>
          <a:p>
            <a:endParaRPr lang="en-GB" sz="1400" dirty="0">
              <a:latin typeface="Calibri" charset="0"/>
            </a:endParaRPr>
          </a:p>
          <a:p>
            <a:endParaRPr lang="en-GB" sz="1400" dirty="0">
              <a:latin typeface="Calibri" charset="0"/>
            </a:endParaRPr>
          </a:p>
        </p:txBody>
      </p:sp>
      <p:sp>
        <p:nvSpPr>
          <p:cNvPr id="5126" name="TextBox 5"/>
          <p:cNvSpPr txBox="1">
            <a:spLocks noChangeArrowheads="1"/>
          </p:cNvSpPr>
          <p:nvPr/>
        </p:nvSpPr>
        <p:spPr bwMode="auto">
          <a:xfrm>
            <a:off x="107950" y="3099720"/>
            <a:ext cx="8928100" cy="922338"/>
          </a:xfrm>
          <a:prstGeom prst="rect">
            <a:avLst/>
          </a:prstGeom>
          <a:noFill/>
          <a:ln w="9525">
            <a:noFill/>
            <a:miter lim="800000"/>
            <a:headEnd/>
            <a:tailEnd/>
          </a:ln>
        </p:spPr>
        <p:txBody>
          <a:bodyPr>
            <a:prstTxWarp prst="textNoShape">
              <a:avLst/>
            </a:prstTxWarp>
            <a:spAutoFit/>
          </a:bodyPr>
          <a:lstStyle/>
          <a:p>
            <a:r>
              <a:rPr lang="en-GB">
                <a:latin typeface="Calibri" charset="0"/>
              </a:rPr>
              <a:t>The silueta (silhouette) was a series of artwoks made by Ana Mendieta in which she left an ‘imprint’ of her body in snow, mud, sand, grass etc. These were </a:t>
            </a:r>
            <a:r>
              <a:rPr lang="en-GB" b="1">
                <a:latin typeface="Calibri" charset="0"/>
              </a:rPr>
              <a:t>transient</a:t>
            </a:r>
            <a:r>
              <a:rPr lang="en-GB">
                <a:latin typeface="Calibri" charset="0"/>
              </a:rPr>
              <a:t> </a:t>
            </a:r>
            <a:r>
              <a:rPr lang="en-GB" b="1">
                <a:latin typeface="Calibri" charset="0"/>
              </a:rPr>
              <a:t>ephemeral</a:t>
            </a:r>
            <a:r>
              <a:rPr lang="en-GB">
                <a:latin typeface="Calibri" charset="0"/>
              </a:rPr>
              <a:t> artworks, at their creation a performance piece, then recorded photographically.</a:t>
            </a:r>
          </a:p>
        </p:txBody>
      </p:sp>
      <p:pic>
        <p:nvPicPr>
          <p:cNvPr id="5127" name="Picture 2" descr="http://www.richardlong.org/Images/index2.jpg"/>
          <p:cNvPicPr>
            <a:picLocks noChangeAspect="1" noChangeArrowheads="1"/>
          </p:cNvPicPr>
          <p:nvPr/>
        </p:nvPicPr>
        <p:blipFill>
          <a:blip r:embed="rId5"/>
          <a:srcRect/>
          <a:stretch>
            <a:fillRect/>
          </a:stretch>
        </p:blipFill>
        <p:spPr bwMode="auto">
          <a:xfrm>
            <a:off x="303213" y="4272883"/>
            <a:ext cx="2743200" cy="1809750"/>
          </a:xfrm>
          <a:prstGeom prst="rect">
            <a:avLst/>
          </a:prstGeom>
          <a:noFill/>
          <a:ln w="9525">
            <a:noFill/>
            <a:miter lim="800000"/>
            <a:headEnd/>
            <a:tailEnd/>
          </a:ln>
        </p:spPr>
      </p:pic>
      <p:pic>
        <p:nvPicPr>
          <p:cNvPr id="5128" name="Picture 4" descr="http://www.richardlong.org/Images/2011webimages/bw/linewalking.jpg"/>
          <p:cNvPicPr>
            <a:picLocks noChangeAspect="1" noChangeArrowheads="1"/>
          </p:cNvPicPr>
          <p:nvPr/>
        </p:nvPicPr>
        <p:blipFill>
          <a:blip r:embed="rId6"/>
          <a:srcRect/>
          <a:stretch>
            <a:fillRect/>
          </a:stretch>
        </p:blipFill>
        <p:spPr bwMode="auto">
          <a:xfrm>
            <a:off x="3111500" y="4272883"/>
            <a:ext cx="1546225" cy="1809750"/>
          </a:xfrm>
          <a:prstGeom prst="rect">
            <a:avLst/>
          </a:prstGeom>
          <a:noFill/>
          <a:ln w="9525">
            <a:noFill/>
            <a:miter lim="800000"/>
            <a:headEnd/>
            <a:tailEnd/>
          </a:ln>
        </p:spPr>
      </p:pic>
      <p:pic>
        <p:nvPicPr>
          <p:cNvPr id="5129" name="Picture 6" descr="http://www.richardlong.org/Images/2011webimages/bw/connemara.jpg"/>
          <p:cNvPicPr>
            <a:picLocks noChangeAspect="1" noChangeArrowheads="1"/>
          </p:cNvPicPr>
          <p:nvPr/>
        </p:nvPicPr>
        <p:blipFill>
          <a:blip r:embed="rId7"/>
          <a:srcRect/>
          <a:stretch>
            <a:fillRect/>
          </a:stretch>
        </p:blipFill>
        <p:spPr bwMode="auto">
          <a:xfrm>
            <a:off x="4695825" y="4272883"/>
            <a:ext cx="2652713" cy="1809750"/>
          </a:xfrm>
          <a:prstGeom prst="rect">
            <a:avLst/>
          </a:prstGeom>
          <a:noFill/>
          <a:ln w="9525">
            <a:noFill/>
            <a:miter lim="800000"/>
            <a:headEnd/>
            <a:tailEnd/>
          </a:ln>
        </p:spPr>
      </p:pic>
      <p:pic>
        <p:nvPicPr>
          <p:cNvPr id="5130" name="Picture 8" descr="http://www.richardlong.org/Images/2011scupgrades/mahalak.jpg"/>
          <p:cNvPicPr>
            <a:picLocks noChangeAspect="1" noChangeArrowheads="1"/>
          </p:cNvPicPr>
          <p:nvPr/>
        </p:nvPicPr>
        <p:blipFill>
          <a:blip r:embed="rId8"/>
          <a:srcRect/>
          <a:stretch>
            <a:fillRect/>
          </a:stretch>
        </p:blipFill>
        <p:spPr bwMode="auto">
          <a:xfrm>
            <a:off x="7418388" y="4272883"/>
            <a:ext cx="1401762" cy="1809750"/>
          </a:xfrm>
          <a:prstGeom prst="rect">
            <a:avLst/>
          </a:prstGeom>
          <a:noFill/>
          <a:ln w="9525">
            <a:noFill/>
            <a:miter lim="800000"/>
            <a:headEnd/>
            <a:tailEnd/>
          </a:ln>
        </p:spPr>
      </p:pic>
      <p:sp>
        <p:nvSpPr>
          <p:cNvPr id="5131" name="TextBox 10"/>
          <p:cNvSpPr txBox="1">
            <a:spLocks noChangeArrowheads="1"/>
          </p:cNvSpPr>
          <p:nvPr/>
        </p:nvSpPr>
        <p:spPr bwMode="auto">
          <a:xfrm>
            <a:off x="134938" y="6082633"/>
            <a:ext cx="8758237" cy="646112"/>
          </a:xfrm>
          <a:prstGeom prst="rect">
            <a:avLst/>
          </a:prstGeom>
          <a:noFill/>
          <a:ln w="9525">
            <a:noFill/>
            <a:miter lim="800000"/>
            <a:headEnd/>
            <a:tailEnd/>
          </a:ln>
        </p:spPr>
        <p:txBody>
          <a:bodyPr>
            <a:prstTxWarp prst="textNoShape">
              <a:avLst/>
            </a:prstTxWarp>
            <a:spAutoFit/>
          </a:bodyPr>
          <a:lstStyle/>
          <a:p>
            <a:r>
              <a:rPr lang="en-GB" dirty="0">
                <a:latin typeface="Calibri" charset="0"/>
              </a:rPr>
              <a:t>Artist </a:t>
            </a:r>
            <a:r>
              <a:rPr lang="en-GB" b="1" dirty="0">
                <a:latin typeface="Calibri" charset="0"/>
              </a:rPr>
              <a:t>Richard Long </a:t>
            </a:r>
            <a:r>
              <a:rPr lang="en-GB" dirty="0">
                <a:latin typeface="Calibri" charset="0"/>
              </a:rPr>
              <a:t>is known for his </a:t>
            </a:r>
            <a:r>
              <a:rPr lang="en-GB" b="1" i="1" dirty="0">
                <a:latin typeface="Calibri" charset="0"/>
              </a:rPr>
              <a:t>Land-Art</a:t>
            </a:r>
            <a:r>
              <a:rPr lang="en-GB" dirty="0">
                <a:latin typeface="Calibri" charset="0"/>
              </a:rPr>
              <a:t>, often photographing tracks made by repeated use, or arranging natural materials within the landscape and then photographing them.</a:t>
            </a:r>
          </a:p>
        </p:txBody>
      </p:sp>
      <p:sp>
        <p:nvSpPr>
          <p:cNvPr id="12" name="TextBox 11"/>
          <p:cNvSpPr txBox="1"/>
          <p:nvPr/>
        </p:nvSpPr>
        <p:spPr>
          <a:xfrm>
            <a:off x="0" y="22680"/>
            <a:ext cx="3500741" cy="507831"/>
          </a:xfrm>
          <a:prstGeom prst="rect">
            <a:avLst/>
          </a:prstGeom>
          <a:noFill/>
        </p:spPr>
        <p:txBody>
          <a:bodyPr wrap="none" rtlCol="0">
            <a:spAutoFit/>
          </a:bodyPr>
          <a:lstStyle/>
          <a:p>
            <a:r>
              <a:rPr lang="en-GB" sz="2700" dirty="0" smtClean="0"/>
              <a:t>Reflections of a journey</a:t>
            </a:r>
            <a:endParaRPr lang="en-GB" sz="27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srcRect/>
          <a:stretch>
            <a:fillRect/>
          </a:stretch>
        </p:blipFill>
        <p:spPr bwMode="auto">
          <a:xfrm>
            <a:off x="182563" y="3845840"/>
            <a:ext cx="4291012" cy="2963863"/>
          </a:xfrm>
          <a:prstGeom prst="rect">
            <a:avLst/>
          </a:prstGeom>
          <a:noFill/>
          <a:ln w="9525">
            <a:noFill/>
            <a:miter lim="800000"/>
            <a:headEnd/>
            <a:tailEnd/>
          </a:ln>
        </p:spPr>
      </p:pic>
      <p:pic>
        <p:nvPicPr>
          <p:cNvPr id="12292" name="Picture 5"/>
          <p:cNvPicPr>
            <a:picLocks noChangeAspect="1"/>
          </p:cNvPicPr>
          <p:nvPr/>
        </p:nvPicPr>
        <p:blipFill>
          <a:blip r:embed="rId3"/>
          <a:srcRect/>
          <a:stretch>
            <a:fillRect/>
          </a:stretch>
        </p:blipFill>
        <p:spPr bwMode="auto">
          <a:xfrm>
            <a:off x="182563" y="875628"/>
            <a:ext cx="4291012" cy="2836862"/>
          </a:xfrm>
          <a:prstGeom prst="rect">
            <a:avLst/>
          </a:prstGeom>
          <a:noFill/>
          <a:ln w="9525">
            <a:noFill/>
            <a:miter lim="800000"/>
            <a:headEnd/>
            <a:tailEnd/>
          </a:ln>
        </p:spPr>
      </p:pic>
      <p:sp>
        <p:nvSpPr>
          <p:cNvPr id="12293" name="TextBox 6"/>
          <p:cNvSpPr txBox="1">
            <a:spLocks noChangeArrowheads="1"/>
          </p:cNvSpPr>
          <p:nvPr/>
        </p:nvSpPr>
        <p:spPr bwMode="auto">
          <a:xfrm>
            <a:off x="182563" y="505741"/>
            <a:ext cx="1268412" cy="369887"/>
          </a:xfrm>
          <a:prstGeom prst="rect">
            <a:avLst/>
          </a:prstGeom>
          <a:noFill/>
          <a:ln w="9525">
            <a:noFill/>
            <a:miter lim="800000"/>
            <a:headEnd/>
            <a:tailEnd/>
          </a:ln>
        </p:spPr>
        <p:txBody>
          <a:bodyPr wrap="none">
            <a:prstTxWarp prst="textNoShape">
              <a:avLst/>
            </a:prstTxWarp>
            <a:spAutoFit/>
          </a:bodyPr>
          <a:lstStyle/>
          <a:p>
            <a:r>
              <a:rPr lang="en-US" b="1" dirty="0">
                <a:latin typeface="Calibri" charset="0"/>
              </a:rPr>
              <a:t>Nick Knight</a:t>
            </a:r>
          </a:p>
        </p:txBody>
      </p:sp>
      <p:sp>
        <p:nvSpPr>
          <p:cNvPr id="6" name="TextBox 5"/>
          <p:cNvSpPr txBox="1"/>
          <p:nvPr/>
        </p:nvSpPr>
        <p:spPr>
          <a:xfrm>
            <a:off x="198084" y="46604"/>
            <a:ext cx="7924800" cy="830997"/>
          </a:xfrm>
          <a:prstGeom prst="rect">
            <a:avLst/>
          </a:prstGeom>
          <a:noFill/>
        </p:spPr>
        <p:txBody>
          <a:bodyPr wrap="square" rtlCol="0">
            <a:spAutoFit/>
          </a:bodyPr>
          <a:lstStyle/>
          <a:p>
            <a:r>
              <a:rPr lang="en-GB" sz="2400" b="1" dirty="0" smtClean="0"/>
              <a:t>Fashion: Stylised Reflection</a:t>
            </a:r>
          </a:p>
          <a:p>
            <a:endParaRPr lang="en-GB" sz="2400" b="1" dirty="0"/>
          </a:p>
        </p:txBody>
      </p:sp>
      <p:pic>
        <p:nvPicPr>
          <p:cNvPr id="7" name="Picture 6" descr="vi_experiments.jpg"/>
          <p:cNvPicPr>
            <a:picLocks noChangeAspect="1"/>
          </p:cNvPicPr>
          <p:nvPr/>
        </p:nvPicPr>
        <p:blipFill>
          <a:blip r:embed="rId4"/>
          <a:stretch>
            <a:fillRect/>
          </a:stretch>
        </p:blipFill>
        <p:spPr>
          <a:xfrm>
            <a:off x="4624042" y="875628"/>
            <a:ext cx="4360808" cy="3419105"/>
          </a:xfrm>
          <a:prstGeom prst="rect">
            <a:avLst/>
          </a:prstGeom>
        </p:spPr>
      </p:pic>
      <p:pic>
        <p:nvPicPr>
          <p:cNvPr id="8" name="Picture 7" descr="86a231858f8e751cc7186d8813d51f3b.png"/>
          <p:cNvPicPr>
            <a:picLocks noChangeAspect="1"/>
          </p:cNvPicPr>
          <p:nvPr/>
        </p:nvPicPr>
        <p:blipFill>
          <a:blip r:embed="rId5"/>
          <a:stretch>
            <a:fillRect/>
          </a:stretch>
        </p:blipFill>
        <p:spPr>
          <a:xfrm>
            <a:off x="4624042" y="4438986"/>
            <a:ext cx="1895223" cy="2364923"/>
          </a:xfrm>
          <a:prstGeom prst="rect">
            <a:avLst/>
          </a:prstGeom>
        </p:spPr>
      </p:pic>
      <p:pic>
        <p:nvPicPr>
          <p:cNvPr id="9" name="Picture 8" descr="imgres-1_2.jpg"/>
          <p:cNvPicPr>
            <a:picLocks noChangeAspect="1"/>
          </p:cNvPicPr>
          <p:nvPr/>
        </p:nvPicPr>
        <p:blipFill>
          <a:blip r:embed="rId6"/>
          <a:stretch>
            <a:fillRect/>
          </a:stretch>
        </p:blipFill>
        <p:spPr>
          <a:xfrm>
            <a:off x="6605450" y="4438986"/>
            <a:ext cx="2370717" cy="2370717"/>
          </a:xfrm>
          <a:prstGeom prst="rect">
            <a:avLst/>
          </a:prstGeom>
        </p:spPr>
      </p:pic>
      <p:sp>
        <p:nvSpPr>
          <p:cNvPr id="10" name="TextBox 6"/>
          <p:cNvSpPr txBox="1">
            <a:spLocks noChangeArrowheads="1"/>
          </p:cNvSpPr>
          <p:nvPr/>
        </p:nvSpPr>
        <p:spPr bwMode="auto">
          <a:xfrm>
            <a:off x="4624042" y="505741"/>
            <a:ext cx="4343707" cy="507831"/>
          </a:xfrm>
          <a:prstGeom prst="rect">
            <a:avLst/>
          </a:prstGeom>
          <a:noFill/>
          <a:ln w="9525">
            <a:noFill/>
            <a:miter lim="800000"/>
            <a:headEnd/>
            <a:tailEnd/>
          </a:ln>
        </p:spPr>
        <p:txBody>
          <a:bodyPr wrap="none">
            <a:prstTxWarp prst="textNoShape">
              <a:avLst/>
            </a:prstTxWarp>
            <a:spAutoFit/>
          </a:bodyPr>
          <a:lstStyle/>
          <a:p>
            <a:r>
              <a:rPr lang="en-US" b="1" dirty="0" smtClean="0">
                <a:latin typeface="Calibri" charset="0"/>
              </a:rPr>
              <a:t>Erwin </a:t>
            </a:r>
            <a:r>
              <a:rPr lang="en-US" b="1" dirty="0" err="1" smtClean="0">
                <a:latin typeface="Calibri" charset="0"/>
              </a:rPr>
              <a:t>Blumenfeld</a:t>
            </a:r>
            <a:r>
              <a:rPr lang="en-US" b="1" dirty="0" smtClean="0">
                <a:latin typeface="Calibri" charset="0"/>
              </a:rPr>
              <a:t> </a:t>
            </a:r>
            <a:r>
              <a:rPr lang="en-US" sz="900" b="1" dirty="0" smtClean="0">
                <a:latin typeface="Calibri" charset="0"/>
                <a:hlinkClick r:id="rId7"/>
              </a:rPr>
              <a:t>https://www.youtube.com/watch?v=tPtwcbEL74c</a:t>
            </a:r>
            <a:endParaRPr lang="en-US" sz="900" b="1" dirty="0" smtClean="0">
              <a:latin typeface="Calibri" charset="0"/>
            </a:endParaRPr>
          </a:p>
          <a:p>
            <a:r>
              <a:rPr lang="en-US" sz="900" b="1" dirty="0" smtClean="0">
                <a:latin typeface="Calibri" charset="0"/>
              </a:rPr>
              <a:t> </a:t>
            </a:r>
            <a:endParaRPr lang="en-US" sz="900" b="1" dirty="0">
              <a:latin typeface="Calibri"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89695" y="107577"/>
            <a:ext cx="4429418" cy="461665"/>
          </a:xfrm>
          <a:prstGeom prst="rect">
            <a:avLst/>
          </a:prstGeom>
          <a:noFill/>
        </p:spPr>
        <p:txBody>
          <a:bodyPr wrap="none" rtlCol="0">
            <a:spAutoFit/>
          </a:bodyPr>
          <a:lstStyle/>
          <a:p>
            <a:r>
              <a:rPr lang="en-US" sz="2400" b="1" dirty="0" smtClean="0"/>
              <a:t>Reflect on the past in the present</a:t>
            </a:r>
            <a:endParaRPr lang="en-US" sz="2400" b="1" dirty="0"/>
          </a:p>
        </p:txBody>
      </p:sp>
      <p:pic>
        <p:nvPicPr>
          <p:cNvPr id="6" name="Picture 5"/>
          <p:cNvPicPr>
            <a:picLocks noChangeAspect="1"/>
          </p:cNvPicPr>
          <p:nvPr/>
        </p:nvPicPr>
        <p:blipFill>
          <a:blip r:embed="rId2"/>
          <a:stretch>
            <a:fillRect/>
          </a:stretch>
        </p:blipFill>
        <p:spPr>
          <a:xfrm>
            <a:off x="193961" y="602662"/>
            <a:ext cx="2650127" cy="3552827"/>
          </a:xfrm>
          <a:prstGeom prst="rect">
            <a:avLst/>
          </a:prstGeom>
        </p:spPr>
      </p:pic>
      <p:sp>
        <p:nvSpPr>
          <p:cNvPr id="7" name="TextBox 6"/>
          <p:cNvSpPr txBox="1"/>
          <p:nvPr/>
        </p:nvSpPr>
        <p:spPr>
          <a:xfrm>
            <a:off x="183106" y="4098882"/>
            <a:ext cx="1249060" cy="369332"/>
          </a:xfrm>
          <a:prstGeom prst="rect">
            <a:avLst/>
          </a:prstGeom>
          <a:noFill/>
        </p:spPr>
        <p:txBody>
          <a:bodyPr wrap="none" rtlCol="0">
            <a:spAutoFit/>
          </a:bodyPr>
          <a:lstStyle/>
          <a:p>
            <a:r>
              <a:rPr lang="en-US" dirty="0" err="1" smtClean="0">
                <a:hlinkClick r:id="rId3"/>
              </a:rPr>
              <a:t>Carra</a:t>
            </a:r>
            <a:r>
              <a:rPr lang="en-US" dirty="0" smtClean="0">
                <a:hlinkClick r:id="rId3"/>
              </a:rPr>
              <a:t> Sykes</a:t>
            </a:r>
            <a:endParaRPr lang="en-US" dirty="0" smtClean="0"/>
          </a:p>
        </p:txBody>
      </p:sp>
      <p:pic>
        <p:nvPicPr>
          <p:cNvPr id="8" name="Picture 7"/>
          <p:cNvPicPr>
            <a:picLocks noChangeAspect="1"/>
          </p:cNvPicPr>
          <p:nvPr/>
        </p:nvPicPr>
        <p:blipFill>
          <a:blip r:embed="rId4"/>
          <a:stretch>
            <a:fillRect/>
          </a:stretch>
        </p:blipFill>
        <p:spPr>
          <a:xfrm>
            <a:off x="3020438" y="602662"/>
            <a:ext cx="2679934" cy="3552827"/>
          </a:xfrm>
          <a:prstGeom prst="rect">
            <a:avLst/>
          </a:prstGeom>
        </p:spPr>
      </p:pic>
      <p:sp>
        <p:nvSpPr>
          <p:cNvPr id="9" name="Rectangle 8"/>
          <p:cNvSpPr/>
          <p:nvPr/>
        </p:nvSpPr>
        <p:spPr>
          <a:xfrm>
            <a:off x="3020438" y="4098882"/>
            <a:ext cx="1456724" cy="369332"/>
          </a:xfrm>
          <a:prstGeom prst="rect">
            <a:avLst/>
          </a:prstGeom>
        </p:spPr>
        <p:txBody>
          <a:bodyPr wrap="none">
            <a:spAutoFit/>
          </a:bodyPr>
          <a:lstStyle/>
          <a:p>
            <a:r>
              <a:rPr lang="en-US" dirty="0" smtClean="0">
                <a:hlinkClick r:id="rId5"/>
              </a:rPr>
              <a:t>Irina </a:t>
            </a:r>
            <a:r>
              <a:rPr lang="en-US" dirty="0" err="1" smtClean="0">
                <a:hlinkClick r:id="rId5"/>
              </a:rPr>
              <a:t>Werning</a:t>
            </a:r>
            <a:endParaRPr lang="en-US" dirty="0" smtClean="0"/>
          </a:p>
        </p:txBody>
      </p:sp>
      <p:pic>
        <p:nvPicPr>
          <p:cNvPr id="10" name="Picture 9"/>
          <p:cNvPicPr>
            <a:picLocks noChangeAspect="1"/>
          </p:cNvPicPr>
          <p:nvPr/>
        </p:nvPicPr>
        <p:blipFill>
          <a:blip r:embed="rId6"/>
          <a:stretch>
            <a:fillRect/>
          </a:stretch>
        </p:blipFill>
        <p:spPr>
          <a:xfrm>
            <a:off x="6099379" y="179343"/>
            <a:ext cx="2857163" cy="2026357"/>
          </a:xfrm>
          <a:prstGeom prst="rect">
            <a:avLst/>
          </a:prstGeom>
        </p:spPr>
      </p:pic>
      <p:sp>
        <p:nvSpPr>
          <p:cNvPr id="12" name="Rectangle 11"/>
          <p:cNvSpPr/>
          <p:nvPr/>
        </p:nvSpPr>
        <p:spPr>
          <a:xfrm>
            <a:off x="6099379" y="2205700"/>
            <a:ext cx="1462021" cy="369332"/>
          </a:xfrm>
          <a:prstGeom prst="rect">
            <a:avLst/>
          </a:prstGeom>
        </p:spPr>
        <p:txBody>
          <a:bodyPr wrap="none">
            <a:spAutoFit/>
          </a:bodyPr>
          <a:lstStyle/>
          <a:p>
            <a:r>
              <a:rPr lang="en-US" dirty="0" err="1" smtClean="0">
                <a:hlinkClick r:id="rId7"/>
              </a:rPr>
              <a:t>Ugne</a:t>
            </a:r>
            <a:r>
              <a:rPr lang="en-US" dirty="0" smtClean="0">
                <a:hlinkClick r:id="rId7"/>
              </a:rPr>
              <a:t> </a:t>
            </a:r>
            <a:r>
              <a:rPr lang="en-US" dirty="0" err="1" smtClean="0">
                <a:hlinkClick r:id="rId7"/>
              </a:rPr>
              <a:t>Henriko</a:t>
            </a:r>
            <a:endParaRPr lang="en-US" dirty="0" smtClean="0"/>
          </a:p>
        </p:txBody>
      </p:sp>
      <p:pic>
        <p:nvPicPr>
          <p:cNvPr id="13" name="Picture 12"/>
          <p:cNvPicPr>
            <a:picLocks noChangeAspect="1"/>
          </p:cNvPicPr>
          <p:nvPr/>
        </p:nvPicPr>
        <p:blipFill>
          <a:blip r:embed="rId8"/>
          <a:stretch>
            <a:fillRect/>
          </a:stretch>
        </p:blipFill>
        <p:spPr>
          <a:xfrm>
            <a:off x="6099379" y="2619593"/>
            <a:ext cx="2857163" cy="3821456"/>
          </a:xfrm>
          <a:prstGeom prst="rect">
            <a:avLst/>
          </a:prstGeom>
        </p:spPr>
      </p:pic>
      <p:sp>
        <p:nvSpPr>
          <p:cNvPr id="14" name="Rectangle 13"/>
          <p:cNvSpPr/>
          <p:nvPr/>
        </p:nvSpPr>
        <p:spPr>
          <a:xfrm>
            <a:off x="6099379" y="6441049"/>
            <a:ext cx="1954381" cy="369332"/>
          </a:xfrm>
          <a:prstGeom prst="rect">
            <a:avLst/>
          </a:prstGeom>
        </p:spPr>
        <p:txBody>
          <a:bodyPr wrap="none">
            <a:spAutoFit/>
          </a:bodyPr>
          <a:lstStyle/>
          <a:p>
            <a:r>
              <a:rPr lang="en-US" dirty="0" smtClean="0">
                <a:hlinkClick r:id="rId9"/>
              </a:rPr>
              <a:t>Bobby Neel Adams</a:t>
            </a:r>
            <a:endParaRPr lang="en-US" dirty="0" smtClean="0"/>
          </a:p>
        </p:txBody>
      </p:sp>
      <p:pic>
        <p:nvPicPr>
          <p:cNvPr id="15" name="Picture 14"/>
          <p:cNvPicPr>
            <a:picLocks noChangeAspect="1"/>
          </p:cNvPicPr>
          <p:nvPr/>
        </p:nvPicPr>
        <p:blipFill>
          <a:blip r:embed="rId10"/>
          <a:stretch>
            <a:fillRect/>
          </a:stretch>
        </p:blipFill>
        <p:spPr>
          <a:xfrm>
            <a:off x="617606" y="4521535"/>
            <a:ext cx="2837332" cy="1937480"/>
          </a:xfrm>
          <a:prstGeom prst="rect">
            <a:avLst/>
          </a:prstGeom>
        </p:spPr>
      </p:pic>
      <p:sp>
        <p:nvSpPr>
          <p:cNvPr id="17" name="Rectangle 16"/>
          <p:cNvSpPr/>
          <p:nvPr/>
        </p:nvSpPr>
        <p:spPr>
          <a:xfrm>
            <a:off x="628460" y="6459015"/>
            <a:ext cx="2070774" cy="369332"/>
          </a:xfrm>
          <a:prstGeom prst="rect">
            <a:avLst/>
          </a:prstGeom>
        </p:spPr>
        <p:txBody>
          <a:bodyPr wrap="none">
            <a:spAutoFit/>
          </a:bodyPr>
          <a:lstStyle/>
          <a:p>
            <a:r>
              <a:rPr lang="en-US" dirty="0" smtClean="0">
                <a:hlinkClick r:id="rId11"/>
              </a:rPr>
              <a:t>Clarisse </a:t>
            </a:r>
            <a:r>
              <a:rPr lang="en-US" dirty="0" err="1" smtClean="0">
                <a:hlinkClick r:id="rId11"/>
              </a:rPr>
              <a:t>D'Arcimoles</a:t>
            </a:r>
            <a:endParaRPr lang="en-US" dirty="0"/>
          </a:p>
        </p:txBody>
      </p:sp>
      <p:pic>
        <p:nvPicPr>
          <p:cNvPr id="19" name="Picture 18"/>
          <p:cNvPicPr>
            <a:picLocks noChangeAspect="1"/>
          </p:cNvPicPr>
          <p:nvPr/>
        </p:nvPicPr>
        <p:blipFill>
          <a:blip r:embed="rId12"/>
          <a:srcRect l="17103" t="13394" r="17214" b="17911"/>
          <a:stretch>
            <a:fillRect/>
          </a:stretch>
        </p:blipFill>
        <p:spPr>
          <a:xfrm>
            <a:off x="3579452" y="4518203"/>
            <a:ext cx="1550317" cy="229217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umblr_oljmvxGsNv1rwxo6zo2_500.jpg"/>
          <p:cNvPicPr>
            <a:picLocks noChangeAspect="1"/>
          </p:cNvPicPr>
          <p:nvPr/>
        </p:nvPicPr>
        <p:blipFill>
          <a:blip r:embed="rId2"/>
          <a:stretch>
            <a:fillRect/>
          </a:stretch>
        </p:blipFill>
        <p:spPr>
          <a:xfrm>
            <a:off x="169069" y="211625"/>
            <a:ext cx="2314312" cy="3081946"/>
          </a:xfrm>
          <a:prstGeom prst="rect">
            <a:avLst/>
          </a:prstGeom>
        </p:spPr>
      </p:pic>
      <p:pic>
        <p:nvPicPr>
          <p:cNvPr id="5" name="Picture 4" descr="tumblr_oljmvxGsNv1rwxo6zo1_500.jpg"/>
          <p:cNvPicPr>
            <a:picLocks noChangeAspect="1"/>
          </p:cNvPicPr>
          <p:nvPr/>
        </p:nvPicPr>
        <p:blipFill>
          <a:blip r:embed="rId3"/>
          <a:stretch>
            <a:fillRect/>
          </a:stretch>
        </p:blipFill>
        <p:spPr>
          <a:xfrm>
            <a:off x="169068" y="3357452"/>
            <a:ext cx="2314313" cy="3087657"/>
          </a:xfrm>
          <a:prstGeom prst="rect">
            <a:avLst/>
          </a:prstGeom>
        </p:spPr>
      </p:pic>
      <p:sp>
        <p:nvSpPr>
          <p:cNvPr id="6" name="TextBox 6"/>
          <p:cNvSpPr txBox="1">
            <a:spLocks noChangeArrowheads="1"/>
          </p:cNvSpPr>
          <p:nvPr/>
        </p:nvSpPr>
        <p:spPr bwMode="auto">
          <a:xfrm>
            <a:off x="169068" y="6445109"/>
            <a:ext cx="1759466" cy="369332"/>
          </a:xfrm>
          <a:prstGeom prst="rect">
            <a:avLst/>
          </a:prstGeom>
          <a:noFill/>
          <a:ln w="9525">
            <a:noFill/>
            <a:miter lim="800000"/>
            <a:headEnd/>
            <a:tailEnd/>
          </a:ln>
        </p:spPr>
        <p:txBody>
          <a:bodyPr wrap="none">
            <a:prstTxWarp prst="textNoShape">
              <a:avLst/>
            </a:prstTxWarp>
            <a:spAutoFit/>
          </a:bodyPr>
          <a:lstStyle/>
          <a:p>
            <a:r>
              <a:rPr lang="en-US" b="1" dirty="0" smtClean="0">
                <a:latin typeface="Calibri" charset="0"/>
              </a:rPr>
              <a:t>Little Mis</a:t>
            </a:r>
            <a:r>
              <a:rPr lang="en-US" b="1" dirty="0" smtClean="0">
                <a:latin typeface="Calibri" charset="0"/>
              </a:rPr>
              <a:t>s Stitch</a:t>
            </a:r>
            <a:endParaRPr lang="en-US" b="1" dirty="0">
              <a:latin typeface="Calibri" charset="0"/>
            </a:endParaRPr>
          </a:p>
        </p:txBody>
      </p:sp>
      <p:pic>
        <p:nvPicPr>
          <p:cNvPr id="7" name="Picture 6" descr="c4c2c2e9f5c552a5abd7e9c4c6971cea.jpg"/>
          <p:cNvPicPr>
            <a:picLocks noChangeAspect="1"/>
          </p:cNvPicPr>
          <p:nvPr/>
        </p:nvPicPr>
        <p:blipFill>
          <a:blip r:embed="rId4"/>
          <a:stretch>
            <a:fillRect/>
          </a:stretch>
        </p:blipFill>
        <p:spPr>
          <a:xfrm>
            <a:off x="2596781" y="211625"/>
            <a:ext cx="2672964" cy="4097660"/>
          </a:xfrm>
          <a:prstGeom prst="rect">
            <a:avLst/>
          </a:prstGeom>
        </p:spPr>
      </p:pic>
      <p:pic>
        <p:nvPicPr>
          <p:cNvPr id="8" name="Picture 7" descr="42622febb5241eb7e0db9ff036e7952f.jpg"/>
          <p:cNvPicPr>
            <a:picLocks noChangeAspect="1"/>
          </p:cNvPicPr>
          <p:nvPr/>
        </p:nvPicPr>
        <p:blipFill>
          <a:blip r:embed="rId5"/>
          <a:stretch>
            <a:fillRect/>
          </a:stretch>
        </p:blipFill>
        <p:spPr>
          <a:xfrm>
            <a:off x="2596781" y="4302946"/>
            <a:ext cx="2672964" cy="2142163"/>
          </a:xfrm>
          <a:prstGeom prst="rect">
            <a:avLst/>
          </a:prstGeom>
        </p:spPr>
      </p:pic>
      <p:sp>
        <p:nvSpPr>
          <p:cNvPr id="9" name="TextBox 6"/>
          <p:cNvSpPr txBox="1">
            <a:spLocks noChangeArrowheads="1"/>
          </p:cNvSpPr>
          <p:nvPr/>
        </p:nvSpPr>
        <p:spPr bwMode="auto">
          <a:xfrm>
            <a:off x="2596781" y="6412843"/>
            <a:ext cx="1135159" cy="369332"/>
          </a:xfrm>
          <a:prstGeom prst="rect">
            <a:avLst/>
          </a:prstGeom>
          <a:noFill/>
          <a:ln w="9525">
            <a:noFill/>
            <a:miter lim="800000"/>
            <a:headEnd/>
            <a:tailEnd/>
          </a:ln>
        </p:spPr>
        <p:txBody>
          <a:bodyPr wrap="none">
            <a:prstTxWarp prst="textNoShape">
              <a:avLst/>
            </a:prstTxWarp>
            <a:spAutoFit/>
          </a:bodyPr>
          <a:lstStyle/>
          <a:p>
            <a:r>
              <a:rPr lang="en-US" b="1" dirty="0" smtClean="0">
                <a:latin typeface="Calibri" charset="0"/>
              </a:rPr>
              <a:t>Lisa </a:t>
            </a:r>
            <a:r>
              <a:rPr lang="en-US" b="1" dirty="0" err="1" smtClean="0">
                <a:latin typeface="Calibri" charset="0"/>
              </a:rPr>
              <a:t>Kokin</a:t>
            </a:r>
            <a:endParaRPr lang="en-US" b="1" dirty="0">
              <a:latin typeface="Calibri" charset="0"/>
            </a:endParaRPr>
          </a:p>
        </p:txBody>
      </p:sp>
      <p:pic>
        <p:nvPicPr>
          <p:cNvPr id="10" name="Picture 9" descr="184b4fd5d9615762f58ba3b9cba5e19c.jpg"/>
          <p:cNvPicPr>
            <a:picLocks noChangeAspect="1"/>
          </p:cNvPicPr>
          <p:nvPr/>
        </p:nvPicPr>
        <p:blipFill>
          <a:blip r:embed="rId6"/>
          <a:stretch>
            <a:fillRect/>
          </a:stretch>
        </p:blipFill>
        <p:spPr>
          <a:xfrm>
            <a:off x="5506621" y="491249"/>
            <a:ext cx="3637379" cy="5289127"/>
          </a:xfrm>
          <a:prstGeom prst="rect">
            <a:avLst/>
          </a:prstGeom>
        </p:spPr>
      </p:pic>
      <p:sp>
        <p:nvSpPr>
          <p:cNvPr id="11" name="Rectangle 10"/>
          <p:cNvSpPr/>
          <p:nvPr/>
        </p:nvSpPr>
        <p:spPr>
          <a:xfrm>
            <a:off x="5506621" y="5780376"/>
            <a:ext cx="1618464" cy="369332"/>
          </a:xfrm>
          <a:prstGeom prst="rect">
            <a:avLst/>
          </a:prstGeom>
        </p:spPr>
        <p:txBody>
          <a:bodyPr wrap="none">
            <a:spAutoFit/>
          </a:bodyPr>
          <a:lstStyle/>
          <a:p>
            <a:r>
              <a:rPr lang="en-US" dirty="0" smtClean="0"/>
              <a:t>Laura </a:t>
            </a:r>
            <a:r>
              <a:rPr lang="en-US" dirty="0" err="1" smtClean="0"/>
              <a:t>Gertsone</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5477" y="215679"/>
            <a:ext cx="7924800" cy="461665"/>
          </a:xfrm>
          <a:prstGeom prst="rect">
            <a:avLst/>
          </a:prstGeom>
          <a:noFill/>
        </p:spPr>
        <p:txBody>
          <a:bodyPr wrap="square" rtlCol="0">
            <a:spAutoFit/>
          </a:bodyPr>
          <a:lstStyle/>
          <a:p>
            <a:r>
              <a:rPr lang="en-GB" sz="2400" b="1" dirty="0" smtClean="0"/>
              <a:t>Reflection of light</a:t>
            </a:r>
            <a:endParaRPr lang="en-GB" sz="2400" b="1" dirty="0"/>
          </a:p>
        </p:txBody>
      </p:sp>
      <p:pic>
        <p:nvPicPr>
          <p:cNvPr id="5" name="Picture 4"/>
          <p:cNvPicPr>
            <a:picLocks noChangeAspect="1"/>
          </p:cNvPicPr>
          <p:nvPr/>
        </p:nvPicPr>
        <p:blipFill>
          <a:blip r:embed="rId2"/>
          <a:stretch>
            <a:fillRect/>
          </a:stretch>
        </p:blipFill>
        <p:spPr>
          <a:xfrm>
            <a:off x="65477" y="766465"/>
            <a:ext cx="2296421" cy="2919179"/>
          </a:xfrm>
          <a:prstGeom prst="rect">
            <a:avLst/>
          </a:prstGeom>
        </p:spPr>
      </p:pic>
      <p:pic>
        <p:nvPicPr>
          <p:cNvPr id="6" name="Picture 5"/>
          <p:cNvPicPr>
            <a:picLocks noChangeAspect="1"/>
          </p:cNvPicPr>
          <p:nvPr/>
        </p:nvPicPr>
        <p:blipFill>
          <a:blip r:embed="rId3"/>
          <a:stretch>
            <a:fillRect/>
          </a:stretch>
        </p:blipFill>
        <p:spPr>
          <a:xfrm>
            <a:off x="2395321" y="766464"/>
            <a:ext cx="2296420" cy="2919179"/>
          </a:xfrm>
          <a:prstGeom prst="rect">
            <a:avLst/>
          </a:prstGeom>
        </p:spPr>
      </p:pic>
      <p:pic>
        <p:nvPicPr>
          <p:cNvPr id="7" name="Picture 6"/>
          <p:cNvPicPr>
            <a:picLocks noChangeAspect="1"/>
          </p:cNvPicPr>
          <p:nvPr/>
        </p:nvPicPr>
        <p:blipFill>
          <a:blip r:embed="rId4"/>
          <a:stretch>
            <a:fillRect/>
          </a:stretch>
        </p:blipFill>
        <p:spPr>
          <a:xfrm>
            <a:off x="4723452" y="766465"/>
            <a:ext cx="4378769" cy="2919179"/>
          </a:xfrm>
          <a:prstGeom prst="rect">
            <a:avLst/>
          </a:prstGeom>
        </p:spPr>
      </p:pic>
      <p:pic>
        <p:nvPicPr>
          <p:cNvPr id="8" name="Picture 7"/>
          <p:cNvPicPr>
            <a:picLocks noChangeAspect="1"/>
          </p:cNvPicPr>
          <p:nvPr/>
        </p:nvPicPr>
        <p:blipFill>
          <a:blip r:embed="rId5"/>
          <a:stretch>
            <a:fillRect/>
          </a:stretch>
        </p:blipFill>
        <p:spPr>
          <a:xfrm>
            <a:off x="65478" y="3702391"/>
            <a:ext cx="2140446" cy="2765471"/>
          </a:xfrm>
          <a:prstGeom prst="rect">
            <a:avLst/>
          </a:prstGeom>
        </p:spPr>
      </p:pic>
      <p:pic>
        <p:nvPicPr>
          <p:cNvPr id="9" name="Picture 8"/>
          <p:cNvPicPr>
            <a:picLocks noChangeAspect="1"/>
          </p:cNvPicPr>
          <p:nvPr/>
        </p:nvPicPr>
        <p:blipFill>
          <a:blip r:embed="rId6"/>
          <a:stretch>
            <a:fillRect/>
          </a:stretch>
        </p:blipFill>
        <p:spPr>
          <a:xfrm>
            <a:off x="2228206" y="3702391"/>
            <a:ext cx="1983103" cy="2774944"/>
          </a:xfrm>
          <a:prstGeom prst="rect">
            <a:avLst/>
          </a:prstGeom>
        </p:spPr>
      </p:pic>
      <p:sp>
        <p:nvSpPr>
          <p:cNvPr id="10" name="TextBox 9"/>
          <p:cNvSpPr txBox="1"/>
          <p:nvPr/>
        </p:nvSpPr>
        <p:spPr>
          <a:xfrm>
            <a:off x="65477" y="6424438"/>
            <a:ext cx="2776008" cy="369332"/>
          </a:xfrm>
          <a:prstGeom prst="rect">
            <a:avLst/>
          </a:prstGeom>
          <a:noFill/>
        </p:spPr>
        <p:txBody>
          <a:bodyPr wrap="none" rtlCol="0">
            <a:spAutoFit/>
          </a:bodyPr>
          <a:lstStyle/>
          <a:p>
            <a:r>
              <a:rPr lang="en-US" dirty="0" smtClean="0"/>
              <a:t>Dan </a:t>
            </a:r>
            <a:r>
              <a:rPr lang="en-US" dirty="0" err="1" smtClean="0"/>
              <a:t>Witz</a:t>
            </a:r>
            <a:r>
              <a:rPr lang="en-US" dirty="0" smtClean="0"/>
              <a:t>: portrait paintings</a:t>
            </a:r>
            <a:endParaRPr lang="en-US" dirty="0"/>
          </a:p>
        </p:txBody>
      </p:sp>
      <p:pic>
        <p:nvPicPr>
          <p:cNvPr id="16" name="Picture 15"/>
          <p:cNvPicPr>
            <a:picLocks noChangeAspect="1"/>
          </p:cNvPicPr>
          <p:nvPr/>
        </p:nvPicPr>
        <p:blipFill>
          <a:blip r:embed="rId7"/>
          <a:stretch>
            <a:fillRect/>
          </a:stretch>
        </p:blipFill>
        <p:spPr>
          <a:xfrm>
            <a:off x="4723452" y="3702391"/>
            <a:ext cx="4367914" cy="3069755"/>
          </a:xfrm>
          <a:prstGeom prst="rect">
            <a:avLst/>
          </a:prstGeom>
        </p:spPr>
      </p:pic>
      <p:sp>
        <p:nvSpPr>
          <p:cNvPr id="17" name="TextBox 16"/>
          <p:cNvSpPr txBox="1"/>
          <p:nvPr/>
        </p:nvSpPr>
        <p:spPr>
          <a:xfrm rot="16200000">
            <a:off x="3045454" y="5116351"/>
            <a:ext cx="2986665" cy="369332"/>
          </a:xfrm>
          <a:prstGeom prst="rect">
            <a:avLst/>
          </a:prstGeom>
          <a:noFill/>
        </p:spPr>
        <p:txBody>
          <a:bodyPr wrap="none" rtlCol="0">
            <a:spAutoFit/>
          </a:bodyPr>
          <a:lstStyle/>
          <a:p>
            <a:r>
              <a:rPr lang="en-US" dirty="0" smtClean="0"/>
              <a:t>BANKSY: Mobile Phone Lovers</a:t>
            </a:r>
            <a:endParaRPr lang="en-US" dirty="0"/>
          </a:p>
        </p:txBody>
      </p:sp>
      <p:sp>
        <p:nvSpPr>
          <p:cNvPr id="11" name="TextBox 10"/>
          <p:cNvSpPr txBox="1"/>
          <p:nvPr/>
        </p:nvSpPr>
        <p:spPr>
          <a:xfrm>
            <a:off x="65478" y="3311342"/>
            <a:ext cx="1518364" cy="369332"/>
          </a:xfrm>
          <a:prstGeom prst="rect">
            <a:avLst/>
          </a:prstGeom>
          <a:noFill/>
        </p:spPr>
        <p:txBody>
          <a:bodyPr wrap="none" rtlCol="0">
            <a:spAutoFit/>
          </a:bodyPr>
          <a:lstStyle/>
          <a:p>
            <a:r>
              <a:rPr lang="en-US" dirty="0" smtClean="0">
                <a:solidFill>
                  <a:schemeClr val="bg1"/>
                </a:solidFill>
              </a:rPr>
              <a:t>Andrew Curtis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4957" y="369332"/>
            <a:ext cx="1666930" cy="369332"/>
          </a:xfrm>
          <a:prstGeom prst="rect">
            <a:avLst/>
          </a:prstGeom>
        </p:spPr>
        <p:txBody>
          <a:bodyPr wrap="none">
            <a:spAutoFit/>
          </a:bodyPr>
          <a:lstStyle/>
          <a:p>
            <a:r>
              <a:rPr lang="en-US" dirty="0" smtClean="0"/>
              <a:t>Phillip </a:t>
            </a:r>
            <a:r>
              <a:rPr lang="en-US" dirty="0" err="1" smtClean="0"/>
              <a:t>Toledano</a:t>
            </a:r>
            <a:endParaRPr lang="en-GB" dirty="0"/>
          </a:p>
        </p:txBody>
      </p:sp>
      <p:pic>
        <p:nvPicPr>
          <p:cNvPr id="6" name="Picture 5" descr="Screen Shot 2019-03-14 at 22.16.27.png"/>
          <p:cNvPicPr>
            <a:picLocks noChangeAspect="1"/>
          </p:cNvPicPr>
          <p:nvPr/>
        </p:nvPicPr>
        <p:blipFill>
          <a:blip r:embed="rId2"/>
          <a:stretch>
            <a:fillRect/>
          </a:stretch>
        </p:blipFill>
        <p:spPr>
          <a:xfrm>
            <a:off x="0" y="819110"/>
            <a:ext cx="9144001" cy="5289550"/>
          </a:xfrm>
          <a:prstGeom prst="rect">
            <a:avLst/>
          </a:prstGeom>
        </p:spPr>
      </p:pic>
      <p:sp>
        <p:nvSpPr>
          <p:cNvPr id="7" name="Rectangle 6"/>
          <p:cNvSpPr/>
          <p:nvPr/>
        </p:nvSpPr>
        <p:spPr>
          <a:xfrm>
            <a:off x="61801" y="6108660"/>
            <a:ext cx="906919" cy="369332"/>
          </a:xfrm>
          <a:prstGeom prst="rect">
            <a:avLst/>
          </a:prstGeom>
        </p:spPr>
        <p:txBody>
          <a:bodyPr wrap="none">
            <a:spAutoFit/>
          </a:bodyPr>
          <a:lstStyle/>
          <a:p>
            <a:r>
              <a:rPr lang="en-US" dirty="0" smtClean="0"/>
              <a:t>Gamers</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9599" y="6055106"/>
            <a:ext cx="1719341" cy="369332"/>
          </a:xfrm>
          <a:prstGeom prst="rect">
            <a:avLst/>
          </a:prstGeom>
          <a:noFill/>
        </p:spPr>
        <p:txBody>
          <a:bodyPr wrap="none" rtlCol="0">
            <a:spAutoFit/>
          </a:bodyPr>
          <a:lstStyle/>
          <a:p>
            <a:r>
              <a:rPr lang="en-US" dirty="0" smtClean="0"/>
              <a:t>Anthony </a:t>
            </a:r>
            <a:r>
              <a:rPr lang="en-US" dirty="0" err="1" smtClean="0"/>
              <a:t>Cassell</a:t>
            </a:r>
            <a:endParaRPr lang="en-US" dirty="0"/>
          </a:p>
        </p:txBody>
      </p:sp>
      <p:pic>
        <p:nvPicPr>
          <p:cNvPr id="5" name="Picture 4" descr="b186b008dee02b60e7d8cf6caf8d75ac.jpg"/>
          <p:cNvPicPr>
            <a:picLocks noChangeAspect="1"/>
          </p:cNvPicPr>
          <p:nvPr/>
        </p:nvPicPr>
        <p:blipFill>
          <a:blip r:embed="rId2"/>
          <a:stretch>
            <a:fillRect/>
          </a:stretch>
        </p:blipFill>
        <p:spPr>
          <a:xfrm>
            <a:off x="219599" y="160162"/>
            <a:ext cx="4293573" cy="2839544"/>
          </a:xfrm>
          <a:prstGeom prst="rect">
            <a:avLst/>
          </a:prstGeom>
        </p:spPr>
      </p:pic>
      <p:pic>
        <p:nvPicPr>
          <p:cNvPr id="6" name="Picture 5" descr="ee0a0e0180ea5d9ce060ef7bbafbde8d.jpg"/>
          <p:cNvPicPr>
            <a:picLocks noChangeAspect="1"/>
          </p:cNvPicPr>
          <p:nvPr/>
        </p:nvPicPr>
        <p:blipFill>
          <a:blip r:embed="rId3"/>
          <a:stretch>
            <a:fillRect/>
          </a:stretch>
        </p:blipFill>
        <p:spPr>
          <a:xfrm>
            <a:off x="4671919" y="3158466"/>
            <a:ext cx="4311639" cy="2874426"/>
          </a:xfrm>
          <a:prstGeom prst="rect">
            <a:avLst/>
          </a:prstGeom>
        </p:spPr>
      </p:pic>
      <p:pic>
        <p:nvPicPr>
          <p:cNvPr id="8" name="Picture 7" descr="61a54decbef66c47ac7471606b5e657c.jpg"/>
          <p:cNvPicPr>
            <a:picLocks noChangeAspect="1"/>
          </p:cNvPicPr>
          <p:nvPr/>
        </p:nvPicPr>
        <p:blipFill>
          <a:blip r:embed="rId4"/>
          <a:stretch>
            <a:fillRect/>
          </a:stretch>
        </p:blipFill>
        <p:spPr>
          <a:xfrm>
            <a:off x="201533" y="3158466"/>
            <a:ext cx="4311639" cy="2874426"/>
          </a:xfrm>
          <a:prstGeom prst="rect">
            <a:avLst/>
          </a:prstGeom>
        </p:spPr>
      </p:pic>
      <p:pic>
        <p:nvPicPr>
          <p:cNvPr id="9" name="Picture 8" descr="2768857effd069dbba16ac28617575d8.jpg"/>
          <p:cNvPicPr>
            <a:picLocks noChangeAspect="1"/>
          </p:cNvPicPr>
          <p:nvPr/>
        </p:nvPicPr>
        <p:blipFill>
          <a:blip r:embed="rId5"/>
          <a:stretch>
            <a:fillRect/>
          </a:stretch>
        </p:blipFill>
        <p:spPr>
          <a:xfrm>
            <a:off x="4671919" y="160163"/>
            <a:ext cx="4311639" cy="283954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e8a7250bd5644c33b1bdab11ffb83c31.jpg"/>
          <p:cNvPicPr>
            <a:picLocks noChangeAspect="1"/>
          </p:cNvPicPr>
          <p:nvPr/>
        </p:nvPicPr>
        <p:blipFill>
          <a:blip r:embed="rId2"/>
          <a:stretch>
            <a:fillRect/>
          </a:stretch>
        </p:blipFill>
        <p:spPr>
          <a:xfrm>
            <a:off x="46181" y="684843"/>
            <a:ext cx="3005004" cy="3893706"/>
          </a:xfrm>
          <a:prstGeom prst="rect">
            <a:avLst/>
          </a:prstGeom>
        </p:spPr>
      </p:pic>
      <p:sp>
        <p:nvSpPr>
          <p:cNvPr id="5" name="TextBox 4"/>
          <p:cNvSpPr txBox="1"/>
          <p:nvPr/>
        </p:nvSpPr>
        <p:spPr>
          <a:xfrm>
            <a:off x="249473" y="177012"/>
            <a:ext cx="2999796" cy="507831"/>
          </a:xfrm>
          <a:prstGeom prst="rect">
            <a:avLst/>
          </a:prstGeom>
          <a:noFill/>
        </p:spPr>
        <p:txBody>
          <a:bodyPr wrap="none" rtlCol="0">
            <a:spAutoFit/>
          </a:bodyPr>
          <a:lstStyle/>
          <a:p>
            <a:r>
              <a:rPr lang="en-GB" sz="2700" dirty="0" smtClean="0"/>
              <a:t>Multiple Reflections </a:t>
            </a:r>
            <a:endParaRPr lang="en-GB" sz="2700" dirty="0"/>
          </a:p>
        </p:txBody>
      </p:sp>
      <p:sp>
        <p:nvSpPr>
          <p:cNvPr id="6" name="TextBox 6"/>
          <p:cNvSpPr txBox="1">
            <a:spLocks noChangeArrowheads="1"/>
          </p:cNvSpPr>
          <p:nvPr/>
        </p:nvSpPr>
        <p:spPr bwMode="auto">
          <a:xfrm>
            <a:off x="113393" y="4578549"/>
            <a:ext cx="2289434" cy="369332"/>
          </a:xfrm>
          <a:prstGeom prst="rect">
            <a:avLst/>
          </a:prstGeom>
          <a:noFill/>
          <a:ln w="9525">
            <a:noFill/>
            <a:miter lim="800000"/>
            <a:headEnd/>
            <a:tailEnd/>
          </a:ln>
        </p:spPr>
        <p:txBody>
          <a:bodyPr wrap="none">
            <a:prstTxWarp prst="textNoShape">
              <a:avLst/>
            </a:prstTxWarp>
            <a:spAutoFit/>
          </a:bodyPr>
          <a:lstStyle/>
          <a:p>
            <a:r>
              <a:rPr lang="en-US" b="1" dirty="0" smtClean="0">
                <a:latin typeface="Calibri" charset="0"/>
              </a:rPr>
              <a:t>Alvin Langdon Coburn</a:t>
            </a:r>
            <a:endParaRPr lang="en-US" b="1" dirty="0">
              <a:latin typeface="Calibri" charset="0"/>
            </a:endParaRPr>
          </a:p>
        </p:txBody>
      </p:sp>
      <p:pic>
        <p:nvPicPr>
          <p:cNvPr id="7" name="Picture 6" descr="6eccb5320343609032b35e850b082f55.jpg"/>
          <p:cNvPicPr>
            <a:picLocks noChangeAspect="1"/>
          </p:cNvPicPr>
          <p:nvPr/>
        </p:nvPicPr>
        <p:blipFill>
          <a:blip r:embed="rId3"/>
          <a:stretch>
            <a:fillRect/>
          </a:stretch>
        </p:blipFill>
        <p:spPr>
          <a:xfrm>
            <a:off x="3142841" y="684844"/>
            <a:ext cx="2914871" cy="3893706"/>
          </a:xfrm>
          <a:prstGeom prst="rect">
            <a:avLst/>
          </a:prstGeom>
        </p:spPr>
      </p:pic>
      <p:pic>
        <p:nvPicPr>
          <p:cNvPr id="8" name="Picture 7" descr="83f91d5de0fe48e4d720c22c8b9f39c4.jpg"/>
          <p:cNvPicPr>
            <a:picLocks noChangeAspect="1"/>
          </p:cNvPicPr>
          <p:nvPr/>
        </p:nvPicPr>
        <p:blipFill>
          <a:blip r:embed="rId4"/>
          <a:stretch>
            <a:fillRect/>
          </a:stretch>
        </p:blipFill>
        <p:spPr>
          <a:xfrm>
            <a:off x="6139275" y="684843"/>
            <a:ext cx="2950925" cy="3893707"/>
          </a:xfrm>
          <a:prstGeom prst="rect">
            <a:avLst/>
          </a:prstGeom>
        </p:spPr>
      </p:pic>
      <p:sp>
        <p:nvSpPr>
          <p:cNvPr id="9" name="Rectangle 8"/>
          <p:cNvSpPr/>
          <p:nvPr/>
        </p:nvSpPr>
        <p:spPr>
          <a:xfrm flipH="1">
            <a:off x="99980" y="4947881"/>
            <a:ext cx="9044020" cy="1754327"/>
          </a:xfrm>
          <a:prstGeom prst="rect">
            <a:avLst/>
          </a:prstGeom>
        </p:spPr>
        <p:txBody>
          <a:bodyPr wrap="square">
            <a:spAutoFit/>
          </a:bodyPr>
          <a:lstStyle/>
          <a:p>
            <a:r>
              <a:rPr lang="en-US" dirty="0" smtClean="0"/>
              <a:t>A broken mirror, edges jagged, would be a fitting metaphor for the photographs by Alvin Langdon Coburn, taken early last century. He was smashing convention, refracting reality, elevating partial reflections over traditional images. It's not just a metaphor, though: the pictures he took in this period – </a:t>
            </a:r>
            <a:r>
              <a:rPr lang="en-US" dirty="0" err="1" smtClean="0"/>
              <a:t>vortographs</a:t>
            </a:r>
            <a:r>
              <a:rPr lang="en-US" dirty="0" smtClean="0"/>
              <a:t>, as they became known – were shot through the prism of three pieces of glass, splitting the image into segments, creating weird and wonderful distortions.</a:t>
            </a:r>
            <a:endParaRPr lang="en-GB"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hoIMG_0605.jpg"/>
          <p:cNvPicPr>
            <a:picLocks noChangeAspect="1"/>
          </p:cNvPicPr>
          <p:nvPr/>
        </p:nvPicPr>
        <p:blipFill>
          <a:blip r:embed="rId2"/>
          <a:srcRect t="3932" r="3991" b="4657"/>
          <a:stretch>
            <a:fillRect/>
          </a:stretch>
        </p:blipFill>
        <p:spPr>
          <a:xfrm>
            <a:off x="0" y="139811"/>
            <a:ext cx="3556000" cy="3385728"/>
          </a:xfrm>
          <a:prstGeom prst="rect">
            <a:avLst/>
          </a:prstGeom>
        </p:spPr>
      </p:pic>
      <p:pic>
        <p:nvPicPr>
          <p:cNvPr id="5" name="Picture 4" descr="42c33324cc4fa7f4353efe12e5c065e1.jpg"/>
          <p:cNvPicPr>
            <a:picLocks noChangeAspect="1"/>
          </p:cNvPicPr>
          <p:nvPr/>
        </p:nvPicPr>
        <p:blipFill>
          <a:blip r:embed="rId3"/>
          <a:srcRect l="8189" t="4374" r="7707" b="6447"/>
          <a:stretch>
            <a:fillRect/>
          </a:stretch>
        </p:blipFill>
        <p:spPr>
          <a:xfrm>
            <a:off x="162476" y="3681678"/>
            <a:ext cx="3393524" cy="2743409"/>
          </a:xfrm>
          <a:prstGeom prst="rect">
            <a:avLst/>
          </a:prstGeom>
        </p:spPr>
      </p:pic>
      <p:sp>
        <p:nvSpPr>
          <p:cNvPr id="6" name="TextBox 5"/>
          <p:cNvSpPr txBox="1"/>
          <p:nvPr/>
        </p:nvSpPr>
        <p:spPr>
          <a:xfrm>
            <a:off x="162476" y="6425087"/>
            <a:ext cx="1422460" cy="369332"/>
          </a:xfrm>
          <a:prstGeom prst="rect">
            <a:avLst/>
          </a:prstGeom>
          <a:noFill/>
        </p:spPr>
        <p:txBody>
          <a:bodyPr wrap="none" rtlCol="0">
            <a:spAutoFit/>
          </a:bodyPr>
          <a:lstStyle/>
          <a:p>
            <a:r>
              <a:rPr lang="en-GB" dirty="0" smtClean="0"/>
              <a:t>Horst P Horst</a:t>
            </a:r>
            <a:endParaRPr lang="en-GB" dirty="0"/>
          </a:p>
        </p:txBody>
      </p:sp>
      <p:pic>
        <p:nvPicPr>
          <p:cNvPr id="7" name="Picture 6" descr="Bloom-Day-Scans-by-Craig-Cramer-Yellowtrace-10.jpg"/>
          <p:cNvPicPr>
            <a:picLocks noChangeAspect="1"/>
          </p:cNvPicPr>
          <p:nvPr/>
        </p:nvPicPr>
        <p:blipFill>
          <a:blip r:embed="rId4"/>
          <a:stretch>
            <a:fillRect/>
          </a:stretch>
        </p:blipFill>
        <p:spPr>
          <a:xfrm rot="10800000">
            <a:off x="6478913" y="139810"/>
            <a:ext cx="2468760" cy="3385728"/>
          </a:xfrm>
          <a:prstGeom prst="rect">
            <a:avLst/>
          </a:prstGeom>
        </p:spPr>
      </p:pic>
      <p:pic>
        <p:nvPicPr>
          <p:cNvPr id="8" name="Picture 7" descr="Bloom-Day-Scans-by-Craig-Cramer-Yellowtrace-09.jpg"/>
          <p:cNvPicPr>
            <a:picLocks noChangeAspect="1"/>
          </p:cNvPicPr>
          <p:nvPr/>
        </p:nvPicPr>
        <p:blipFill>
          <a:blip r:embed="rId5"/>
          <a:stretch>
            <a:fillRect/>
          </a:stretch>
        </p:blipFill>
        <p:spPr>
          <a:xfrm rot="10800000">
            <a:off x="3652841" y="139811"/>
            <a:ext cx="2685909" cy="3386216"/>
          </a:xfrm>
          <a:prstGeom prst="rect">
            <a:avLst/>
          </a:prstGeom>
        </p:spPr>
      </p:pic>
      <p:sp>
        <p:nvSpPr>
          <p:cNvPr id="9" name="TextBox 8"/>
          <p:cNvSpPr txBox="1"/>
          <p:nvPr/>
        </p:nvSpPr>
        <p:spPr>
          <a:xfrm>
            <a:off x="3652842" y="3578568"/>
            <a:ext cx="5294832" cy="1015663"/>
          </a:xfrm>
          <a:prstGeom prst="rect">
            <a:avLst/>
          </a:prstGeom>
          <a:noFill/>
        </p:spPr>
        <p:txBody>
          <a:bodyPr wrap="square" rtlCol="0">
            <a:spAutoFit/>
          </a:bodyPr>
          <a:lstStyle/>
          <a:p>
            <a:r>
              <a:rPr lang="en-GB" dirty="0" smtClean="0"/>
              <a:t>Craig Cramer</a:t>
            </a:r>
          </a:p>
          <a:p>
            <a:r>
              <a:rPr lang="en-GB" sz="1400" dirty="0" smtClean="0"/>
              <a:t>Cramer scans flowers then manipulates them in Photoshop to create reflected patterns whereas Horst P Horst would create his mirrored images in the darkroom. </a:t>
            </a:r>
            <a:endParaRPr lang="en-GB" sz="1400" dirty="0"/>
          </a:p>
        </p:txBody>
      </p:sp>
      <p:pic>
        <p:nvPicPr>
          <p:cNvPr id="10" name="Picture 9" descr="6d9b4a39560b607b0181a77523a0cd28.jpg"/>
          <p:cNvPicPr>
            <a:picLocks noChangeAspect="1"/>
          </p:cNvPicPr>
          <p:nvPr/>
        </p:nvPicPr>
        <p:blipFill>
          <a:blip r:embed="rId6"/>
          <a:stretch>
            <a:fillRect/>
          </a:stretch>
        </p:blipFill>
        <p:spPr>
          <a:xfrm>
            <a:off x="7399095" y="4655718"/>
            <a:ext cx="1548578" cy="2138701"/>
          </a:xfrm>
          <a:prstGeom prst="rect">
            <a:avLst/>
          </a:prstGeom>
        </p:spPr>
      </p:pic>
      <p:pic>
        <p:nvPicPr>
          <p:cNvPr id="11" name="Picture 10" descr="71958a103830269b795f41b6fc47b726.jpg"/>
          <p:cNvPicPr>
            <a:picLocks noChangeAspect="1"/>
          </p:cNvPicPr>
          <p:nvPr/>
        </p:nvPicPr>
        <p:blipFill>
          <a:blip r:embed="rId7"/>
          <a:stretch>
            <a:fillRect/>
          </a:stretch>
        </p:blipFill>
        <p:spPr>
          <a:xfrm>
            <a:off x="5829730" y="4664137"/>
            <a:ext cx="1522757" cy="2130282"/>
          </a:xfrm>
          <a:prstGeom prst="rect">
            <a:avLst/>
          </a:prstGeom>
        </p:spPr>
      </p:pic>
      <p:pic>
        <p:nvPicPr>
          <p:cNvPr id="13" name="Picture 12" descr="5aa0affa745157ca8190554cc24b2cdc.jpg"/>
          <p:cNvPicPr>
            <a:picLocks noChangeAspect="1"/>
          </p:cNvPicPr>
          <p:nvPr/>
        </p:nvPicPr>
        <p:blipFill>
          <a:blip r:embed="rId8"/>
          <a:stretch>
            <a:fillRect/>
          </a:stretch>
        </p:blipFill>
        <p:spPr>
          <a:xfrm>
            <a:off x="3652841" y="4652485"/>
            <a:ext cx="2141933" cy="214193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319088" y="478758"/>
            <a:ext cx="1479550" cy="368300"/>
          </a:xfrm>
          <a:prstGeom prst="rect">
            <a:avLst/>
          </a:prstGeom>
          <a:noFill/>
          <a:ln w="9525">
            <a:noFill/>
            <a:miter lim="800000"/>
            <a:headEnd/>
            <a:tailEnd/>
          </a:ln>
        </p:spPr>
        <p:txBody>
          <a:bodyPr wrap="none">
            <a:prstTxWarp prst="textNoShape">
              <a:avLst/>
            </a:prstTxWarp>
            <a:spAutoFit/>
          </a:bodyPr>
          <a:lstStyle/>
          <a:p>
            <a:r>
              <a:rPr lang="en-US" b="1" dirty="0">
                <a:ea typeface="Arial" charset="0"/>
                <a:cs typeface="Arial" charset="0"/>
              </a:rPr>
              <a:t>Elena </a:t>
            </a:r>
            <a:r>
              <a:rPr lang="en-US" b="1" dirty="0" err="1">
                <a:ea typeface="Arial" charset="0"/>
                <a:cs typeface="Arial" charset="0"/>
              </a:rPr>
              <a:t>Kallis</a:t>
            </a:r>
            <a:endParaRPr lang="en-US" b="1" dirty="0">
              <a:ea typeface="Arial" charset="0"/>
              <a:cs typeface="Arial" charset="0"/>
            </a:endParaRPr>
          </a:p>
        </p:txBody>
      </p:sp>
      <p:pic>
        <p:nvPicPr>
          <p:cNvPr id="19459" name="Picture 5" descr="http://fast.swide.com/wp-content/uploads/elena_kalis007.jpg"/>
          <p:cNvPicPr>
            <a:picLocks noChangeAspect="1" noChangeArrowheads="1"/>
          </p:cNvPicPr>
          <p:nvPr/>
        </p:nvPicPr>
        <p:blipFill>
          <a:blip r:embed="rId2"/>
          <a:srcRect t="8975" b="8859"/>
          <a:stretch>
            <a:fillRect/>
          </a:stretch>
        </p:blipFill>
        <p:spPr bwMode="auto">
          <a:xfrm>
            <a:off x="-60325" y="896270"/>
            <a:ext cx="4105275" cy="2616200"/>
          </a:xfrm>
          <a:prstGeom prst="rect">
            <a:avLst/>
          </a:prstGeom>
          <a:noFill/>
          <a:ln w="9525">
            <a:noFill/>
            <a:miter lim="800000"/>
            <a:headEnd/>
            <a:tailEnd/>
          </a:ln>
        </p:spPr>
      </p:pic>
      <p:pic>
        <p:nvPicPr>
          <p:cNvPr id="19460" name="Picture 7" descr="http://fast.swide.com/wp-content/uploads/elena_kalis009.jpg"/>
          <p:cNvPicPr>
            <a:picLocks noChangeAspect="1" noChangeArrowheads="1"/>
          </p:cNvPicPr>
          <p:nvPr/>
        </p:nvPicPr>
        <p:blipFill>
          <a:blip r:embed="rId3"/>
          <a:srcRect l="11237" r="9178"/>
          <a:stretch>
            <a:fillRect/>
          </a:stretch>
        </p:blipFill>
        <p:spPr bwMode="auto">
          <a:xfrm>
            <a:off x="6503988" y="896270"/>
            <a:ext cx="2686050" cy="2616200"/>
          </a:xfrm>
          <a:prstGeom prst="rect">
            <a:avLst/>
          </a:prstGeom>
          <a:noFill/>
          <a:ln w="9525">
            <a:noFill/>
            <a:miter lim="800000"/>
            <a:headEnd/>
            <a:tailEnd/>
          </a:ln>
        </p:spPr>
      </p:pic>
      <p:pic>
        <p:nvPicPr>
          <p:cNvPr id="19461" name="Picture 9" descr="http://fc08.deviantart.net/fs70/f/2010/273/a/c/alice_by_sugarock99-d252tyw.jpg"/>
          <p:cNvPicPr>
            <a:picLocks noChangeAspect="1" noChangeArrowheads="1"/>
          </p:cNvPicPr>
          <p:nvPr/>
        </p:nvPicPr>
        <p:blipFill>
          <a:blip r:embed="rId4"/>
          <a:srcRect r="9416"/>
          <a:stretch>
            <a:fillRect/>
          </a:stretch>
        </p:blipFill>
        <p:spPr bwMode="auto">
          <a:xfrm>
            <a:off x="4087813" y="896270"/>
            <a:ext cx="2368550" cy="2616200"/>
          </a:xfrm>
          <a:prstGeom prst="rect">
            <a:avLst/>
          </a:prstGeom>
          <a:noFill/>
          <a:ln w="9525">
            <a:noFill/>
            <a:miter lim="800000"/>
            <a:headEnd/>
            <a:tailEnd/>
          </a:ln>
        </p:spPr>
      </p:pic>
      <p:pic>
        <p:nvPicPr>
          <p:cNvPr id="19462" name="Picture 10"/>
          <p:cNvPicPr>
            <a:picLocks noChangeAspect="1" noChangeArrowheads="1"/>
          </p:cNvPicPr>
          <p:nvPr/>
        </p:nvPicPr>
        <p:blipFill>
          <a:blip r:embed="rId5"/>
          <a:srcRect l="17227" t="23161" r="19376" b="25549"/>
          <a:stretch>
            <a:fillRect/>
          </a:stretch>
        </p:blipFill>
        <p:spPr bwMode="auto">
          <a:xfrm>
            <a:off x="319088" y="3983043"/>
            <a:ext cx="4868862" cy="2462212"/>
          </a:xfrm>
          <a:prstGeom prst="rect">
            <a:avLst/>
          </a:prstGeom>
          <a:noFill/>
          <a:ln w="9525">
            <a:noFill/>
            <a:miter lim="800000"/>
            <a:headEnd/>
            <a:tailEnd/>
          </a:ln>
        </p:spPr>
      </p:pic>
      <p:pic>
        <p:nvPicPr>
          <p:cNvPr id="19463" name="Picture 11"/>
          <p:cNvPicPr>
            <a:picLocks noChangeAspect="1" noChangeArrowheads="1"/>
          </p:cNvPicPr>
          <p:nvPr/>
        </p:nvPicPr>
        <p:blipFill>
          <a:blip r:embed="rId6"/>
          <a:srcRect l="24139" t="23161" r="25000" b="19563"/>
          <a:stretch>
            <a:fillRect/>
          </a:stretch>
        </p:blipFill>
        <p:spPr bwMode="auto">
          <a:xfrm>
            <a:off x="5243513" y="3971930"/>
            <a:ext cx="3513137" cy="2473325"/>
          </a:xfrm>
          <a:prstGeom prst="rect">
            <a:avLst/>
          </a:prstGeom>
          <a:noFill/>
          <a:ln w="9525">
            <a:noFill/>
            <a:miter lim="800000"/>
            <a:headEnd/>
            <a:tailEnd/>
          </a:ln>
        </p:spPr>
      </p:pic>
      <p:sp>
        <p:nvSpPr>
          <p:cNvPr id="19464" name="TextBox 3"/>
          <p:cNvSpPr txBox="1">
            <a:spLocks noChangeArrowheads="1"/>
          </p:cNvSpPr>
          <p:nvPr/>
        </p:nvSpPr>
        <p:spPr bwMode="auto">
          <a:xfrm>
            <a:off x="319088" y="3548068"/>
            <a:ext cx="1663700" cy="368300"/>
          </a:xfrm>
          <a:prstGeom prst="rect">
            <a:avLst/>
          </a:prstGeom>
          <a:noFill/>
          <a:ln w="9525">
            <a:noFill/>
            <a:miter lim="800000"/>
            <a:headEnd/>
            <a:tailEnd/>
          </a:ln>
        </p:spPr>
        <p:txBody>
          <a:bodyPr wrap="none">
            <a:prstTxWarp prst="textNoShape">
              <a:avLst/>
            </a:prstTxWarp>
            <a:spAutoFit/>
          </a:bodyPr>
          <a:lstStyle/>
          <a:p>
            <a:r>
              <a:rPr lang="en-US" b="1" dirty="0">
                <a:ea typeface="Arial" charset="0"/>
                <a:cs typeface="Arial" charset="0"/>
              </a:rPr>
              <a:t>Lydia Francis</a:t>
            </a:r>
          </a:p>
        </p:txBody>
      </p:sp>
      <p:sp>
        <p:nvSpPr>
          <p:cNvPr id="19465" name="Rectangle 1"/>
          <p:cNvSpPr>
            <a:spLocks noChangeArrowheads="1"/>
          </p:cNvSpPr>
          <p:nvPr/>
        </p:nvSpPr>
        <p:spPr bwMode="auto">
          <a:xfrm>
            <a:off x="127000" y="6445255"/>
            <a:ext cx="2120900" cy="615950"/>
          </a:xfrm>
          <a:prstGeom prst="rect">
            <a:avLst/>
          </a:prstGeom>
          <a:noFill/>
          <a:ln w="9525">
            <a:noFill/>
            <a:miter lim="800000"/>
            <a:headEnd/>
            <a:tailEnd/>
          </a:ln>
        </p:spPr>
        <p:txBody>
          <a:bodyPr wrap="none">
            <a:prstTxWarp prst="textNoShape">
              <a:avLst/>
            </a:prstTxWarp>
            <a:spAutoFit/>
          </a:bodyPr>
          <a:lstStyle/>
          <a:p>
            <a:r>
              <a:rPr lang="en-GB" sz="1600" dirty="0">
                <a:hlinkClick r:id="rId7"/>
              </a:rPr>
              <a:t>AS Exam Piece 2012</a:t>
            </a:r>
            <a:endParaRPr lang="en-GB" sz="1600" dirty="0"/>
          </a:p>
          <a:p>
            <a:endParaRPr lang="en-GB" dirty="0"/>
          </a:p>
        </p:txBody>
      </p:sp>
      <p:sp>
        <p:nvSpPr>
          <p:cNvPr id="10" name="TextBox 9"/>
          <p:cNvSpPr txBox="1"/>
          <p:nvPr/>
        </p:nvSpPr>
        <p:spPr>
          <a:xfrm>
            <a:off x="0" y="0"/>
            <a:ext cx="7924800" cy="830997"/>
          </a:xfrm>
          <a:prstGeom prst="rect">
            <a:avLst/>
          </a:prstGeom>
          <a:noFill/>
        </p:spPr>
        <p:txBody>
          <a:bodyPr wrap="square" rtlCol="0">
            <a:spAutoFit/>
          </a:bodyPr>
          <a:lstStyle/>
          <a:p>
            <a:r>
              <a:rPr lang="en-GB" sz="2400" b="1" dirty="0" smtClean="0"/>
              <a:t>Reflections in water</a:t>
            </a:r>
          </a:p>
          <a:p>
            <a:endParaRPr lang="en-GB"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ab25964a7251a30d989b0e7dfc9518c.jpg"/>
          <p:cNvPicPr>
            <a:picLocks noChangeAspect="1"/>
          </p:cNvPicPr>
          <p:nvPr/>
        </p:nvPicPr>
        <p:blipFill>
          <a:blip r:embed="rId2"/>
          <a:stretch>
            <a:fillRect/>
          </a:stretch>
        </p:blipFill>
        <p:spPr>
          <a:xfrm>
            <a:off x="368430" y="768957"/>
            <a:ext cx="3087156" cy="2994278"/>
          </a:xfrm>
          <a:prstGeom prst="rect">
            <a:avLst/>
          </a:prstGeom>
        </p:spPr>
      </p:pic>
      <p:sp>
        <p:nvSpPr>
          <p:cNvPr id="5" name="TextBox 4"/>
          <p:cNvSpPr txBox="1"/>
          <p:nvPr/>
        </p:nvSpPr>
        <p:spPr>
          <a:xfrm>
            <a:off x="65477" y="215679"/>
            <a:ext cx="7924800" cy="461665"/>
          </a:xfrm>
          <a:prstGeom prst="rect">
            <a:avLst/>
          </a:prstGeom>
          <a:noFill/>
        </p:spPr>
        <p:txBody>
          <a:bodyPr wrap="square" rtlCol="0">
            <a:spAutoFit/>
          </a:bodyPr>
          <a:lstStyle/>
          <a:p>
            <a:r>
              <a:rPr lang="en-GB" sz="2400" b="1" dirty="0" smtClean="0"/>
              <a:t>Reflecting the inner self</a:t>
            </a:r>
            <a:endParaRPr lang="en-GB" sz="2400" b="1" dirty="0"/>
          </a:p>
        </p:txBody>
      </p:sp>
      <p:sp>
        <p:nvSpPr>
          <p:cNvPr id="6" name="Rectangle 5"/>
          <p:cNvSpPr/>
          <p:nvPr/>
        </p:nvSpPr>
        <p:spPr>
          <a:xfrm>
            <a:off x="345126" y="3393903"/>
            <a:ext cx="1474420" cy="369332"/>
          </a:xfrm>
          <a:prstGeom prst="rect">
            <a:avLst/>
          </a:prstGeom>
        </p:spPr>
        <p:txBody>
          <a:bodyPr wrap="none">
            <a:spAutoFit/>
          </a:bodyPr>
          <a:lstStyle/>
          <a:p>
            <a:r>
              <a:rPr lang="en-US" dirty="0" err="1" smtClean="0">
                <a:solidFill>
                  <a:srgbClr val="FFFFFF"/>
                </a:solidFill>
              </a:rPr>
              <a:t>Meggie</a:t>
            </a:r>
            <a:r>
              <a:rPr lang="en-US" dirty="0" smtClean="0">
                <a:solidFill>
                  <a:srgbClr val="FFFFFF"/>
                </a:solidFill>
              </a:rPr>
              <a:t> Royer</a:t>
            </a:r>
            <a:endParaRPr lang="en-GB" dirty="0">
              <a:solidFill>
                <a:srgbClr val="FFFFFF"/>
              </a:solidFill>
            </a:endParaRPr>
          </a:p>
        </p:txBody>
      </p:sp>
      <p:pic>
        <p:nvPicPr>
          <p:cNvPr id="7" name="Picture 6" descr="37e388ea6f4c35c487de0708d5d5fcd4.jpg"/>
          <p:cNvPicPr>
            <a:picLocks noChangeAspect="1"/>
          </p:cNvPicPr>
          <p:nvPr/>
        </p:nvPicPr>
        <p:blipFill>
          <a:blip r:embed="rId3"/>
          <a:stretch>
            <a:fillRect/>
          </a:stretch>
        </p:blipFill>
        <p:spPr>
          <a:xfrm>
            <a:off x="3611692" y="768957"/>
            <a:ext cx="2141740" cy="2994278"/>
          </a:xfrm>
          <a:prstGeom prst="rect">
            <a:avLst/>
          </a:prstGeom>
        </p:spPr>
      </p:pic>
      <p:sp>
        <p:nvSpPr>
          <p:cNvPr id="8" name="Rectangle 7"/>
          <p:cNvSpPr/>
          <p:nvPr/>
        </p:nvSpPr>
        <p:spPr>
          <a:xfrm>
            <a:off x="3588388" y="3393903"/>
            <a:ext cx="1300394" cy="369332"/>
          </a:xfrm>
          <a:prstGeom prst="rect">
            <a:avLst/>
          </a:prstGeom>
        </p:spPr>
        <p:txBody>
          <a:bodyPr wrap="none">
            <a:spAutoFit/>
          </a:bodyPr>
          <a:lstStyle/>
          <a:p>
            <a:r>
              <a:rPr lang="en-US" dirty="0" smtClean="0">
                <a:solidFill>
                  <a:srgbClr val="FFFFFF"/>
                </a:solidFill>
              </a:rPr>
              <a:t>Anonymous</a:t>
            </a:r>
            <a:endParaRPr lang="en-GB" dirty="0">
              <a:solidFill>
                <a:srgbClr val="FFFFFF"/>
              </a:solidFill>
            </a:endParaRPr>
          </a:p>
        </p:txBody>
      </p:sp>
      <p:pic>
        <p:nvPicPr>
          <p:cNvPr id="9" name="Picture 8" descr="large.jpg"/>
          <p:cNvPicPr>
            <a:picLocks noChangeAspect="1"/>
          </p:cNvPicPr>
          <p:nvPr/>
        </p:nvPicPr>
        <p:blipFill>
          <a:blip r:embed="rId4"/>
          <a:stretch>
            <a:fillRect/>
          </a:stretch>
        </p:blipFill>
        <p:spPr>
          <a:xfrm>
            <a:off x="5735784" y="768958"/>
            <a:ext cx="2994277" cy="2994278"/>
          </a:xfrm>
          <a:prstGeom prst="rect">
            <a:avLst/>
          </a:prstGeom>
        </p:spPr>
      </p:pic>
      <p:sp>
        <p:nvSpPr>
          <p:cNvPr id="10" name="Rectangle 9"/>
          <p:cNvSpPr/>
          <p:nvPr/>
        </p:nvSpPr>
        <p:spPr>
          <a:xfrm>
            <a:off x="368430" y="5934670"/>
            <a:ext cx="8361631" cy="923330"/>
          </a:xfrm>
          <a:prstGeom prst="rect">
            <a:avLst/>
          </a:prstGeom>
        </p:spPr>
        <p:txBody>
          <a:bodyPr wrap="square">
            <a:spAutoFit/>
          </a:bodyPr>
          <a:lstStyle/>
          <a:p>
            <a:r>
              <a:rPr lang="en-US" b="1" dirty="0" smtClean="0"/>
              <a:t>Gillian Wearing</a:t>
            </a:r>
          </a:p>
          <a:p>
            <a:r>
              <a:rPr lang="en-US" i="1" dirty="0" smtClean="0"/>
              <a:t>Signs </a:t>
            </a:r>
            <a:r>
              <a:rPr lang="en-US" i="1" dirty="0" smtClean="0"/>
              <a:t>that say what you want them to say and not Signs that say what someone </a:t>
            </a:r>
            <a:r>
              <a:rPr lang="en-US" i="1" dirty="0" smtClean="0"/>
              <a:t>else wants </a:t>
            </a:r>
            <a:r>
              <a:rPr lang="en-US" i="1" dirty="0" smtClean="0"/>
              <a:t>you to say </a:t>
            </a:r>
            <a:endParaRPr lang="en-GB" i="1" dirty="0"/>
          </a:p>
        </p:txBody>
      </p:sp>
      <p:pic>
        <p:nvPicPr>
          <p:cNvPr id="11" name="Picture 10" descr="24a0d6b2781892a28dca15132743f72e.jpg"/>
          <p:cNvPicPr>
            <a:picLocks noChangeAspect="1"/>
          </p:cNvPicPr>
          <p:nvPr/>
        </p:nvPicPr>
        <p:blipFill>
          <a:blip r:embed="rId5"/>
          <a:stretch>
            <a:fillRect/>
          </a:stretch>
        </p:blipFill>
        <p:spPr>
          <a:xfrm>
            <a:off x="345126" y="3892473"/>
            <a:ext cx="1450081" cy="2042197"/>
          </a:xfrm>
          <a:prstGeom prst="rect">
            <a:avLst/>
          </a:prstGeom>
        </p:spPr>
      </p:pic>
      <p:pic>
        <p:nvPicPr>
          <p:cNvPr id="12" name="Picture 11" descr="d17824707ef3d7fa7f0d0d5416bedce4.jpg"/>
          <p:cNvPicPr>
            <a:picLocks noChangeAspect="1"/>
          </p:cNvPicPr>
          <p:nvPr/>
        </p:nvPicPr>
        <p:blipFill>
          <a:blip r:embed="rId6"/>
          <a:stretch>
            <a:fillRect/>
          </a:stretch>
        </p:blipFill>
        <p:spPr>
          <a:xfrm>
            <a:off x="1819547" y="3892473"/>
            <a:ext cx="1349830" cy="2039936"/>
          </a:xfrm>
          <a:prstGeom prst="rect">
            <a:avLst/>
          </a:prstGeom>
        </p:spPr>
      </p:pic>
      <p:pic>
        <p:nvPicPr>
          <p:cNvPr id="13" name="Picture 12" descr="882ccf4df36dde22db056b5d77d999ce.jpg"/>
          <p:cNvPicPr>
            <a:picLocks noChangeAspect="1"/>
          </p:cNvPicPr>
          <p:nvPr/>
        </p:nvPicPr>
        <p:blipFill>
          <a:blip r:embed="rId7"/>
          <a:stretch>
            <a:fillRect/>
          </a:stretch>
        </p:blipFill>
        <p:spPr>
          <a:xfrm>
            <a:off x="3204333" y="3892473"/>
            <a:ext cx="1356942" cy="2039936"/>
          </a:xfrm>
          <a:prstGeom prst="rect">
            <a:avLst/>
          </a:prstGeom>
        </p:spPr>
      </p:pic>
      <p:pic>
        <p:nvPicPr>
          <p:cNvPr id="14" name="Picture 13" descr="2244c229a93ec5307e1b3212c8c23a43.jpg"/>
          <p:cNvPicPr>
            <a:picLocks noChangeAspect="1"/>
          </p:cNvPicPr>
          <p:nvPr/>
        </p:nvPicPr>
        <p:blipFill>
          <a:blip r:embed="rId8"/>
          <a:stretch>
            <a:fillRect/>
          </a:stretch>
        </p:blipFill>
        <p:spPr>
          <a:xfrm>
            <a:off x="4596941" y="3892473"/>
            <a:ext cx="1330341" cy="2048725"/>
          </a:xfrm>
          <a:prstGeom prst="rect">
            <a:avLst/>
          </a:prstGeom>
        </p:spPr>
      </p:pic>
      <p:pic>
        <p:nvPicPr>
          <p:cNvPr id="15" name="Picture 14" descr="b1a33eb0ed44a757b5c0342b2f201a31.jpg"/>
          <p:cNvPicPr>
            <a:picLocks noChangeAspect="1"/>
          </p:cNvPicPr>
          <p:nvPr/>
        </p:nvPicPr>
        <p:blipFill>
          <a:blip r:embed="rId9"/>
          <a:srcRect l="5211" t="3984" r="3925" b="3388"/>
          <a:stretch>
            <a:fillRect/>
          </a:stretch>
        </p:blipFill>
        <p:spPr>
          <a:xfrm>
            <a:off x="5973890" y="3892473"/>
            <a:ext cx="1386603" cy="2054327"/>
          </a:xfrm>
          <a:prstGeom prst="rect">
            <a:avLst/>
          </a:prstGeom>
        </p:spPr>
      </p:pic>
      <p:pic>
        <p:nvPicPr>
          <p:cNvPr id="16" name="Picture 15" descr="730642ea0878020091cb09361498d249.jpg"/>
          <p:cNvPicPr>
            <a:picLocks noChangeAspect="1"/>
          </p:cNvPicPr>
          <p:nvPr/>
        </p:nvPicPr>
        <p:blipFill>
          <a:blip r:embed="rId10"/>
          <a:stretch>
            <a:fillRect/>
          </a:stretch>
        </p:blipFill>
        <p:spPr>
          <a:xfrm>
            <a:off x="7395603" y="3892474"/>
            <a:ext cx="1334458" cy="203993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2" descr="River run"/>
          <p:cNvPicPr>
            <a:picLocks noChangeAspect="1" noChangeArrowheads="1"/>
          </p:cNvPicPr>
          <p:nvPr/>
        </p:nvPicPr>
        <p:blipFill>
          <a:blip r:embed="rId2"/>
          <a:srcRect/>
          <a:stretch>
            <a:fillRect/>
          </a:stretch>
        </p:blipFill>
        <p:spPr bwMode="auto">
          <a:xfrm>
            <a:off x="623888" y="776288"/>
            <a:ext cx="4044950" cy="2825750"/>
          </a:xfrm>
          <a:prstGeom prst="rect">
            <a:avLst/>
          </a:prstGeom>
          <a:noFill/>
          <a:ln w="9525">
            <a:noFill/>
            <a:miter lim="800000"/>
            <a:headEnd/>
            <a:tailEnd/>
          </a:ln>
        </p:spPr>
      </p:pic>
      <p:sp>
        <p:nvSpPr>
          <p:cNvPr id="16387" name="Rectangle 3"/>
          <p:cNvSpPr>
            <a:spLocks noChangeArrowheads="1"/>
          </p:cNvSpPr>
          <p:nvPr/>
        </p:nvSpPr>
        <p:spPr bwMode="auto">
          <a:xfrm>
            <a:off x="234950" y="252413"/>
            <a:ext cx="4227513" cy="368300"/>
          </a:xfrm>
          <a:prstGeom prst="rect">
            <a:avLst/>
          </a:prstGeom>
          <a:noFill/>
          <a:ln w="9525">
            <a:noFill/>
            <a:miter lim="800000"/>
            <a:headEnd/>
            <a:tailEnd/>
          </a:ln>
        </p:spPr>
        <p:txBody>
          <a:bodyPr wrap="none">
            <a:prstTxWarp prst="textNoShape">
              <a:avLst/>
            </a:prstTxWarp>
            <a:spAutoFit/>
          </a:bodyPr>
          <a:lstStyle/>
          <a:p>
            <a:r>
              <a:rPr lang="en-US" b="1" dirty="0"/>
              <a:t>Koo </a:t>
            </a:r>
            <a:r>
              <a:rPr lang="en-US" b="1" dirty="0" err="1"/>
              <a:t>Bohnchang</a:t>
            </a:r>
            <a:r>
              <a:rPr lang="en-US" b="1" dirty="0"/>
              <a:t> </a:t>
            </a:r>
            <a:r>
              <a:rPr lang="en-US" i="1" dirty="0"/>
              <a:t>‘Oceans and Rivers’</a:t>
            </a:r>
          </a:p>
        </p:txBody>
      </p:sp>
      <p:pic>
        <p:nvPicPr>
          <p:cNvPr id="16388" name="Picture 4" descr="In the Beginning - Bohnchang Koo"/>
          <p:cNvPicPr>
            <a:picLocks noChangeAspect="1" noChangeArrowheads="1"/>
          </p:cNvPicPr>
          <p:nvPr/>
        </p:nvPicPr>
        <p:blipFill>
          <a:blip r:embed="rId3"/>
          <a:srcRect l="4855" t="25449" r="4630" b="25487"/>
          <a:stretch>
            <a:fillRect/>
          </a:stretch>
        </p:blipFill>
        <p:spPr bwMode="auto">
          <a:xfrm>
            <a:off x="623888" y="3727450"/>
            <a:ext cx="6345237" cy="2728913"/>
          </a:xfrm>
          <a:prstGeom prst="rect">
            <a:avLst/>
          </a:prstGeom>
          <a:noFill/>
          <a:ln w="9525">
            <a:noFill/>
            <a:miter lim="800000"/>
            <a:headEnd/>
            <a:tailEnd/>
          </a:ln>
        </p:spPr>
      </p:pic>
      <p:pic>
        <p:nvPicPr>
          <p:cNvPr id="16389" name="Picture 6" descr="Ocean"/>
          <p:cNvPicPr>
            <a:picLocks noChangeAspect="1" noChangeArrowheads="1"/>
          </p:cNvPicPr>
          <p:nvPr/>
        </p:nvPicPr>
        <p:blipFill>
          <a:blip r:embed="rId4"/>
          <a:srcRect/>
          <a:stretch>
            <a:fillRect/>
          </a:stretch>
        </p:blipFill>
        <p:spPr bwMode="auto">
          <a:xfrm>
            <a:off x="4822825" y="776288"/>
            <a:ext cx="3675063" cy="2825750"/>
          </a:xfrm>
          <a:prstGeom prst="rect">
            <a:avLst/>
          </a:prstGeom>
          <a:noFill/>
          <a:ln w="9525">
            <a:noFill/>
            <a:miter lim="800000"/>
            <a:headEnd/>
            <a:tailEnd/>
          </a:ln>
        </p:spPr>
      </p:pic>
      <p:sp>
        <p:nvSpPr>
          <p:cNvPr id="16390" name="TextBox 4"/>
          <p:cNvSpPr txBox="1">
            <a:spLocks noChangeArrowheads="1"/>
          </p:cNvSpPr>
          <p:nvPr/>
        </p:nvSpPr>
        <p:spPr bwMode="auto">
          <a:xfrm>
            <a:off x="7051675" y="4032250"/>
            <a:ext cx="1906588" cy="1108075"/>
          </a:xfrm>
          <a:prstGeom prst="rect">
            <a:avLst/>
          </a:prstGeom>
          <a:noFill/>
          <a:ln w="9525">
            <a:noFill/>
            <a:miter lim="800000"/>
            <a:headEnd/>
            <a:tailEnd/>
          </a:ln>
        </p:spPr>
        <p:txBody>
          <a:bodyPr>
            <a:prstTxWarp prst="textNoShape">
              <a:avLst/>
            </a:prstTxWarp>
            <a:spAutoFit/>
          </a:bodyPr>
          <a:lstStyle/>
          <a:p>
            <a:r>
              <a:rPr lang="en-GB" sz="1600"/>
              <a:t>Your choice of </a:t>
            </a:r>
          </a:p>
          <a:p>
            <a:r>
              <a:rPr lang="en-GB" sz="1600"/>
              <a:t>paper to print on can give the illusion of ripples</a:t>
            </a:r>
            <a:r>
              <a:rPr lang="en-GB"/>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4" descr="http://www.fotofest-paris.org/diettes_images/diettes_1.jpg"/>
          <p:cNvPicPr>
            <a:picLocks noChangeAspect="1" noChangeArrowheads="1"/>
          </p:cNvPicPr>
          <p:nvPr/>
        </p:nvPicPr>
        <p:blipFill>
          <a:blip r:embed="rId2"/>
          <a:srcRect/>
          <a:stretch>
            <a:fillRect/>
          </a:stretch>
        </p:blipFill>
        <p:spPr bwMode="auto">
          <a:xfrm>
            <a:off x="171450" y="231775"/>
            <a:ext cx="4546600" cy="2663825"/>
          </a:xfrm>
          <a:prstGeom prst="rect">
            <a:avLst/>
          </a:prstGeom>
          <a:noFill/>
          <a:ln w="9525">
            <a:noFill/>
            <a:miter lim="800000"/>
            <a:headEnd/>
            <a:tailEnd/>
          </a:ln>
        </p:spPr>
      </p:pic>
      <p:sp>
        <p:nvSpPr>
          <p:cNvPr id="20483" name="Rectangle 1"/>
          <p:cNvSpPr>
            <a:spLocks noChangeArrowheads="1"/>
          </p:cNvSpPr>
          <p:nvPr/>
        </p:nvSpPr>
        <p:spPr bwMode="auto">
          <a:xfrm>
            <a:off x="171450" y="2898775"/>
            <a:ext cx="1582738" cy="368300"/>
          </a:xfrm>
          <a:prstGeom prst="rect">
            <a:avLst/>
          </a:prstGeom>
          <a:noFill/>
          <a:ln w="9525">
            <a:noFill/>
            <a:miter lim="800000"/>
            <a:headEnd/>
            <a:tailEnd/>
          </a:ln>
        </p:spPr>
        <p:txBody>
          <a:bodyPr wrap="none">
            <a:prstTxWarp prst="textNoShape">
              <a:avLst/>
            </a:prstTxWarp>
            <a:spAutoFit/>
          </a:bodyPr>
          <a:lstStyle/>
          <a:p>
            <a:r>
              <a:rPr lang="en-US" b="1" dirty="0"/>
              <a:t>Erika </a:t>
            </a:r>
            <a:r>
              <a:rPr lang="en-US" b="1" dirty="0" err="1"/>
              <a:t>Diettes</a:t>
            </a:r>
            <a:endParaRPr lang="en-US" b="1" dirty="0"/>
          </a:p>
        </p:txBody>
      </p:sp>
      <p:pic>
        <p:nvPicPr>
          <p:cNvPr id="20484" name="Picture 6" descr="http://nicolettalolli.files.wordpress.com/2013/04/alban-grosdidier-c3b8-the-passenger-times-12.jpg%3Fw%3D1000"/>
          <p:cNvPicPr>
            <a:picLocks noChangeAspect="1" noChangeArrowheads="1"/>
          </p:cNvPicPr>
          <p:nvPr/>
        </p:nvPicPr>
        <p:blipFill>
          <a:blip r:embed="rId3"/>
          <a:srcRect b="8235"/>
          <a:stretch>
            <a:fillRect/>
          </a:stretch>
        </p:blipFill>
        <p:spPr bwMode="auto">
          <a:xfrm>
            <a:off x="171450" y="3489325"/>
            <a:ext cx="4546600" cy="2782888"/>
          </a:xfrm>
          <a:prstGeom prst="rect">
            <a:avLst/>
          </a:prstGeom>
          <a:noFill/>
          <a:ln w="9525">
            <a:noFill/>
            <a:miter lim="800000"/>
            <a:headEnd/>
            <a:tailEnd/>
          </a:ln>
        </p:spPr>
      </p:pic>
      <p:sp>
        <p:nvSpPr>
          <p:cNvPr id="20485" name="Rectangle 3"/>
          <p:cNvSpPr>
            <a:spLocks noChangeArrowheads="1"/>
          </p:cNvSpPr>
          <p:nvPr/>
        </p:nvSpPr>
        <p:spPr bwMode="auto">
          <a:xfrm>
            <a:off x="171450" y="6310313"/>
            <a:ext cx="2057400" cy="369887"/>
          </a:xfrm>
          <a:prstGeom prst="rect">
            <a:avLst/>
          </a:prstGeom>
          <a:noFill/>
          <a:ln w="9525">
            <a:noFill/>
            <a:miter lim="800000"/>
            <a:headEnd/>
            <a:tailEnd/>
          </a:ln>
        </p:spPr>
        <p:txBody>
          <a:bodyPr wrap="none">
            <a:prstTxWarp prst="textNoShape">
              <a:avLst/>
            </a:prstTxWarp>
            <a:spAutoFit/>
          </a:bodyPr>
          <a:lstStyle/>
          <a:p>
            <a:r>
              <a:rPr lang="en-US" b="1" dirty="0"/>
              <a:t>Alban </a:t>
            </a:r>
            <a:r>
              <a:rPr lang="en-US" b="1" dirty="0" err="1"/>
              <a:t>Grosdidier</a:t>
            </a:r>
            <a:endParaRPr lang="en-US" b="1" dirty="0"/>
          </a:p>
        </p:txBody>
      </p:sp>
      <p:pic>
        <p:nvPicPr>
          <p:cNvPr id="20486" name="Picture 8" descr="http://www.ilpost.it/wp-content/uploads/2012/07/albangrosdidier-12.jpeg"/>
          <p:cNvPicPr>
            <a:picLocks noChangeAspect="1" noChangeArrowheads="1"/>
          </p:cNvPicPr>
          <p:nvPr/>
        </p:nvPicPr>
        <p:blipFill>
          <a:blip r:embed="rId4"/>
          <a:srcRect/>
          <a:stretch>
            <a:fillRect/>
          </a:stretch>
        </p:blipFill>
        <p:spPr bwMode="auto">
          <a:xfrm>
            <a:off x="4778375" y="3489325"/>
            <a:ext cx="4178300" cy="2782888"/>
          </a:xfrm>
          <a:prstGeom prst="rect">
            <a:avLst/>
          </a:prstGeom>
          <a:noFill/>
          <a:ln w="9525">
            <a:noFill/>
            <a:miter lim="800000"/>
            <a:headEnd/>
            <a:tailEnd/>
          </a:ln>
        </p:spPr>
      </p:pic>
      <p:pic>
        <p:nvPicPr>
          <p:cNvPr id="20487" name="Picture 10" descr="underwater dog photography Seth Casteel"/>
          <p:cNvPicPr>
            <a:picLocks noChangeAspect="1" noChangeArrowheads="1"/>
          </p:cNvPicPr>
          <p:nvPr/>
        </p:nvPicPr>
        <p:blipFill>
          <a:blip r:embed="rId5"/>
          <a:srcRect/>
          <a:stretch>
            <a:fillRect/>
          </a:stretch>
        </p:blipFill>
        <p:spPr bwMode="auto">
          <a:xfrm>
            <a:off x="4778375" y="231775"/>
            <a:ext cx="4178300" cy="2663825"/>
          </a:xfrm>
          <a:prstGeom prst="rect">
            <a:avLst/>
          </a:prstGeom>
          <a:noFill/>
          <a:ln w="9525">
            <a:noFill/>
            <a:miter lim="800000"/>
            <a:headEnd/>
            <a:tailEnd/>
          </a:ln>
        </p:spPr>
      </p:pic>
      <p:sp>
        <p:nvSpPr>
          <p:cNvPr id="20488" name="Rectangle 10"/>
          <p:cNvSpPr>
            <a:spLocks noChangeArrowheads="1"/>
          </p:cNvSpPr>
          <p:nvPr/>
        </p:nvSpPr>
        <p:spPr bwMode="auto">
          <a:xfrm>
            <a:off x="4778375" y="2914650"/>
            <a:ext cx="1570038" cy="369888"/>
          </a:xfrm>
          <a:prstGeom prst="rect">
            <a:avLst/>
          </a:prstGeom>
          <a:noFill/>
          <a:ln w="9525">
            <a:noFill/>
            <a:miter lim="800000"/>
            <a:headEnd/>
            <a:tailEnd/>
          </a:ln>
        </p:spPr>
        <p:txBody>
          <a:bodyPr wrap="none">
            <a:prstTxWarp prst="textNoShape">
              <a:avLst/>
            </a:prstTxWarp>
            <a:spAutoFit/>
          </a:bodyPr>
          <a:lstStyle/>
          <a:p>
            <a:r>
              <a:rPr lang="en-US" b="1" dirty="0"/>
              <a:t>Seth Casteel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01178" y="383944"/>
            <a:ext cx="2054347" cy="3053170"/>
          </a:xfrm>
          <a:prstGeom prst="rect">
            <a:avLst/>
          </a:prstGeom>
        </p:spPr>
      </p:pic>
      <p:sp>
        <p:nvSpPr>
          <p:cNvPr id="3" name="Rectangle 2"/>
          <p:cNvSpPr/>
          <p:nvPr/>
        </p:nvSpPr>
        <p:spPr>
          <a:xfrm>
            <a:off x="6901178" y="3437114"/>
            <a:ext cx="1524351" cy="369332"/>
          </a:xfrm>
          <a:prstGeom prst="rect">
            <a:avLst/>
          </a:prstGeom>
        </p:spPr>
        <p:txBody>
          <a:bodyPr wrap="none">
            <a:spAutoFit/>
          </a:bodyPr>
          <a:lstStyle/>
          <a:p>
            <a:r>
              <a:rPr lang="en-US" dirty="0" smtClean="0"/>
              <a:t>Jean </a:t>
            </a:r>
            <a:r>
              <a:rPr lang="en-US" dirty="0" err="1" smtClean="0"/>
              <a:t>Faucheur</a:t>
            </a:r>
            <a:endParaRPr lang="en-US" dirty="0"/>
          </a:p>
        </p:txBody>
      </p:sp>
      <p:pic>
        <p:nvPicPr>
          <p:cNvPr id="4" name="Picture 3"/>
          <p:cNvPicPr>
            <a:picLocks noChangeAspect="1"/>
          </p:cNvPicPr>
          <p:nvPr/>
        </p:nvPicPr>
        <p:blipFill>
          <a:blip r:embed="rId3"/>
          <a:srcRect l="14491" t="7540" r="13702" b="12289"/>
          <a:stretch>
            <a:fillRect/>
          </a:stretch>
        </p:blipFill>
        <p:spPr>
          <a:xfrm>
            <a:off x="4702110" y="383945"/>
            <a:ext cx="2117138" cy="3053170"/>
          </a:xfrm>
          <a:prstGeom prst="rect">
            <a:avLst/>
          </a:prstGeom>
        </p:spPr>
      </p:pic>
      <p:pic>
        <p:nvPicPr>
          <p:cNvPr id="5" name="Picture 4"/>
          <p:cNvPicPr>
            <a:picLocks noChangeAspect="1"/>
          </p:cNvPicPr>
          <p:nvPr/>
        </p:nvPicPr>
        <p:blipFill>
          <a:blip r:embed="rId4"/>
          <a:srcRect l="11586" t="5245" r="10316" b="8211"/>
          <a:stretch>
            <a:fillRect/>
          </a:stretch>
        </p:blipFill>
        <p:spPr>
          <a:xfrm>
            <a:off x="2542522" y="383945"/>
            <a:ext cx="2104968" cy="3053169"/>
          </a:xfrm>
          <a:prstGeom prst="rect">
            <a:avLst/>
          </a:prstGeom>
        </p:spPr>
      </p:pic>
      <p:sp>
        <p:nvSpPr>
          <p:cNvPr id="6" name="Rectangle 5"/>
          <p:cNvSpPr/>
          <p:nvPr/>
        </p:nvSpPr>
        <p:spPr>
          <a:xfrm>
            <a:off x="2542522" y="3437115"/>
            <a:ext cx="2003937" cy="369332"/>
          </a:xfrm>
          <a:prstGeom prst="rect">
            <a:avLst/>
          </a:prstGeom>
        </p:spPr>
        <p:txBody>
          <a:bodyPr wrap="none">
            <a:spAutoFit/>
          </a:bodyPr>
          <a:lstStyle/>
          <a:p>
            <a:r>
              <a:rPr lang="en-US" dirty="0" smtClean="0"/>
              <a:t>David Samuel Stern</a:t>
            </a:r>
            <a:endParaRPr lang="en-US" dirty="0"/>
          </a:p>
        </p:txBody>
      </p:sp>
      <p:pic>
        <p:nvPicPr>
          <p:cNvPr id="7" name="Picture 6"/>
          <p:cNvPicPr>
            <a:picLocks noChangeAspect="1"/>
          </p:cNvPicPr>
          <p:nvPr/>
        </p:nvPicPr>
        <p:blipFill>
          <a:blip r:embed="rId5"/>
          <a:srcRect l="6245" t="6446" r="6392" b="6384"/>
          <a:stretch>
            <a:fillRect/>
          </a:stretch>
        </p:blipFill>
        <p:spPr>
          <a:xfrm>
            <a:off x="299619" y="383945"/>
            <a:ext cx="2147318" cy="3053169"/>
          </a:xfrm>
          <a:prstGeom prst="rect">
            <a:avLst/>
          </a:prstGeom>
        </p:spPr>
      </p:pic>
      <p:sp>
        <p:nvSpPr>
          <p:cNvPr id="8" name="Rectangle 7"/>
          <p:cNvSpPr/>
          <p:nvPr/>
        </p:nvSpPr>
        <p:spPr>
          <a:xfrm>
            <a:off x="299619" y="3437115"/>
            <a:ext cx="1300394" cy="369332"/>
          </a:xfrm>
          <a:prstGeom prst="rect">
            <a:avLst/>
          </a:prstGeom>
        </p:spPr>
        <p:txBody>
          <a:bodyPr wrap="none">
            <a:spAutoFit/>
          </a:bodyPr>
          <a:lstStyle/>
          <a:p>
            <a:r>
              <a:rPr lang="en-US" dirty="0" smtClean="0"/>
              <a:t>Anonymous</a:t>
            </a:r>
            <a:endParaRPr lang="en-US" dirty="0"/>
          </a:p>
        </p:txBody>
      </p:sp>
      <p:sp>
        <p:nvSpPr>
          <p:cNvPr id="14" name="TextBox 13"/>
          <p:cNvSpPr txBox="1"/>
          <p:nvPr/>
        </p:nvSpPr>
        <p:spPr>
          <a:xfrm>
            <a:off x="0" y="-56700"/>
            <a:ext cx="7924800" cy="830997"/>
          </a:xfrm>
          <a:prstGeom prst="rect">
            <a:avLst/>
          </a:prstGeom>
          <a:noFill/>
        </p:spPr>
        <p:txBody>
          <a:bodyPr wrap="square" rtlCol="0">
            <a:spAutoFit/>
          </a:bodyPr>
          <a:lstStyle/>
          <a:p>
            <a:r>
              <a:rPr lang="en-GB" sz="2400" b="1" dirty="0" smtClean="0"/>
              <a:t>Distorted portraits-stylised ripples from reflections</a:t>
            </a:r>
          </a:p>
          <a:p>
            <a:endParaRPr lang="en-GB" sz="24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95bb8933b976620a94ea8646dc674efa.jpg"/>
          <p:cNvPicPr>
            <a:picLocks noChangeAspect="1"/>
          </p:cNvPicPr>
          <p:nvPr/>
        </p:nvPicPr>
        <p:blipFill>
          <a:blip r:embed="rId2"/>
          <a:stretch>
            <a:fillRect/>
          </a:stretch>
        </p:blipFill>
        <p:spPr>
          <a:xfrm>
            <a:off x="498955" y="510300"/>
            <a:ext cx="2475054" cy="3163925"/>
          </a:xfrm>
          <a:prstGeom prst="rect">
            <a:avLst/>
          </a:prstGeom>
        </p:spPr>
      </p:pic>
      <p:sp>
        <p:nvSpPr>
          <p:cNvPr id="5" name="Rectangle 4"/>
          <p:cNvSpPr/>
          <p:nvPr/>
        </p:nvSpPr>
        <p:spPr>
          <a:xfrm rot="5400000">
            <a:off x="7905338" y="2646119"/>
            <a:ext cx="1726892" cy="369332"/>
          </a:xfrm>
          <a:prstGeom prst="rect">
            <a:avLst/>
          </a:prstGeom>
        </p:spPr>
        <p:txBody>
          <a:bodyPr wrap="none">
            <a:spAutoFit/>
          </a:bodyPr>
          <a:lstStyle/>
          <a:p>
            <a:r>
              <a:rPr lang="en-US" b="1" dirty="0" smtClean="0"/>
              <a:t>Eli </a:t>
            </a:r>
            <a:r>
              <a:rPr lang="en-US" b="1" dirty="0" err="1" smtClean="0"/>
              <a:t>Reinholdtsen</a:t>
            </a:r>
            <a:endParaRPr lang="en-GB" b="1" dirty="0"/>
          </a:p>
        </p:txBody>
      </p:sp>
      <p:pic>
        <p:nvPicPr>
          <p:cNvPr id="6" name="Picture 5" descr="ebaad966dd0d43ced1462ad14631b0cd.jpg"/>
          <p:cNvPicPr>
            <a:picLocks noChangeAspect="1"/>
          </p:cNvPicPr>
          <p:nvPr/>
        </p:nvPicPr>
        <p:blipFill>
          <a:blip r:embed="rId3"/>
          <a:stretch>
            <a:fillRect/>
          </a:stretch>
        </p:blipFill>
        <p:spPr>
          <a:xfrm>
            <a:off x="3053389" y="510300"/>
            <a:ext cx="3172082" cy="3172083"/>
          </a:xfrm>
          <a:prstGeom prst="rect">
            <a:avLst/>
          </a:prstGeom>
        </p:spPr>
      </p:pic>
      <p:pic>
        <p:nvPicPr>
          <p:cNvPr id="7" name="Picture 6" descr="98eaa574db3110729cae1d556ef4be03.jpg"/>
          <p:cNvPicPr>
            <a:picLocks noChangeAspect="1"/>
          </p:cNvPicPr>
          <p:nvPr/>
        </p:nvPicPr>
        <p:blipFill>
          <a:blip r:embed="rId4"/>
          <a:stretch>
            <a:fillRect/>
          </a:stretch>
        </p:blipFill>
        <p:spPr>
          <a:xfrm>
            <a:off x="6361548" y="510301"/>
            <a:ext cx="2188550" cy="3172664"/>
          </a:xfrm>
          <a:prstGeom prst="rect">
            <a:avLst/>
          </a:prstGeom>
        </p:spPr>
      </p:pic>
      <p:sp>
        <p:nvSpPr>
          <p:cNvPr id="8" name="TextBox 7"/>
          <p:cNvSpPr txBox="1"/>
          <p:nvPr/>
        </p:nvSpPr>
        <p:spPr>
          <a:xfrm>
            <a:off x="58059" y="95608"/>
            <a:ext cx="7924800" cy="830997"/>
          </a:xfrm>
          <a:prstGeom prst="rect">
            <a:avLst/>
          </a:prstGeom>
          <a:noFill/>
        </p:spPr>
        <p:txBody>
          <a:bodyPr wrap="square" rtlCol="0">
            <a:spAutoFit/>
          </a:bodyPr>
          <a:lstStyle/>
          <a:p>
            <a:r>
              <a:rPr lang="en-GB" sz="2400" b="1" dirty="0" smtClean="0"/>
              <a:t>Reflections in windows</a:t>
            </a:r>
          </a:p>
          <a:p>
            <a:endParaRPr lang="en-GB" sz="2400" b="1" dirty="0"/>
          </a:p>
        </p:txBody>
      </p:sp>
      <p:pic>
        <p:nvPicPr>
          <p:cNvPr id="9" name="Picture 8" descr="fec5d29f9af6a5d0defcb8dc58c49879.jpg"/>
          <p:cNvPicPr>
            <a:picLocks noChangeAspect="1"/>
          </p:cNvPicPr>
          <p:nvPr/>
        </p:nvPicPr>
        <p:blipFill>
          <a:blip r:embed="rId5"/>
          <a:stretch>
            <a:fillRect/>
          </a:stretch>
        </p:blipFill>
        <p:spPr>
          <a:xfrm>
            <a:off x="126099" y="3876074"/>
            <a:ext cx="1942600" cy="2590133"/>
          </a:xfrm>
          <a:prstGeom prst="rect">
            <a:avLst/>
          </a:prstGeom>
        </p:spPr>
      </p:pic>
      <p:pic>
        <p:nvPicPr>
          <p:cNvPr id="10" name="Picture 9" descr="d57ebbcf407babcb613f8447f020fa4c.jpg"/>
          <p:cNvPicPr>
            <a:picLocks noChangeAspect="1"/>
          </p:cNvPicPr>
          <p:nvPr/>
        </p:nvPicPr>
        <p:blipFill>
          <a:blip r:embed="rId6"/>
          <a:stretch>
            <a:fillRect/>
          </a:stretch>
        </p:blipFill>
        <p:spPr>
          <a:xfrm>
            <a:off x="2118503" y="3876074"/>
            <a:ext cx="1659603" cy="2590133"/>
          </a:xfrm>
          <a:prstGeom prst="rect">
            <a:avLst/>
          </a:prstGeom>
        </p:spPr>
      </p:pic>
      <p:pic>
        <p:nvPicPr>
          <p:cNvPr id="11" name="Picture 10" descr="5d4188dec6b8f4a860e84d5606a4db5a.jpg"/>
          <p:cNvPicPr>
            <a:picLocks noChangeAspect="1"/>
          </p:cNvPicPr>
          <p:nvPr/>
        </p:nvPicPr>
        <p:blipFill>
          <a:blip r:embed="rId7"/>
          <a:srcRect r="14533"/>
          <a:stretch>
            <a:fillRect/>
          </a:stretch>
        </p:blipFill>
        <p:spPr>
          <a:xfrm>
            <a:off x="3836365" y="3887725"/>
            <a:ext cx="2945289" cy="2578482"/>
          </a:xfrm>
          <a:prstGeom prst="rect">
            <a:avLst/>
          </a:prstGeom>
        </p:spPr>
      </p:pic>
      <p:pic>
        <p:nvPicPr>
          <p:cNvPr id="12" name="Picture 11" descr="821d5f17f53b1fc2ccd8647111f8464d.jpg"/>
          <p:cNvPicPr>
            <a:picLocks noChangeAspect="1"/>
          </p:cNvPicPr>
          <p:nvPr/>
        </p:nvPicPr>
        <p:blipFill>
          <a:blip r:embed="rId8"/>
          <a:srcRect l="20072" r="17362"/>
          <a:stretch>
            <a:fillRect/>
          </a:stretch>
        </p:blipFill>
        <p:spPr>
          <a:xfrm>
            <a:off x="6851567" y="3887725"/>
            <a:ext cx="2143868" cy="2578482"/>
          </a:xfrm>
          <a:prstGeom prst="rect">
            <a:avLst/>
          </a:prstGeom>
        </p:spPr>
      </p:pic>
      <p:sp>
        <p:nvSpPr>
          <p:cNvPr id="13" name="Rectangle 12"/>
          <p:cNvSpPr/>
          <p:nvPr/>
        </p:nvSpPr>
        <p:spPr>
          <a:xfrm>
            <a:off x="7304610" y="6466207"/>
            <a:ext cx="1728358" cy="369332"/>
          </a:xfrm>
          <a:prstGeom prst="rect">
            <a:avLst/>
          </a:prstGeom>
        </p:spPr>
        <p:txBody>
          <a:bodyPr wrap="none">
            <a:spAutoFit/>
          </a:bodyPr>
          <a:lstStyle/>
          <a:p>
            <a:r>
              <a:rPr lang="en-US" b="1" dirty="0" smtClean="0"/>
              <a:t>Andrea B. Stone</a:t>
            </a:r>
            <a:endParaRPr lang="en-GB" b="1"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172620" y="147948"/>
            <a:ext cx="8803388" cy="646331"/>
          </a:xfrm>
          <a:prstGeom prst="rect">
            <a:avLst/>
          </a:prstGeom>
        </p:spPr>
        <p:txBody>
          <a:bodyPr wrap="square">
            <a:spAutoFit/>
          </a:bodyPr>
          <a:lstStyle/>
          <a:p>
            <a:r>
              <a:rPr lang="en-US" dirty="0" smtClean="0"/>
              <a:t>Saul </a:t>
            </a:r>
            <a:r>
              <a:rPr lang="en-US" dirty="0" err="1" smtClean="0"/>
              <a:t>Leiter</a:t>
            </a:r>
            <a:r>
              <a:rPr lang="en-US" dirty="0" smtClean="0"/>
              <a:t> </a:t>
            </a:r>
            <a:r>
              <a:rPr lang="en-US" sz="1000" dirty="0" smtClean="0"/>
              <a:t>(</a:t>
            </a:r>
            <a:r>
              <a:rPr lang="en-US" sz="1000" dirty="0" err="1" smtClean="0"/>
              <a:t>Photopedagogy</a:t>
            </a:r>
            <a:r>
              <a:rPr lang="en-US" sz="1000" dirty="0" smtClean="0"/>
              <a:t> Jon Nicholls, Thomas </a:t>
            </a:r>
            <a:r>
              <a:rPr lang="en-US" sz="1000" dirty="0" err="1" smtClean="0"/>
              <a:t>Tallis</a:t>
            </a:r>
            <a:r>
              <a:rPr lang="en-US" sz="1000" dirty="0" smtClean="0"/>
              <a:t> School)</a:t>
            </a:r>
          </a:p>
          <a:p>
            <a:endParaRPr lang="en-US" dirty="0" smtClean="0"/>
          </a:p>
        </p:txBody>
      </p:sp>
      <p:sp>
        <p:nvSpPr>
          <p:cNvPr id="6" name="Rectangle 5"/>
          <p:cNvSpPr/>
          <p:nvPr/>
        </p:nvSpPr>
        <p:spPr>
          <a:xfrm>
            <a:off x="172620" y="4297335"/>
            <a:ext cx="8803388" cy="2477602"/>
          </a:xfrm>
          <a:prstGeom prst="rect">
            <a:avLst/>
          </a:prstGeom>
        </p:spPr>
        <p:txBody>
          <a:bodyPr wrap="square">
            <a:spAutoFit/>
          </a:bodyPr>
          <a:lstStyle/>
          <a:p>
            <a:r>
              <a:rPr lang="en-US" dirty="0" err="1" smtClean="0"/>
              <a:t>Leiter</a:t>
            </a:r>
            <a:r>
              <a:rPr lang="en-US" dirty="0" smtClean="0"/>
              <a:t> was foremost a painter who discovered the possibilities of </a:t>
            </a:r>
            <a:r>
              <a:rPr lang="en-US" dirty="0" err="1" smtClean="0"/>
              <a:t>colour</a:t>
            </a:r>
            <a:r>
              <a:rPr lang="en-US" dirty="0" smtClean="0"/>
              <a:t> photography. His images explore </a:t>
            </a:r>
            <a:r>
              <a:rPr lang="en-US" dirty="0" err="1" smtClean="0"/>
              <a:t>colour</a:t>
            </a:r>
            <a:r>
              <a:rPr lang="en-US" dirty="0" smtClean="0"/>
              <a:t> harmonies and often exploit unusual framing devices - shop signs, umbrellas, curtains, car doors, windows dripping with condensation - to create abstracted compositions of everyday street life in the city. </a:t>
            </a:r>
          </a:p>
          <a:p>
            <a:endParaRPr lang="en-US" sz="800" dirty="0" smtClean="0"/>
          </a:p>
          <a:p>
            <a:r>
              <a:rPr lang="en-US" dirty="0" err="1" smtClean="0"/>
              <a:t>Leiter</a:t>
            </a:r>
            <a:r>
              <a:rPr lang="en-US" dirty="0" smtClean="0"/>
              <a:t> was fond of using long lenses, partly so that he could remain unobserved, but also so that he could compress space, juxtaposing objects and people in unusual ways. Many of his images use negative space, with large out of focus areas, drawing our eye to a particular detail or splash of </a:t>
            </a:r>
            <a:r>
              <a:rPr lang="en-US" dirty="0" err="1" smtClean="0"/>
              <a:t>colour</a:t>
            </a:r>
            <a:r>
              <a:rPr lang="en-US" dirty="0" smtClean="0"/>
              <a:t>.</a:t>
            </a:r>
            <a:endParaRPr lang="en-US" dirty="0"/>
          </a:p>
        </p:txBody>
      </p:sp>
      <p:pic>
        <p:nvPicPr>
          <p:cNvPr id="7" name="Picture 6"/>
          <p:cNvPicPr>
            <a:picLocks noChangeAspect="1"/>
          </p:cNvPicPr>
          <p:nvPr/>
        </p:nvPicPr>
        <p:blipFill>
          <a:blip r:embed="rId2"/>
          <a:stretch>
            <a:fillRect/>
          </a:stretch>
        </p:blipFill>
        <p:spPr>
          <a:xfrm>
            <a:off x="49320" y="616448"/>
            <a:ext cx="2724855" cy="1816204"/>
          </a:xfrm>
          <a:prstGeom prst="rect">
            <a:avLst/>
          </a:prstGeom>
        </p:spPr>
      </p:pic>
      <p:pic>
        <p:nvPicPr>
          <p:cNvPr id="9" name="Picture 8"/>
          <p:cNvPicPr>
            <a:picLocks noChangeAspect="1"/>
          </p:cNvPicPr>
          <p:nvPr/>
        </p:nvPicPr>
        <p:blipFill>
          <a:blip r:embed="rId3"/>
          <a:srcRect t="9701" b="8331"/>
          <a:stretch>
            <a:fillRect/>
          </a:stretch>
        </p:blipFill>
        <p:spPr>
          <a:xfrm>
            <a:off x="49319" y="2576759"/>
            <a:ext cx="2724855" cy="1634273"/>
          </a:xfrm>
          <a:prstGeom prst="rect">
            <a:avLst/>
          </a:prstGeom>
        </p:spPr>
      </p:pic>
      <p:pic>
        <p:nvPicPr>
          <p:cNvPr id="10" name="Picture 9"/>
          <p:cNvPicPr>
            <a:picLocks noChangeAspect="1"/>
          </p:cNvPicPr>
          <p:nvPr/>
        </p:nvPicPr>
        <p:blipFill>
          <a:blip r:embed="rId4"/>
          <a:stretch>
            <a:fillRect/>
          </a:stretch>
        </p:blipFill>
        <p:spPr>
          <a:xfrm>
            <a:off x="2823495" y="818937"/>
            <a:ext cx="2064190" cy="3180882"/>
          </a:xfrm>
          <a:prstGeom prst="rect">
            <a:avLst/>
          </a:prstGeom>
        </p:spPr>
      </p:pic>
      <p:pic>
        <p:nvPicPr>
          <p:cNvPr id="11" name="Picture 10"/>
          <p:cNvPicPr>
            <a:picLocks noChangeAspect="1"/>
          </p:cNvPicPr>
          <p:nvPr/>
        </p:nvPicPr>
        <p:blipFill>
          <a:blip r:embed="rId5"/>
          <a:stretch>
            <a:fillRect/>
          </a:stretch>
        </p:blipFill>
        <p:spPr>
          <a:xfrm>
            <a:off x="4912345" y="818938"/>
            <a:ext cx="2101822" cy="3180882"/>
          </a:xfrm>
          <a:prstGeom prst="rect">
            <a:avLst/>
          </a:prstGeom>
        </p:spPr>
      </p:pic>
      <p:pic>
        <p:nvPicPr>
          <p:cNvPr id="12" name="Picture 11"/>
          <p:cNvPicPr>
            <a:picLocks noChangeAspect="1"/>
          </p:cNvPicPr>
          <p:nvPr/>
        </p:nvPicPr>
        <p:blipFill>
          <a:blip r:embed="rId6"/>
          <a:srcRect l="2108"/>
          <a:stretch>
            <a:fillRect/>
          </a:stretch>
        </p:blipFill>
        <p:spPr>
          <a:xfrm>
            <a:off x="7051157" y="818938"/>
            <a:ext cx="2085141" cy="318088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33400" y="304800"/>
            <a:ext cx="7924800" cy="830997"/>
          </a:xfrm>
          <a:prstGeom prst="rect">
            <a:avLst/>
          </a:prstGeom>
          <a:noFill/>
        </p:spPr>
        <p:txBody>
          <a:bodyPr wrap="square" rtlCol="0">
            <a:spAutoFit/>
          </a:bodyPr>
          <a:lstStyle/>
          <a:p>
            <a:r>
              <a:rPr lang="en-GB" sz="2400" b="1" dirty="0" smtClean="0"/>
              <a:t>Shadows</a:t>
            </a:r>
          </a:p>
          <a:p>
            <a:endParaRPr lang="en-GB" sz="2400" b="1" dirty="0"/>
          </a:p>
        </p:txBody>
      </p:sp>
      <p:pic>
        <p:nvPicPr>
          <p:cNvPr id="9" name="Picture 8"/>
          <p:cNvPicPr>
            <a:picLocks noChangeAspect="1"/>
          </p:cNvPicPr>
          <p:nvPr/>
        </p:nvPicPr>
        <p:blipFill>
          <a:blip r:embed="rId2"/>
          <a:stretch>
            <a:fillRect/>
          </a:stretch>
        </p:blipFill>
        <p:spPr>
          <a:xfrm>
            <a:off x="533400" y="823560"/>
            <a:ext cx="2794000" cy="2794000"/>
          </a:xfrm>
          <a:prstGeom prst="rect">
            <a:avLst/>
          </a:prstGeom>
        </p:spPr>
      </p:pic>
      <p:pic>
        <p:nvPicPr>
          <p:cNvPr id="11" name="Picture 10"/>
          <p:cNvPicPr>
            <a:picLocks noChangeAspect="1"/>
          </p:cNvPicPr>
          <p:nvPr/>
        </p:nvPicPr>
        <p:blipFill>
          <a:blip r:embed="rId3"/>
          <a:stretch>
            <a:fillRect/>
          </a:stretch>
        </p:blipFill>
        <p:spPr>
          <a:xfrm>
            <a:off x="3385662" y="304800"/>
            <a:ext cx="3338160" cy="3338160"/>
          </a:xfrm>
          <a:prstGeom prst="rect">
            <a:avLst/>
          </a:prstGeom>
        </p:spPr>
      </p:pic>
      <p:sp>
        <p:nvSpPr>
          <p:cNvPr id="12" name="Rectangle 11"/>
          <p:cNvSpPr/>
          <p:nvPr/>
        </p:nvSpPr>
        <p:spPr>
          <a:xfrm>
            <a:off x="533400" y="3248228"/>
            <a:ext cx="1881532" cy="369332"/>
          </a:xfrm>
          <a:prstGeom prst="rect">
            <a:avLst/>
          </a:prstGeom>
        </p:spPr>
        <p:txBody>
          <a:bodyPr wrap="none">
            <a:spAutoFit/>
          </a:bodyPr>
          <a:lstStyle/>
          <a:p>
            <a:r>
              <a:rPr lang="en-US" dirty="0" err="1" smtClean="0"/>
              <a:t>PoL</a:t>
            </a:r>
            <a:r>
              <a:rPr lang="en-US" dirty="0" smtClean="0"/>
              <a:t> </a:t>
            </a:r>
            <a:r>
              <a:rPr lang="en-US" dirty="0" err="1" smtClean="0"/>
              <a:t>Úbeda</a:t>
            </a:r>
            <a:r>
              <a:rPr lang="en-US" dirty="0" smtClean="0"/>
              <a:t> </a:t>
            </a:r>
            <a:r>
              <a:rPr lang="en-US" dirty="0" err="1" smtClean="0"/>
              <a:t>Hervàs</a:t>
            </a:r>
            <a:r>
              <a:rPr lang="en-US" dirty="0" smtClean="0"/>
              <a:t> </a:t>
            </a:r>
            <a:endParaRPr lang="en-US" dirty="0"/>
          </a:p>
        </p:txBody>
      </p:sp>
      <p:sp>
        <p:nvSpPr>
          <p:cNvPr id="14" name="Rectangle 13"/>
          <p:cNvSpPr/>
          <p:nvPr/>
        </p:nvSpPr>
        <p:spPr>
          <a:xfrm>
            <a:off x="510096" y="6477017"/>
            <a:ext cx="1810862" cy="369332"/>
          </a:xfrm>
          <a:prstGeom prst="rect">
            <a:avLst/>
          </a:prstGeom>
        </p:spPr>
        <p:txBody>
          <a:bodyPr wrap="none">
            <a:spAutoFit/>
          </a:bodyPr>
          <a:lstStyle/>
          <a:p>
            <a:r>
              <a:rPr lang="en-US" dirty="0" smtClean="0"/>
              <a:t>Sam Taylor Wood</a:t>
            </a:r>
            <a:endParaRPr lang="en-US" dirty="0"/>
          </a:p>
        </p:txBody>
      </p:sp>
      <p:pic>
        <p:nvPicPr>
          <p:cNvPr id="15" name="Picture 14"/>
          <p:cNvPicPr>
            <a:picLocks noChangeAspect="1"/>
          </p:cNvPicPr>
          <p:nvPr/>
        </p:nvPicPr>
        <p:blipFill>
          <a:blip r:embed="rId4"/>
          <a:stretch>
            <a:fillRect/>
          </a:stretch>
        </p:blipFill>
        <p:spPr>
          <a:xfrm>
            <a:off x="533400" y="4201267"/>
            <a:ext cx="1831614" cy="2318137"/>
          </a:xfrm>
          <a:prstGeom prst="rect">
            <a:avLst/>
          </a:prstGeom>
        </p:spPr>
      </p:pic>
      <p:pic>
        <p:nvPicPr>
          <p:cNvPr id="16" name="Picture 15"/>
          <p:cNvPicPr>
            <a:picLocks noChangeAspect="1"/>
          </p:cNvPicPr>
          <p:nvPr/>
        </p:nvPicPr>
        <p:blipFill>
          <a:blip r:embed="rId5"/>
          <a:stretch>
            <a:fillRect/>
          </a:stretch>
        </p:blipFill>
        <p:spPr>
          <a:xfrm>
            <a:off x="2515551" y="3781718"/>
            <a:ext cx="2371967" cy="3015033"/>
          </a:xfrm>
          <a:prstGeom prst="rect">
            <a:avLst/>
          </a:prstGeom>
        </p:spPr>
      </p:pic>
      <p:pic>
        <p:nvPicPr>
          <p:cNvPr id="17" name="Picture 16"/>
          <p:cNvPicPr>
            <a:picLocks noChangeAspect="1"/>
          </p:cNvPicPr>
          <p:nvPr/>
        </p:nvPicPr>
        <p:blipFill>
          <a:blip r:embed="rId6"/>
          <a:stretch>
            <a:fillRect/>
          </a:stretch>
        </p:blipFill>
        <p:spPr>
          <a:xfrm>
            <a:off x="4928483" y="3781719"/>
            <a:ext cx="4036598" cy="3015033"/>
          </a:xfrm>
          <a:prstGeom prst="rect">
            <a:avLst/>
          </a:prstGeom>
        </p:spPr>
      </p:pic>
      <p:sp>
        <p:nvSpPr>
          <p:cNvPr id="18" name="Rectangle 17"/>
          <p:cNvSpPr/>
          <p:nvPr/>
        </p:nvSpPr>
        <p:spPr>
          <a:xfrm>
            <a:off x="7428253" y="3781718"/>
            <a:ext cx="1518602" cy="369332"/>
          </a:xfrm>
          <a:prstGeom prst="rect">
            <a:avLst/>
          </a:prstGeom>
        </p:spPr>
        <p:txBody>
          <a:bodyPr wrap="none">
            <a:spAutoFit/>
          </a:bodyPr>
          <a:lstStyle/>
          <a:p>
            <a:r>
              <a:rPr lang="en-US" dirty="0" err="1" smtClean="0"/>
              <a:t>Floris</a:t>
            </a:r>
            <a:r>
              <a:rPr lang="en-US" dirty="0" smtClean="0"/>
              <a:t> </a:t>
            </a:r>
            <a:r>
              <a:rPr lang="en-US" dirty="0" err="1" smtClean="0"/>
              <a:t>Neusüss</a:t>
            </a:r>
            <a:endParaRPr lang="en-US" dirty="0"/>
          </a:p>
        </p:txBody>
      </p:sp>
      <p:pic>
        <p:nvPicPr>
          <p:cNvPr id="13" name="Picture 12"/>
          <p:cNvPicPr>
            <a:picLocks noChangeAspect="1"/>
          </p:cNvPicPr>
          <p:nvPr/>
        </p:nvPicPr>
        <p:blipFill>
          <a:blip r:embed="rId7"/>
          <a:stretch>
            <a:fillRect/>
          </a:stretch>
        </p:blipFill>
        <p:spPr>
          <a:xfrm>
            <a:off x="6758494" y="304800"/>
            <a:ext cx="2206587" cy="331276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5317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256674" y="695163"/>
            <a:ext cx="4572000" cy="3139321"/>
          </a:xfrm>
          <a:prstGeom prst="rect">
            <a:avLst/>
          </a:prstGeom>
        </p:spPr>
        <p:txBody>
          <a:bodyPr>
            <a:spAutoFit/>
          </a:bodyPr>
          <a:lstStyle/>
          <a:p>
            <a:r>
              <a:rPr lang="en-US" dirty="0" smtClean="0"/>
              <a:t>Sherman works in series, typically photographing herself in a range of costumes. For example, in her landmark 69 photograph series, the Complete Untitled Film Stills, (1977-1980) Sherman appeared as B-movie, foreign film and film noir style actresses. Although Sherman does not consider her work feminist, many of her photo-series, like the 1981 "Centerfolds," call attention to the stereotyping of women in films, television and magazines.</a:t>
            </a:r>
            <a:endParaRPr lang="en-US" dirty="0"/>
          </a:p>
        </p:txBody>
      </p:sp>
      <p:sp>
        <p:nvSpPr>
          <p:cNvPr id="5" name="Title 1"/>
          <p:cNvSpPr>
            <a:spLocks noGrp="1"/>
          </p:cNvSpPr>
          <p:nvPr>
            <p:ph type="title"/>
          </p:nvPr>
        </p:nvSpPr>
        <p:spPr>
          <a:xfrm>
            <a:off x="256673" y="100854"/>
            <a:ext cx="8680450" cy="594309"/>
          </a:xfrm>
        </p:spPr>
        <p:txBody>
          <a:bodyPr anchor="t">
            <a:normAutofit/>
          </a:bodyPr>
          <a:lstStyle/>
          <a:p>
            <a:pPr algn="l"/>
            <a:r>
              <a:rPr lang="en-US" sz="2700" dirty="0" smtClean="0"/>
              <a:t>Reflect different aspects of an identity: Cindy Sherman</a:t>
            </a:r>
            <a:endParaRPr lang="en-US" sz="2700" dirty="0"/>
          </a:p>
        </p:txBody>
      </p:sp>
      <p:pic>
        <p:nvPicPr>
          <p:cNvPr id="7" name="Picture 6"/>
          <p:cNvPicPr>
            <a:picLocks noChangeAspect="1"/>
          </p:cNvPicPr>
          <p:nvPr/>
        </p:nvPicPr>
        <p:blipFill>
          <a:blip r:embed="rId2"/>
          <a:stretch>
            <a:fillRect/>
          </a:stretch>
        </p:blipFill>
        <p:spPr>
          <a:xfrm>
            <a:off x="4828673" y="832939"/>
            <a:ext cx="4119449" cy="2861027"/>
          </a:xfrm>
          <a:prstGeom prst="rect">
            <a:avLst/>
          </a:prstGeom>
        </p:spPr>
      </p:pic>
      <p:pic>
        <p:nvPicPr>
          <p:cNvPr id="8" name="Picture 7"/>
          <p:cNvPicPr>
            <a:picLocks noChangeAspect="1"/>
          </p:cNvPicPr>
          <p:nvPr/>
        </p:nvPicPr>
        <p:blipFill>
          <a:blip r:embed="rId3"/>
          <a:stretch>
            <a:fillRect/>
          </a:stretch>
        </p:blipFill>
        <p:spPr>
          <a:xfrm>
            <a:off x="2307453" y="3834483"/>
            <a:ext cx="1918974" cy="2876769"/>
          </a:xfrm>
          <a:prstGeom prst="rect">
            <a:avLst/>
          </a:prstGeom>
        </p:spPr>
      </p:pic>
      <p:pic>
        <p:nvPicPr>
          <p:cNvPr id="9" name="Picture 8"/>
          <p:cNvPicPr>
            <a:picLocks noChangeAspect="1"/>
          </p:cNvPicPr>
          <p:nvPr/>
        </p:nvPicPr>
        <p:blipFill>
          <a:blip r:embed="rId4"/>
          <a:stretch>
            <a:fillRect/>
          </a:stretch>
        </p:blipFill>
        <p:spPr>
          <a:xfrm>
            <a:off x="6655824" y="3834484"/>
            <a:ext cx="2281299" cy="2820771"/>
          </a:xfrm>
          <a:prstGeom prst="rect">
            <a:avLst/>
          </a:prstGeom>
        </p:spPr>
      </p:pic>
      <p:pic>
        <p:nvPicPr>
          <p:cNvPr id="10" name="Picture 9"/>
          <p:cNvPicPr>
            <a:picLocks noChangeAspect="1"/>
          </p:cNvPicPr>
          <p:nvPr/>
        </p:nvPicPr>
        <p:blipFill>
          <a:blip r:embed="rId5"/>
          <a:stretch>
            <a:fillRect/>
          </a:stretch>
        </p:blipFill>
        <p:spPr>
          <a:xfrm>
            <a:off x="256674" y="3834484"/>
            <a:ext cx="1883819" cy="2876768"/>
          </a:xfrm>
          <a:prstGeom prst="rect">
            <a:avLst/>
          </a:prstGeom>
        </p:spPr>
      </p:pic>
      <p:pic>
        <p:nvPicPr>
          <p:cNvPr id="11" name="Picture 10"/>
          <p:cNvPicPr>
            <a:picLocks noChangeAspect="1"/>
          </p:cNvPicPr>
          <p:nvPr/>
        </p:nvPicPr>
        <p:blipFill>
          <a:blip r:embed="rId6"/>
          <a:stretch>
            <a:fillRect/>
          </a:stretch>
        </p:blipFill>
        <p:spPr>
          <a:xfrm>
            <a:off x="4376123" y="3834483"/>
            <a:ext cx="2114634" cy="282077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TotalTime>
  <Words>618</Words>
  <Application>Microsoft Macintosh PowerPoint</Application>
  <PresentationFormat>On-screen Show (4:3)</PresentationFormat>
  <Paragraphs>66</Paragraphs>
  <Slides>20</Slides>
  <Notes>0</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REFLECTION</vt:lpstr>
      <vt:lpstr>Slide 2</vt:lpstr>
      <vt:lpstr>Slide 3</vt:lpstr>
      <vt:lpstr>Slide 4</vt:lpstr>
      <vt:lpstr>Slide 5</vt:lpstr>
      <vt:lpstr>Slide 6</vt:lpstr>
      <vt:lpstr>Slide 7</vt:lpstr>
      <vt:lpstr>Slide 8</vt:lpstr>
      <vt:lpstr>Reflect different aspects of an identity: Cindy Sherman</vt:lpstr>
      <vt:lpstr>Cindy Sherman responses  by ex-student, Lydia Francis</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dc:title>
  <dc:creator>Melanie Powell</dc:creator>
  <cp:lastModifiedBy>Melanie Powell</cp:lastModifiedBy>
  <cp:revision>25</cp:revision>
  <dcterms:created xsi:type="dcterms:W3CDTF">2019-03-14T21:37:36Z</dcterms:created>
  <dcterms:modified xsi:type="dcterms:W3CDTF">2019-03-14T22:51:57Z</dcterms:modified>
</cp:coreProperties>
</file>