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0439400"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p="http://schemas.openxmlformats.org/presentationml/2006/main" xmlns:mv="urn:schemas-microsoft-com:mac:vml" xmlns:mc="http://schemas.openxmlformats.org/markup-compatibility/2006" xmlns:r="http://schemas.openxmlformats.org/officeDocument/2006/relationships" xmlns:a="http://schemas.openxmlformats.org/drawingml/2006/main" xmlns="">
        <p15:guide id="1" orient="horz" pos="238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620"/>
    <p:restoredTop sz="94660"/>
  </p:normalViewPr>
  <p:slideViewPr>
    <p:cSldViewPr snapToGrid="0">
      <p:cViewPr varScale="1">
        <p:scale>
          <a:sx n="102" d="100"/>
          <a:sy n="102" d="100"/>
        </p:scale>
        <p:origin x="-536" y="-96"/>
      </p:cViewPr>
      <p:guideLst>
        <p:guide orient="horz" pos="2381"/>
        <p:guide pos="328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0"/>
        <p:cNvGrpSpPr/>
        <p:nvPr/>
      </p:nvGrpSpPr>
      <p:grpSpPr>
        <a:xfrm>
          <a:off x="0" y="0"/>
          <a:ext cx="0" cy="0"/>
          <a:chOff x="0" y="0"/>
          <a:chExt cx="0" cy="0"/>
        </a:xfrm>
      </p:grpSpPr>
      <p:sp>
        <p:nvSpPr>
          <p:cNvPr id="51" name="Google Shape;51;g609feda045_0_4: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9feda04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Describe what we can see. Try to decipher codes, clues and other photographic devices to understand if the photographer is presenting us with something more than a photographic record.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Google Shape;59;g609feda045_0_21: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09feda04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i="1">
                <a:solidFill>
                  <a:srgbClr val="2A2A2A"/>
                </a:solidFill>
                <a:highlight>
                  <a:srgbClr val="FFFFFF"/>
                </a:highlight>
              </a:rPr>
              <a:t>A characteristic portrait from the American Civil War. The central aspect of this photograph is the presence of the photographer, Matthew Brady, to the right of the official military group. Brady's presence not only questions the terms of photographic meaning, but the values of the system and the subjects photographed. Compare, for example, Brady's stance to that of General Potter. Note also the insistence on the vertical as part of a larger symbolic military and male code. </a:t>
            </a:r>
            <a:endParaRPr sz="1050" i="1">
              <a:solidFill>
                <a:srgbClr val="2A2A2A"/>
              </a:solidFill>
              <a:highlight>
                <a:srgbClr val="FFFFFF"/>
              </a:highlight>
            </a:endParaRPr>
          </a:p>
          <a:p>
            <a:pPr marL="0" lvl="0" indent="0" algn="l" rtl="0">
              <a:spcBef>
                <a:spcPts val="0"/>
              </a:spcBef>
              <a:spcAft>
                <a:spcPts val="0"/>
              </a:spcAft>
              <a:buNone/>
            </a:pPr>
            <a:r>
              <a:rPr lang="en" sz="1050">
                <a:solidFill>
                  <a:srgbClr val="2A2A2A"/>
                </a:solidFill>
                <a:highlight>
                  <a:srgbClr val="FFFFFF"/>
                </a:highlight>
              </a:rPr>
              <a:t>this is a conventional portrait and confirms the values of a military world and the significance of distinguished individuals as they confirm their place in history. But what happens when we include the figure of Brady in the image? Allow Brady's presence on the right to be the object of our attention and immediately Potter is de-centred. The compositional balance of the 'first' photograph is completely broken. What emerges is a double structure: an official group portrait which advertises and celebrates a white military world, and a second which, through the simple presence of the photographer, questions the terms of reference of the first. Brady has established a critical distance between himself, the group, and the way the group has been photographed; an aspect further underlined by the way his own pose, nonchalant and casual, is in direct contrast to the others. In terms of Barthes's reading of photographs Brady's presence creates a punctum which begins a process of questioning. </a:t>
            </a:r>
            <a:endParaRPr sz="1050">
              <a:solidFill>
                <a:srgbClr val="2A2A2A"/>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5"/>
        <p:cNvGrpSpPr/>
        <p:nvPr/>
      </p:nvGrpSpPr>
      <p:grpSpPr>
        <a:xfrm>
          <a:off x="0" y="0"/>
          <a:ext cx="0" cy="0"/>
          <a:chOff x="0" y="0"/>
          <a:chExt cx="0" cy="0"/>
        </a:xfrm>
      </p:grpSpPr>
      <p:sp>
        <p:nvSpPr>
          <p:cNvPr id="66" name="Google Shape;66;g609feda045_0_39: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09feda04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2A2A2A"/>
                </a:solidFill>
                <a:highlight>
                  <a:srgbClr val="FFFFFF"/>
                </a:highlight>
              </a:rPr>
              <a:t>Viewer: has expectations and makes assumptions, there will be problematic, ambiguous and contradictory meanings between the viewer and the image. </a:t>
            </a:r>
            <a:endParaRPr sz="1050">
              <a:solidFill>
                <a:srgbClr val="2A2A2A"/>
              </a:solidFill>
              <a:highlight>
                <a:srgbClr val="FFFFFF"/>
              </a:highlight>
            </a:endParaRPr>
          </a:p>
          <a:p>
            <a:pPr marL="0" lvl="0" indent="0" algn="l" rtl="0">
              <a:spcBef>
                <a:spcPts val="0"/>
              </a:spcBef>
              <a:spcAft>
                <a:spcPts val="0"/>
              </a:spcAft>
              <a:buNone/>
            </a:pPr>
            <a:r>
              <a:rPr lang="en" sz="1050">
                <a:solidFill>
                  <a:srgbClr val="2A2A2A"/>
                </a:solidFill>
                <a:highlight>
                  <a:srgbClr val="FFFFFF"/>
                </a:highlight>
              </a:rPr>
              <a:t>Image reflects our codes, conventions, values, beliefs, hierarchies and other frames of reference back at us. </a:t>
            </a:r>
            <a:endParaRPr sz="1050">
              <a:solidFill>
                <a:srgbClr val="2A2A2A"/>
              </a:solidFill>
              <a:highlight>
                <a:srgbClr val="FFFFFF"/>
              </a:highlight>
            </a:endParaRPr>
          </a:p>
          <a:p>
            <a:pPr marL="0" lvl="0" indent="0" algn="l" rtl="0">
              <a:spcBef>
                <a:spcPts val="0"/>
              </a:spcBef>
              <a:spcAft>
                <a:spcPts val="0"/>
              </a:spcAft>
              <a:buNone/>
            </a:pPr>
            <a:r>
              <a:rPr lang="en" sz="1050">
                <a:solidFill>
                  <a:srgbClr val="2A2A2A"/>
                </a:solidFill>
                <a:highlight>
                  <a:srgbClr val="FFFFFF"/>
                </a:highlight>
              </a:rPr>
              <a:t>Photographer is presenting a specific aesthetic, critique, political or ideological stance.</a:t>
            </a:r>
            <a:endParaRPr sz="1050">
              <a:solidFill>
                <a:srgbClr val="2A2A2A"/>
              </a:solidFill>
              <a:highlight>
                <a:srgbClr val="FFFFFF"/>
              </a:highlight>
            </a:endParaRPr>
          </a:p>
          <a:p>
            <a:pPr marL="0" lvl="0" indent="0" algn="l" rtl="0">
              <a:spcBef>
                <a:spcPts val="0"/>
              </a:spcBef>
              <a:spcAft>
                <a:spcPts val="0"/>
              </a:spcAft>
              <a:buNone/>
            </a:pPr>
            <a:r>
              <a:rPr lang="en" sz="1050">
                <a:solidFill>
                  <a:srgbClr val="2A2A2A"/>
                </a:solidFill>
                <a:highlight>
                  <a:srgbClr val="FFFFFF"/>
                </a:highlight>
              </a:rPr>
              <a:t>Wider context of the image- social, cultural, aesthetic</a:t>
            </a:r>
            <a:endParaRPr sz="1050">
              <a:solidFill>
                <a:srgbClr val="2A2A2A"/>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rPr>
              <a:t>An image always contains a message that reflects the codes, values, and beliefs of the photographer. The eyes of the viewer and the eyes of the photographer influence how it is read. In this way, the photograph is never a true representation of a scene, but a representation of how we see the world.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7"/>
        <p:cNvGrpSpPr/>
        <p:nvPr/>
      </p:nvGrpSpPr>
      <p:grpSpPr>
        <a:xfrm>
          <a:off x="0" y="0"/>
          <a:ext cx="0" cy="0"/>
          <a:chOff x="0" y="0"/>
          <a:chExt cx="0" cy="0"/>
        </a:xfrm>
      </p:grpSpPr>
      <p:sp>
        <p:nvSpPr>
          <p:cNvPr id="78" name="Google Shape;78;g609feda045_0_49: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09feda04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4"/>
        <p:cNvGrpSpPr/>
        <p:nvPr/>
      </p:nvGrpSpPr>
      <p:grpSpPr>
        <a:xfrm>
          <a:off x="0" y="0"/>
          <a:ext cx="0" cy="0"/>
          <a:chOff x="0" y="0"/>
          <a:chExt cx="0" cy="0"/>
        </a:xfrm>
      </p:grpSpPr>
      <p:sp>
        <p:nvSpPr>
          <p:cNvPr id="85" name="Google Shape;85;g609feda045_0_58: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09feda04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4"/>
        <p:cNvGrpSpPr/>
        <p:nvPr/>
      </p:nvGrpSpPr>
      <p:grpSpPr>
        <a:xfrm>
          <a:off x="0" y="0"/>
          <a:ext cx="0" cy="0"/>
          <a:chOff x="0" y="0"/>
          <a:chExt cx="0" cy="0"/>
        </a:xfrm>
      </p:grpSpPr>
      <p:sp>
        <p:nvSpPr>
          <p:cNvPr id="95" name="Google Shape;95;g609feda045_0_81: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09feda04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i="1">
                <a:solidFill>
                  <a:srgbClr val="2A2A2A"/>
                </a:solidFill>
                <a:highlight>
                  <a:srgbClr val="FFFFFF"/>
                </a:highlight>
              </a:rPr>
              <a:t>Arbus's image is deceptively simple and belies its implicit complexity. On one level it is an exemplary Arbus photograph and reflects her concern with identity. But it is also about difference, and the act of looking (and judgement). In many ways it can be viewed as a visual essay on the nature of photographic meaning.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0"/>
        <p:cNvGrpSpPr/>
        <p:nvPr/>
      </p:nvGrpSpPr>
      <p:grpSpPr>
        <a:xfrm>
          <a:off x="0" y="0"/>
          <a:ext cx="0" cy="0"/>
          <a:chOff x="0" y="0"/>
          <a:chExt cx="0" cy="0"/>
        </a:xfrm>
      </p:grpSpPr>
      <p:sp>
        <p:nvSpPr>
          <p:cNvPr id="101" name="Google Shape;101;g609feda045_0_74: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09feda04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i="1">
                <a:solidFill>
                  <a:srgbClr val="2A2A2A"/>
                </a:solidFill>
                <a:highlight>
                  <a:srgbClr val="FFFFFF"/>
                </a:highlight>
              </a:rPr>
              <a:t>An archetypal Arbus Image which, highly symbolic In Its language, presents what might be seen as a general Image of American culture. It remains an example of the way a single photograph can represent a larger condition, at once cultural, social, and, In this Instance, psychological.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Google Shape;107;g609feda045_0_90:notes"/>
          <p:cNvSpPr>
            <a:spLocks noGrp="1" noRot="1" noChangeAspect="1"/>
          </p:cNvSpPr>
          <p:nvPr>
            <p:ph type="sldImg" idx="2"/>
          </p:nvPr>
        </p:nvSpPr>
        <p:spPr>
          <a:xfrm>
            <a:off x="1061657" y="685800"/>
            <a:ext cx="4735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09feda04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55887" y="1094388"/>
            <a:ext cx="9728100" cy="3016800"/>
          </a:xfrm>
          <a:prstGeom prst="rect">
            <a:avLst/>
          </a:prstGeom>
        </p:spPr>
        <p:txBody>
          <a:bodyPr spcFirstLastPara="1" wrap="square" lIns="114375" tIns="114375" rIns="114375" bIns="114375" anchor="b" anchorCtr="0">
            <a:noAutofit/>
          </a:bodyPr>
          <a:lstStyle>
            <a:lvl1pPr lvl="0" algn="ctr">
              <a:spcBef>
                <a:spcPts val="0"/>
              </a:spcBef>
              <a:spcAft>
                <a:spcPts val="0"/>
              </a:spcAft>
              <a:buSzPts val="6500"/>
              <a:buNone/>
              <a:defRPr sz="6500"/>
            </a:lvl1pPr>
            <a:lvl2pPr lvl="1" algn="ctr">
              <a:spcBef>
                <a:spcPts val="0"/>
              </a:spcBef>
              <a:spcAft>
                <a:spcPts val="0"/>
              </a:spcAft>
              <a:buSzPts val="6500"/>
              <a:buNone/>
              <a:defRPr sz="6500"/>
            </a:lvl2pPr>
            <a:lvl3pPr lvl="2" algn="ctr">
              <a:spcBef>
                <a:spcPts val="0"/>
              </a:spcBef>
              <a:spcAft>
                <a:spcPts val="0"/>
              </a:spcAft>
              <a:buSzPts val="6500"/>
              <a:buNone/>
              <a:defRPr sz="6500"/>
            </a:lvl3pPr>
            <a:lvl4pPr lvl="3" algn="ctr">
              <a:spcBef>
                <a:spcPts val="0"/>
              </a:spcBef>
              <a:spcAft>
                <a:spcPts val="0"/>
              </a:spcAft>
              <a:buSzPts val="6500"/>
              <a:buNone/>
              <a:defRPr sz="6500"/>
            </a:lvl4pPr>
            <a:lvl5pPr lvl="4" algn="ctr">
              <a:spcBef>
                <a:spcPts val="0"/>
              </a:spcBef>
              <a:spcAft>
                <a:spcPts val="0"/>
              </a:spcAft>
              <a:buSzPts val="6500"/>
              <a:buNone/>
              <a:defRPr sz="6500"/>
            </a:lvl5pPr>
            <a:lvl6pPr lvl="5" algn="ctr">
              <a:spcBef>
                <a:spcPts val="0"/>
              </a:spcBef>
              <a:spcAft>
                <a:spcPts val="0"/>
              </a:spcAft>
              <a:buSzPts val="6500"/>
              <a:buNone/>
              <a:defRPr sz="6500"/>
            </a:lvl6pPr>
            <a:lvl7pPr lvl="6" algn="ctr">
              <a:spcBef>
                <a:spcPts val="0"/>
              </a:spcBef>
              <a:spcAft>
                <a:spcPts val="0"/>
              </a:spcAft>
              <a:buSzPts val="6500"/>
              <a:buNone/>
              <a:defRPr sz="6500"/>
            </a:lvl7pPr>
            <a:lvl8pPr lvl="7" algn="ctr">
              <a:spcBef>
                <a:spcPts val="0"/>
              </a:spcBef>
              <a:spcAft>
                <a:spcPts val="0"/>
              </a:spcAft>
              <a:buSzPts val="6500"/>
              <a:buNone/>
              <a:defRPr sz="6500"/>
            </a:lvl8pPr>
            <a:lvl9pPr lvl="8" algn="ctr">
              <a:spcBef>
                <a:spcPts val="0"/>
              </a:spcBef>
              <a:spcAft>
                <a:spcPts val="0"/>
              </a:spcAft>
              <a:buSzPts val="6500"/>
              <a:buNone/>
              <a:defRPr sz="6500"/>
            </a:lvl9pPr>
          </a:lstStyle>
          <a:p>
            <a:endParaRPr/>
          </a:p>
        </p:txBody>
      </p:sp>
      <p:sp>
        <p:nvSpPr>
          <p:cNvPr id="11" name="Google Shape;11;p2"/>
          <p:cNvSpPr txBox="1">
            <a:spLocks noGrp="1"/>
          </p:cNvSpPr>
          <p:nvPr>
            <p:ph type="subTitle" idx="1"/>
          </p:nvPr>
        </p:nvSpPr>
        <p:spPr>
          <a:xfrm>
            <a:off x="355878" y="4165643"/>
            <a:ext cx="9728100" cy="1164900"/>
          </a:xfrm>
          <a:prstGeom prst="rect">
            <a:avLst/>
          </a:prstGeom>
        </p:spPr>
        <p:txBody>
          <a:bodyPr spcFirstLastPara="1" wrap="square" lIns="114375" tIns="114375" rIns="114375" bIns="114375"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55878" y="1625801"/>
            <a:ext cx="9728100" cy="2886000"/>
          </a:xfrm>
          <a:prstGeom prst="rect">
            <a:avLst/>
          </a:prstGeom>
        </p:spPr>
        <p:txBody>
          <a:bodyPr spcFirstLastPara="1" wrap="square" lIns="114375" tIns="114375" rIns="114375" bIns="114375" anchor="b" anchorCtr="0">
            <a:noAutofit/>
          </a:bodyPr>
          <a:lstStyle>
            <a:lvl1pPr lvl="0" algn="ctr">
              <a:spcBef>
                <a:spcPts val="0"/>
              </a:spcBef>
              <a:spcAft>
                <a:spcPts val="0"/>
              </a:spcAft>
              <a:buSzPts val="15000"/>
              <a:buNone/>
              <a:defRPr sz="15000"/>
            </a:lvl1pPr>
            <a:lvl2pPr lvl="1" algn="ctr">
              <a:spcBef>
                <a:spcPts val="0"/>
              </a:spcBef>
              <a:spcAft>
                <a:spcPts val="0"/>
              </a:spcAft>
              <a:buSzPts val="15000"/>
              <a:buNone/>
              <a:defRPr sz="15000"/>
            </a:lvl2pPr>
            <a:lvl3pPr lvl="2" algn="ctr">
              <a:spcBef>
                <a:spcPts val="0"/>
              </a:spcBef>
              <a:spcAft>
                <a:spcPts val="0"/>
              </a:spcAft>
              <a:buSzPts val="15000"/>
              <a:buNone/>
              <a:defRPr sz="15000"/>
            </a:lvl3pPr>
            <a:lvl4pPr lvl="3" algn="ctr">
              <a:spcBef>
                <a:spcPts val="0"/>
              </a:spcBef>
              <a:spcAft>
                <a:spcPts val="0"/>
              </a:spcAft>
              <a:buSzPts val="15000"/>
              <a:buNone/>
              <a:defRPr sz="15000"/>
            </a:lvl4pPr>
            <a:lvl5pPr lvl="4" algn="ctr">
              <a:spcBef>
                <a:spcPts val="0"/>
              </a:spcBef>
              <a:spcAft>
                <a:spcPts val="0"/>
              </a:spcAft>
              <a:buSzPts val="15000"/>
              <a:buNone/>
              <a:defRPr sz="15000"/>
            </a:lvl5pPr>
            <a:lvl6pPr lvl="5" algn="ctr">
              <a:spcBef>
                <a:spcPts val="0"/>
              </a:spcBef>
              <a:spcAft>
                <a:spcPts val="0"/>
              </a:spcAft>
              <a:buSzPts val="15000"/>
              <a:buNone/>
              <a:defRPr sz="15000"/>
            </a:lvl6pPr>
            <a:lvl7pPr lvl="6" algn="ctr">
              <a:spcBef>
                <a:spcPts val="0"/>
              </a:spcBef>
              <a:spcAft>
                <a:spcPts val="0"/>
              </a:spcAft>
              <a:buSzPts val="15000"/>
              <a:buNone/>
              <a:defRPr sz="15000"/>
            </a:lvl7pPr>
            <a:lvl8pPr lvl="7" algn="ctr">
              <a:spcBef>
                <a:spcPts val="0"/>
              </a:spcBef>
              <a:spcAft>
                <a:spcPts val="0"/>
              </a:spcAft>
              <a:buSzPts val="15000"/>
              <a:buNone/>
              <a:defRPr sz="15000"/>
            </a:lvl8pPr>
            <a:lvl9pPr lvl="8" algn="ctr">
              <a:spcBef>
                <a:spcPts val="0"/>
              </a:spcBef>
              <a:spcAft>
                <a:spcPts val="0"/>
              </a:spcAft>
              <a:buSzPts val="15000"/>
              <a:buNone/>
              <a:defRPr sz="15000"/>
            </a:lvl9pPr>
          </a:lstStyle>
          <a:p>
            <a:r>
              <a:t>xx%</a:t>
            </a:r>
          </a:p>
        </p:txBody>
      </p:sp>
      <p:sp>
        <p:nvSpPr>
          <p:cNvPr id="46" name="Google Shape;46;p11"/>
          <p:cNvSpPr txBox="1">
            <a:spLocks noGrp="1"/>
          </p:cNvSpPr>
          <p:nvPr>
            <p:ph type="body" idx="1"/>
          </p:nvPr>
        </p:nvSpPr>
        <p:spPr>
          <a:xfrm>
            <a:off x="355878" y="4633192"/>
            <a:ext cx="9728100" cy="1911900"/>
          </a:xfrm>
          <a:prstGeom prst="rect">
            <a:avLst/>
          </a:prstGeom>
        </p:spPr>
        <p:txBody>
          <a:bodyPr spcFirstLastPara="1" wrap="square" lIns="114375" tIns="114375" rIns="114375" bIns="114375" anchor="t" anchorCtr="0">
            <a:noAutofit/>
          </a:bodyPr>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47" name="Google Shape;47;p11"/>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55878" y="3161354"/>
            <a:ext cx="9728100" cy="1237200"/>
          </a:xfrm>
          <a:prstGeom prst="rect">
            <a:avLst/>
          </a:prstGeom>
        </p:spPr>
        <p:txBody>
          <a:bodyPr spcFirstLastPara="1" wrap="square" lIns="114375" tIns="114375" rIns="114375" bIns="11437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55878" y="1693927"/>
            <a:ext cx="9728100" cy="5021400"/>
          </a:xfrm>
          <a:prstGeom prst="rect">
            <a:avLst/>
          </a:prstGeom>
        </p:spPr>
        <p:txBody>
          <a:bodyPr spcFirstLastPara="1" wrap="square" lIns="114375" tIns="114375" rIns="114375" bIns="114375" anchor="t"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9" name="Google Shape;19;p4"/>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55878" y="1693927"/>
            <a:ext cx="4566900" cy="5021400"/>
          </a:xfrm>
          <a:prstGeom prst="rect">
            <a:avLst/>
          </a:prstGeom>
        </p:spPr>
        <p:txBody>
          <a:bodyPr spcFirstLastPara="1" wrap="square" lIns="114375" tIns="114375" rIns="114375" bIns="114375"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5517307" y="1693927"/>
            <a:ext cx="4566900" cy="5021400"/>
          </a:xfrm>
          <a:prstGeom prst="rect">
            <a:avLst/>
          </a:prstGeom>
        </p:spPr>
        <p:txBody>
          <a:bodyPr spcFirstLastPara="1" wrap="square" lIns="114375" tIns="114375" rIns="114375" bIns="114375"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55878" y="654105"/>
            <a:ext cx="9728100" cy="841800"/>
          </a:xfrm>
          <a:prstGeom prst="rect">
            <a:avLst/>
          </a:prstGeom>
        </p:spPr>
        <p:txBody>
          <a:bodyPr spcFirstLastPara="1" wrap="square" lIns="114375" tIns="114375" rIns="114375" bIns="11437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55878" y="816630"/>
            <a:ext cx="3206100" cy="1110600"/>
          </a:xfrm>
          <a:prstGeom prst="rect">
            <a:avLst/>
          </a:prstGeom>
        </p:spPr>
        <p:txBody>
          <a:bodyPr spcFirstLastPara="1" wrap="square" lIns="114375" tIns="114375" rIns="114375" bIns="11437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55878" y="2042457"/>
            <a:ext cx="3206100" cy="4673100"/>
          </a:xfrm>
          <a:prstGeom prst="rect">
            <a:avLst/>
          </a:prstGeom>
        </p:spPr>
        <p:txBody>
          <a:bodyPr spcFirstLastPara="1" wrap="square" lIns="114375" tIns="114375" rIns="114375" bIns="114375"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59734" y="661638"/>
            <a:ext cx="7270200" cy="6012600"/>
          </a:xfrm>
          <a:prstGeom prst="rect">
            <a:avLst/>
          </a:prstGeom>
        </p:spPr>
        <p:txBody>
          <a:bodyPr spcFirstLastPara="1" wrap="square" lIns="114375" tIns="114375" rIns="114375" bIns="11437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4" name="Google Shape;34;p8"/>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220000" y="-184"/>
            <a:ext cx="5220000" cy="7560000"/>
          </a:xfrm>
          <a:prstGeom prst="rect">
            <a:avLst/>
          </a:prstGeom>
          <a:solidFill>
            <a:schemeClr val="lt2"/>
          </a:solidFill>
          <a:ln>
            <a:noFill/>
          </a:ln>
        </p:spPr>
        <p:txBody>
          <a:bodyPr spcFirstLastPara="1" wrap="square" lIns="114375" tIns="114375" rIns="114375" bIns="1143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03130" y="1812541"/>
            <a:ext cx="4618500" cy="2178600"/>
          </a:xfrm>
          <a:prstGeom prst="rect">
            <a:avLst/>
          </a:prstGeom>
        </p:spPr>
        <p:txBody>
          <a:bodyPr spcFirstLastPara="1" wrap="square" lIns="114375" tIns="114375" rIns="114375" bIns="114375" anchor="b" anchorCtr="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03130" y="4120005"/>
            <a:ext cx="4618500" cy="1815300"/>
          </a:xfrm>
          <a:prstGeom prst="rect">
            <a:avLst/>
          </a:prstGeom>
        </p:spPr>
        <p:txBody>
          <a:bodyPr spcFirstLastPara="1" wrap="square" lIns="114375" tIns="114375" rIns="114375" bIns="114375"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639587" y="1064257"/>
            <a:ext cx="4380900" cy="5431200"/>
          </a:xfrm>
          <a:prstGeom prst="rect">
            <a:avLst/>
          </a:prstGeom>
        </p:spPr>
        <p:txBody>
          <a:bodyPr spcFirstLastPara="1" wrap="square" lIns="114375" tIns="114375" rIns="114375" bIns="114375" anchor="ctr"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40" name="Google Shape;40;p9"/>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55878" y="6218168"/>
            <a:ext cx="6849000" cy="889500"/>
          </a:xfrm>
          <a:prstGeom prst="rect">
            <a:avLst/>
          </a:prstGeom>
        </p:spPr>
        <p:txBody>
          <a:bodyPr spcFirstLastPara="1" wrap="square" lIns="114375" tIns="114375" rIns="114375" bIns="114375" anchor="ctr" anchorCtr="0">
            <a:no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9673279" y="6854072"/>
            <a:ext cx="626400" cy="578400"/>
          </a:xfrm>
          <a:prstGeom prst="rect">
            <a:avLst/>
          </a:prstGeom>
        </p:spPr>
        <p:txBody>
          <a:bodyPr spcFirstLastPara="1" wrap="square" lIns="114375" tIns="114375" rIns="114375" bIns="1143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5878" y="654105"/>
            <a:ext cx="9728100" cy="841800"/>
          </a:xfrm>
          <a:prstGeom prst="rect">
            <a:avLst/>
          </a:prstGeom>
          <a:noFill/>
          <a:ln>
            <a:noFill/>
          </a:ln>
        </p:spPr>
        <p:txBody>
          <a:bodyPr spcFirstLastPara="1" wrap="square" lIns="114375" tIns="114375" rIns="114375" bIns="114375"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55878" y="1693927"/>
            <a:ext cx="9728100" cy="5021400"/>
          </a:xfrm>
          <a:prstGeom prst="rect">
            <a:avLst/>
          </a:prstGeom>
          <a:noFill/>
          <a:ln>
            <a:noFill/>
          </a:ln>
        </p:spPr>
        <p:txBody>
          <a:bodyPr spcFirstLastPara="1" wrap="square" lIns="114375" tIns="114375" rIns="114375" bIns="114375" anchor="t" anchorCtr="0">
            <a:no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673279" y="6854072"/>
            <a:ext cx="626400" cy="578400"/>
          </a:xfrm>
          <a:prstGeom prst="rect">
            <a:avLst/>
          </a:prstGeom>
          <a:noFill/>
          <a:ln>
            <a:noFill/>
          </a:ln>
        </p:spPr>
        <p:txBody>
          <a:bodyPr spcFirstLastPara="1" wrap="square" lIns="114375" tIns="114375" rIns="114375" bIns="114375"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3"/>
        <p:cNvGrpSpPr/>
        <p:nvPr/>
      </p:nvGrpSpPr>
      <p:grpSpPr>
        <a:xfrm>
          <a:off x="0" y="0"/>
          <a:ext cx="0" cy="0"/>
          <a:chOff x="0" y="0"/>
          <a:chExt cx="0" cy="0"/>
        </a:xfrm>
      </p:grpSpPr>
      <p:sp>
        <p:nvSpPr>
          <p:cNvPr id="54" name="Google Shape;54;p13"/>
          <p:cNvSpPr txBox="1"/>
          <p:nvPr/>
        </p:nvSpPr>
        <p:spPr>
          <a:xfrm>
            <a:off x="0" y="2"/>
            <a:ext cx="10440000" cy="4875300"/>
          </a:xfrm>
          <a:prstGeom prst="rect">
            <a:avLst/>
          </a:prstGeom>
          <a:solidFill>
            <a:srgbClr val="FFFFFF"/>
          </a:solidFill>
          <a:ln>
            <a:noFill/>
          </a:ln>
        </p:spPr>
        <p:txBody>
          <a:bodyPr spcFirstLastPara="1" wrap="square" lIns="114375" tIns="114375" rIns="114375" bIns="1143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400"/>
          </a:p>
          <a:p>
            <a:pPr marL="0" lvl="0" indent="0" algn="l" rtl="0">
              <a:spcBef>
                <a:spcPts val="0"/>
              </a:spcBef>
              <a:spcAft>
                <a:spcPts val="0"/>
              </a:spcAft>
              <a:buNone/>
            </a:pPr>
            <a:r>
              <a:rPr lang="en" sz="4800"/>
              <a:t>How do we ‘read’ a photograph?</a:t>
            </a:r>
            <a:endParaRPr sz="3600"/>
          </a:p>
          <a:p>
            <a:pPr marL="0" lvl="0" indent="0" algn="l" rtl="0">
              <a:spcBef>
                <a:spcPts val="0"/>
              </a:spcBef>
              <a:spcAft>
                <a:spcPts val="0"/>
              </a:spcAft>
              <a:buNone/>
            </a:pPr>
            <a:r>
              <a:rPr lang="en" sz="4800"/>
              <a:t>  </a:t>
            </a:r>
            <a:endParaRPr sz="4800"/>
          </a:p>
          <a:p>
            <a:pPr marL="0" lvl="0" indent="0" algn="l" rtl="0">
              <a:spcBef>
                <a:spcPts val="0"/>
              </a:spcBef>
              <a:spcAft>
                <a:spcPts val="0"/>
              </a:spcAft>
              <a:buNone/>
            </a:pPr>
            <a:endParaRPr sz="4800"/>
          </a:p>
          <a:p>
            <a:pPr marL="0" lvl="0" indent="0" algn="l" rtl="0">
              <a:spcBef>
                <a:spcPts val="0"/>
              </a:spcBef>
              <a:spcAft>
                <a:spcPts val="0"/>
              </a:spcAft>
              <a:buNone/>
            </a:pPr>
            <a:endParaRPr sz="4800"/>
          </a:p>
          <a:p>
            <a:pPr marL="0" lvl="0" indent="0" algn="l" rtl="0">
              <a:spcBef>
                <a:spcPts val="0"/>
              </a:spcBef>
              <a:spcAft>
                <a:spcPts val="0"/>
              </a:spcAft>
              <a:buNone/>
            </a:pPr>
            <a:r>
              <a:rPr lang="en" sz="3600"/>
              <a:t> </a:t>
            </a:r>
            <a:endParaRPr sz="3600"/>
          </a:p>
          <a:p>
            <a:pPr marL="0" lvl="0" indent="0" algn="l" rtl="0">
              <a:spcBef>
                <a:spcPts val="0"/>
              </a:spcBef>
              <a:spcAft>
                <a:spcPts val="0"/>
              </a:spcAft>
              <a:buNone/>
            </a:pPr>
            <a:endParaRPr sz="4800"/>
          </a:p>
        </p:txBody>
      </p:sp>
      <p:sp>
        <p:nvSpPr>
          <p:cNvPr id="55" name="Google Shape;55;p13"/>
          <p:cNvSpPr/>
          <p:nvPr/>
        </p:nvSpPr>
        <p:spPr>
          <a:xfrm>
            <a:off x="5317900" y="4395950"/>
            <a:ext cx="4474500" cy="23643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rot="3967750">
            <a:off x="2969533" y="3421125"/>
            <a:ext cx="4569581" cy="455323"/>
          </a:xfrm>
          <a:prstGeom prst="lef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820250" y="5027675"/>
            <a:ext cx="3469800" cy="8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What do we mean by ‘read’?</a:t>
            </a:r>
            <a:endParaRPr sz="3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sp>
        <p:nvSpPr>
          <p:cNvPr id="62" name="Google Shape;62;p14"/>
          <p:cNvSpPr txBox="1"/>
          <p:nvPr/>
        </p:nvSpPr>
        <p:spPr>
          <a:xfrm>
            <a:off x="228600" y="1"/>
            <a:ext cx="10440000" cy="1776600"/>
          </a:xfrm>
          <a:prstGeom prst="rect">
            <a:avLst/>
          </a:prstGeom>
          <a:solidFill>
            <a:srgbClr val="FFFFFF"/>
          </a:solidFill>
          <a:ln>
            <a:noFill/>
          </a:ln>
        </p:spPr>
        <p:txBody>
          <a:bodyPr spcFirstLastPara="1" wrap="square" lIns="114375" tIns="114375" rIns="114375" bIns="1143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400"/>
          </a:p>
          <a:p>
            <a:pPr marL="0" lvl="0" indent="0" algn="l" rtl="0">
              <a:spcBef>
                <a:spcPts val="0"/>
              </a:spcBef>
              <a:spcAft>
                <a:spcPts val="0"/>
              </a:spcAft>
              <a:buNone/>
            </a:pPr>
            <a:r>
              <a:rPr lang="en" sz="3600"/>
              <a:t>What factors make it difficult to read an image?</a:t>
            </a:r>
            <a:endParaRPr sz="3600"/>
          </a:p>
          <a:p>
            <a:pPr marL="0" lvl="0" indent="0" algn="l" rtl="0">
              <a:spcBef>
                <a:spcPts val="0"/>
              </a:spcBef>
              <a:spcAft>
                <a:spcPts val="0"/>
              </a:spcAft>
              <a:buNone/>
            </a:pPr>
            <a:r>
              <a:rPr lang="en" sz="4800"/>
              <a:t>  </a:t>
            </a:r>
            <a:endParaRPr sz="4800"/>
          </a:p>
          <a:p>
            <a:pPr marL="0" lvl="0" indent="0" algn="l" rtl="0">
              <a:spcBef>
                <a:spcPts val="0"/>
              </a:spcBef>
              <a:spcAft>
                <a:spcPts val="0"/>
              </a:spcAft>
              <a:buNone/>
            </a:pPr>
            <a:endParaRPr sz="4800"/>
          </a:p>
          <a:p>
            <a:pPr marL="0" lvl="0" indent="0" algn="l" rtl="0">
              <a:spcBef>
                <a:spcPts val="0"/>
              </a:spcBef>
              <a:spcAft>
                <a:spcPts val="0"/>
              </a:spcAft>
              <a:buNone/>
            </a:pPr>
            <a:endParaRPr sz="4800"/>
          </a:p>
          <a:p>
            <a:pPr marL="0" lvl="0" indent="0" algn="l" rtl="0">
              <a:spcBef>
                <a:spcPts val="0"/>
              </a:spcBef>
              <a:spcAft>
                <a:spcPts val="0"/>
              </a:spcAft>
              <a:buNone/>
            </a:pPr>
            <a:r>
              <a:rPr lang="en" sz="3600"/>
              <a:t> </a:t>
            </a:r>
            <a:endParaRPr sz="3600"/>
          </a:p>
          <a:p>
            <a:pPr marL="0" lvl="0" indent="0" algn="l" rtl="0">
              <a:spcBef>
                <a:spcPts val="0"/>
              </a:spcBef>
              <a:spcAft>
                <a:spcPts val="0"/>
              </a:spcAft>
              <a:buNone/>
            </a:pPr>
            <a:endParaRPr sz="4800"/>
          </a:p>
        </p:txBody>
      </p:sp>
      <p:pic>
        <p:nvPicPr>
          <p:cNvPr id="63" name="Google Shape;63;p14"/>
          <p:cNvPicPr preferRelativeResize="0"/>
          <p:nvPr/>
        </p:nvPicPr>
        <p:blipFill>
          <a:blip r:embed="rId3">
            <a:alphaModFix/>
          </a:blip>
          <a:stretch>
            <a:fillRect/>
          </a:stretch>
        </p:blipFill>
        <p:spPr>
          <a:xfrm>
            <a:off x="327575" y="1514951"/>
            <a:ext cx="6855321" cy="5478599"/>
          </a:xfrm>
          <a:prstGeom prst="rect">
            <a:avLst/>
          </a:prstGeom>
          <a:noFill/>
          <a:ln>
            <a:noFill/>
          </a:ln>
        </p:spPr>
      </p:pic>
      <p:sp>
        <p:nvSpPr>
          <p:cNvPr id="64" name="Google Shape;64;p14"/>
          <p:cNvSpPr txBox="1"/>
          <p:nvPr/>
        </p:nvSpPr>
        <p:spPr>
          <a:xfrm>
            <a:off x="7307750" y="6472750"/>
            <a:ext cx="3000000" cy="5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b="1" i="1">
                <a:solidFill>
                  <a:srgbClr val="2A2A2A"/>
                </a:solidFill>
                <a:highlight>
                  <a:srgbClr val="FFFFFF"/>
                </a:highlight>
              </a:rPr>
              <a:t>Matthew Brady</a:t>
            </a:r>
            <a:r>
              <a:rPr lang="en" sz="1050" i="1">
                <a:solidFill>
                  <a:srgbClr val="2A2A2A"/>
                </a:solidFill>
                <a:highlight>
                  <a:srgbClr val="FFFFFF"/>
                </a:highlight>
              </a:rPr>
              <a:t> General Robert Potter and Staff. Matthew Brady Standing by Tree, 1865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8"/>
        <p:cNvGrpSpPr/>
        <p:nvPr/>
      </p:nvGrpSpPr>
      <p:grpSpPr>
        <a:xfrm>
          <a:off x="0" y="0"/>
          <a:ext cx="0" cy="0"/>
          <a:chOff x="0" y="0"/>
          <a:chExt cx="0" cy="0"/>
        </a:xfrm>
      </p:grpSpPr>
      <p:sp>
        <p:nvSpPr>
          <p:cNvPr id="69" name="Google Shape;69;p15"/>
          <p:cNvSpPr txBox="1"/>
          <p:nvPr/>
        </p:nvSpPr>
        <p:spPr>
          <a:xfrm>
            <a:off x="228600" y="1"/>
            <a:ext cx="10440000" cy="1776600"/>
          </a:xfrm>
          <a:prstGeom prst="rect">
            <a:avLst/>
          </a:prstGeom>
          <a:solidFill>
            <a:srgbClr val="FFFFFF"/>
          </a:solidFill>
          <a:ln>
            <a:noFill/>
          </a:ln>
        </p:spPr>
        <p:txBody>
          <a:bodyPr spcFirstLastPara="1" wrap="square" lIns="114375" tIns="114375" rIns="114375" bIns="1143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2400"/>
          </a:p>
          <a:p>
            <a:pPr marL="0" lvl="0" indent="0" algn="l" rtl="0">
              <a:spcBef>
                <a:spcPts val="0"/>
              </a:spcBef>
              <a:spcAft>
                <a:spcPts val="0"/>
              </a:spcAft>
              <a:buNone/>
            </a:pPr>
            <a:r>
              <a:rPr lang="en" sz="3600"/>
              <a:t>What factors make it difficult to read an image?</a:t>
            </a:r>
            <a:endParaRPr sz="3600"/>
          </a:p>
          <a:p>
            <a:pPr marL="0" lvl="0" indent="0" algn="l" rtl="0">
              <a:spcBef>
                <a:spcPts val="0"/>
              </a:spcBef>
              <a:spcAft>
                <a:spcPts val="0"/>
              </a:spcAft>
              <a:buNone/>
            </a:pPr>
            <a:r>
              <a:rPr lang="en" sz="4800"/>
              <a:t>  </a:t>
            </a:r>
            <a:endParaRPr sz="4800"/>
          </a:p>
          <a:p>
            <a:pPr marL="0" lvl="0" indent="0" algn="l" rtl="0">
              <a:spcBef>
                <a:spcPts val="0"/>
              </a:spcBef>
              <a:spcAft>
                <a:spcPts val="0"/>
              </a:spcAft>
              <a:buNone/>
            </a:pPr>
            <a:endParaRPr sz="4800"/>
          </a:p>
          <a:p>
            <a:pPr marL="0" lvl="0" indent="0" algn="l" rtl="0">
              <a:spcBef>
                <a:spcPts val="0"/>
              </a:spcBef>
              <a:spcAft>
                <a:spcPts val="0"/>
              </a:spcAft>
              <a:buNone/>
            </a:pPr>
            <a:endParaRPr sz="4800"/>
          </a:p>
          <a:p>
            <a:pPr marL="0" lvl="0" indent="0" algn="l" rtl="0">
              <a:spcBef>
                <a:spcPts val="0"/>
              </a:spcBef>
              <a:spcAft>
                <a:spcPts val="0"/>
              </a:spcAft>
              <a:buNone/>
            </a:pPr>
            <a:r>
              <a:rPr lang="en" sz="3600"/>
              <a:t> </a:t>
            </a:r>
            <a:endParaRPr sz="3600"/>
          </a:p>
          <a:p>
            <a:pPr marL="0" lvl="0" indent="0" algn="l" rtl="0">
              <a:spcBef>
                <a:spcPts val="0"/>
              </a:spcBef>
              <a:spcAft>
                <a:spcPts val="0"/>
              </a:spcAft>
              <a:buNone/>
            </a:pPr>
            <a:endParaRPr sz="4800"/>
          </a:p>
        </p:txBody>
      </p:sp>
      <p:pic>
        <p:nvPicPr>
          <p:cNvPr id="70" name="Google Shape;70;p15"/>
          <p:cNvPicPr preferRelativeResize="0"/>
          <p:nvPr/>
        </p:nvPicPr>
        <p:blipFill>
          <a:blip r:embed="rId3">
            <a:alphaModFix/>
          </a:blip>
          <a:stretch>
            <a:fillRect/>
          </a:stretch>
        </p:blipFill>
        <p:spPr>
          <a:xfrm>
            <a:off x="327575" y="1514951"/>
            <a:ext cx="6855321" cy="5478599"/>
          </a:xfrm>
          <a:prstGeom prst="rect">
            <a:avLst/>
          </a:prstGeom>
          <a:noFill/>
          <a:ln>
            <a:noFill/>
          </a:ln>
        </p:spPr>
      </p:pic>
      <p:sp>
        <p:nvSpPr>
          <p:cNvPr id="71" name="Google Shape;71;p15"/>
          <p:cNvSpPr txBox="1"/>
          <p:nvPr/>
        </p:nvSpPr>
        <p:spPr>
          <a:xfrm>
            <a:off x="7307750" y="6472750"/>
            <a:ext cx="3000000" cy="5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b="1" i="1">
                <a:solidFill>
                  <a:srgbClr val="2A2A2A"/>
                </a:solidFill>
                <a:highlight>
                  <a:srgbClr val="FFFFFF"/>
                </a:highlight>
              </a:rPr>
              <a:t>Matthew Brady</a:t>
            </a:r>
            <a:r>
              <a:rPr lang="en" sz="1050" i="1">
                <a:solidFill>
                  <a:srgbClr val="2A2A2A"/>
                </a:solidFill>
                <a:highlight>
                  <a:srgbClr val="FFFFFF"/>
                </a:highlight>
              </a:rPr>
              <a:t> General Robert Potter and Staff. Matthew Brady Standing by Tree, 1865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sp>
        <p:nvSpPr>
          <p:cNvPr id="76" name="Google Shape;76;p16"/>
          <p:cNvSpPr txBox="1"/>
          <p:nvPr/>
        </p:nvSpPr>
        <p:spPr>
          <a:xfrm>
            <a:off x="633575" y="929075"/>
            <a:ext cx="9180000" cy="4707600"/>
          </a:xfrm>
          <a:prstGeom prst="rect">
            <a:avLst/>
          </a:prstGeom>
          <a:noFill/>
          <a:ln>
            <a:noFill/>
          </a:ln>
        </p:spPr>
        <p:txBody>
          <a:bodyPr spcFirstLastPara="1" wrap="square" lIns="114375" tIns="114375" rIns="114375" bIns="114375" anchor="t" anchorCtr="0">
            <a:noAutofit/>
          </a:bodyPr>
          <a:lstStyle/>
          <a:p>
            <a:pPr marL="0" lvl="0" indent="0" algn="l" rtl="0">
              <a:spcBef>
                <a:spcPts val="0"/>
              </a:spcBef>
              <a:spcAft>
                <a:spcPts val="0"/>
              </a:spcAft>
              <a:buNone/>
            </a:pPr>
            <a:r>
              <a:rPr lang="en" sz="2400">
                <a:solidFill>
                  <a:srgbClr val="333333"/>
                </a:solidFill>
                <a:highlight>
                  <a:srgbClr val="FFFFFF"/>
                </a:highlight>
              </a:rPr>
              <a:t>When we look at photographs, we don't just look at them passively; we search for meaning and message, even if we are not consciously aware of doing so. In this way, you could argue that we read images as we would a piece of writing, trying to discover the meaning and the message behind it. </a:t>
            </a:r>
            <a:endParaRPr sz="2400">
              <a:solidFill>
                <a:srgbClr val="333333"/>
              </a:solidFill>
              <a:highlight>
                <a:srgbClr val="FFFFFF"/>
              </a:highlight>
            </a:endParaRPr>
          </a:p>
          <a:p>
            <a:pPr marL="0" lvl="0" indent="0" algn="l" rtl="0">
              <a:spcBef>
                <a:spcPts val="0"/>
              </a:spcBef>
              <a:spcAft>
                <a:spcPts val="0"/>
              </a:spcAft>
              <a:buNone/>
            </a:pPr>
            <a:endParaRPr sz="2400">
              <a:solidFill>
                <a:srgbClr val="333333"/>
              </a:solidFill>
              <a:highlight>
                <a:srgbClr val="FFFFFF"/>
              </a:highlight>
            </a:endParaRPr>
          </a:p>
          <a:p>
            <a:pPr marL="0" lvl="0" indent="0" algn="l" rtl="0">
              <a:spcBef>
                <a:spcPts val="0"/>
              </a:spcBef>
              <a:spcAft>
                <a:spcPts val="0"/>
              </a:spcAft>
              <a:buNone/>
            </a:pPr>
            <a:r>
              <a:rPr lang="en" sz="2400">
                <a:solidFill>
                  <a:srgbClr val="333333"/>
                </a:solidFill>
                <a:highlight>
                  <a:srgbClr val="FFFFFF"/>
                </a:highlight>
              </a:rPr>
              <a:t>At its simplest, the message could be that the photographer decided the scene was worth recording. At its most complex, an image can provoke problematic and ambiguous relationships between the reader and the image.</a:t>
            </a:r>
            <a:endParaRPr sz="2400">
              <a:solidFill>
                <a:srgbClr val="333333"/>
              </a:solidFill>
              <a:highlight>
                <a:srgbClr val="FFFFFF"/>
              </a:highlight>
            </a:endParaRPr>
          </a:p>
          <a:p>
            <a:pPr marL="0" lvl="0" indent="0" algn="l" rtl="0">
              <a:spcBef>
                <a:spcPts val="0"/>
              </a:spcBef>
              <a:spcAft>
                <a:spcPts val="0"/>
              </a:spcAft>
              <a:buNone/>
            </a:pPr>
            <a:endParaRPr sz="2400">
              <a:solidFill>
                <a:srgbClr val="333333"/>
              </a:solidFill>
              <a:highlight>
                <a:srgbClr val="FFFFFF"/>
              </a:highlight>
            </a:endParaRPr>
          </a:p>
          <a:p>
            <a:pPr marL="0" lvl="0" indent="0" algn="r" rtl="0">
              <a:spcBef>
                <a:spcPts val="0"/>
              </a:spcBef>
              <a:spcAft>
                <a:spcPts val="0"/>
              </a:spcAft>
              <a:buNone/>
            </a:pPr>
            <a:r>
              <a:rPr lang="en">
                <a:solidFill>
                  <a:srgbClr val="333333"/>
                </a:solidFill>
                <a:highlight>
                  <a:srgbClr val="FFFFFF"/>
                </a:highlight>
              </a:rPr>
              <a:t>Isabel Lee</a:t>
            </a:r>
            <a:endParaRPr>
              <a:solidFill>
                <a:srgbClr val="333333"/>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0"/>
        <p:cNvGrpSpPr/>
        <p:nvPr/>
      </p:nvGrpSpPr>
      <p:grpSpPr>
        <a:xfrm>
          <a:off x="0" y="0"/>
          <a:ext cx="0" cy="0"/>
          <a:chOff x="0" y="0"/>
          <a:chExt cx="0" cy="0"/>
        </a:xfrm>
      </p:grpSpPr>
      <p:sp>
        <p:nvSpPr>
          <p:cNvPr id="81" name="Google Shape;81;p17"/>
          <p:cNvSpPr txBox="1"/>
          <p:nvPr/>
        </p:nvSpPr>
        <p:spPr>
          <a:xfrm>
            <a:off x="50" y="1417000"/>
            <a:ext cx="10440000"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t>Denotative vs Connotative</a:t>
            </a:r>
            <a:endParaRPr sz="6000"/>
          </a:p>
        </p:txBody>
      </p:sp>
      <p:sp>
        <p:nvSpPr>
          <p:cNvPr id="82" name="Google Shape;82;p17"/>
          <p:cNvSpPr/>
          <p:nvPr/>
        </p:nvSpPr>
        <p:spPr>
          <a:xfrm>
            <a:off x="5317900" y="4395950"/>
            <a:ext cx="4474500" cy="1748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p:nvPr/>
        </p:nvSpPr>
        <p:spPr>
          <a:xfrm>
            <a:off x="5820250" y="5027675"/>
            <a:ext cx="3469800" cy="8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What’s the difference?</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7"/>
        <p:cNvGrpSpPr/>
        <p:nvPr/>
      </p:nvGrpSpPr>
      <p:grpSpPr>
        <a:xfrm>
          <a:off x="0" y="0"/>
          <a:ext cx="0" cy="0"/>
          <a:chOff x="0" y="0"/>
          <a:chExt cx="0" cy="0"/>
        </a:xfrm>
      </p:grpSpPr>
      <p:sp>
        <p:nvSpPr>
          <p:cNvPr id="88" name="Google Shape;88;p18"/>
          <p:cNvSpPr txBox="1"/>
          <p:nvPr/>
        </p:nvSpPr>
        <p:spPr>
          <a:xfrm>
            <a:off x="50" y="578800"/>
            <a:ext cx="10440000" cy="89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t>Denotative vs Connotative</a:t>
            </a:r>
            <a:endParaRPr sz="6000"/>
          </a:p>
        </p:txBody>
      </p:sp>
      <p:sp>
        <p:nvSpPr>
          <p:cNvPr id="89" name="Google Shape;89;p18"/>
          <p:cNvSpPr/>
          <p:nvPr/>
        </p:nvSpPr>
        <p:spPr>
          <a:xfrm>
            <a:off x="1296050" y="1687400"/>
            <a:ext cx="2764800" cy="2497800"/>
          </a:xfrm>
          <a:prstGeom prst="upArrowCallout">
            <a:avLst>
              <a:gd name="adj1" fmla="val 25000"/>
              <a:gd name="adj2" fmla="val 25000"/>
              <a:gd name="adj3" fmla="val 25000"/>
              <a:gd name="adj4" fmla="val 40108"/>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txBox="1"/>
          <p:nvPr/>
        </p:nvSpPr>
        <p:spPr>
          <a:xfrm>
            <a:off x="1376075" y="3437175"/>
            <a:ext cx="2684700" cy="6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Literal explanation</a:t>
            </a:r>
            <a:endParaRPr sz="2400">
              <a:solidFill>
                <a:srgbClr val="FFFFFF"/>
              </a:solidFill>
            </a:endParaRPr>
          </a:p>
          <a:p>
            <a:pPr marL="0" lvl="0" indent="0" algn="l" rtl="0">
              <a:spcBef>
                <a:spcPts val="0"/>
              </a:spcBef>
              <a:spcAft>
                <a:spcPts val="0"/>
              </a:spcAft>
              <a:buNone/>
            </a:pPr>
            <a:endParaRPr>
              <a:solidFill>
                <a:srgbClr val="FFFFFF"/>
              </a:solidFill>
            </a:endParaRPr>
          </a:p>
        </p:txBody>
      </p:sp>
      <p:sp>
        <p:nvSpPr>
          <p:cNvPr id="91" name="Google Shape;91;p18"/>
          <p:cNvSpPr txBox="1"/>
          <p:nvPr/>
        </p:nvSpPr>
        <p:spPr>
          <a:xfrm>
            <a:off x="227400" y="4701000"/>
            <a:ext cx="9937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33333"/>
                </a:solidFill>
                <a:highlight>
                  <a:srgbClr val="FFFFFF"/>
                </a:highlight>
              </a:rPr>
              <a:t>For example, a black cat is just an example of a four-legged animal which happens to be a certain colour. Here, the difference between denotation and connotation is decided by what society has told us that certain symbols, colours, expressions and such mean. In this way, the connotations of a black cat in western society might suggest unluckiness, or evoke ideas of ‘slyness’ or an association with witchcraft (amongst many other things).</a:t>
            </a:r>
            <a:endParaRPr sz="2400"/>
          </a:p>
        </p:txBody>
      </p:sp>
      <p:sp>
        <p:nvSpPr>
          <p:cNvPr id="92" name="Google Shape;92;p18"/>
          <p:cNvSpPr/>
          <p:nvPr/>
        </p:nvSpPr>
        <p:spPr>
          <a:xfrm>
            <a:off x="6163425" y="1719675"/>
            <a:ext cx="2764800" cy="2497800"/>
          </a:xfrm>
          <a:prstGeom prst="upArrowCallout">
            <a:avLst>
              <a:gd name="adj1" fmla="val 25000"/>
              <a:gd name="adj2" fmla="val 25000"/>
              <a:gd name="adj3" fmla="val 25000"/>
              <a:gd name="adj4" fmla="val 40108"/>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6203475" y="3437175"/>
            <a:ext cx="2684700" cy="6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Implied overtones</a:t>
            </a:r>
            <a:endParaRPr sz="2400">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7139350" cy="7208400"/>
          </a:xfrm>
          <a:prstGeom prst="rect">
            <a:avLst/>
          </a:prstGeom>
          <a:noFill/>
          <a:ln>
            <a:noFill/>
          </a:ln>
        </p:spPr>
      </p:pic>
      <p:sp>
        <p:nvSpPr>
          <p:cNvPr id="99" name="Google Shape;99;p19"/>
          <p:cNvSpPr txBox="1"/>
          <p:nvPr/>
        </p:nvSpPr>
        <p:spPr>
          <a:xfrm>
            <a:off x="7291750" y="7012200"/>
            <a:ext cx="30000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b="1" i="1">
                <a:solidFill>
                  <a:srgbClr val="2A2A2A"/>
                </a:solidFill>
                <a:highlight>
                  <a:srgbClr val="FFFFFF"/>
                </a:highlight>
              </a:rPr>
              <a:t>Diane Arbus</a:t>
            </a:r>
            <a:r>
              <a:rPr lang="en" sz="1050" i="1">
                <a:solidFill>
                  <a:srgbClr val="2A2A2A"/>
                </a:solidFill>
                <a:highlight>
                  <a:srgbClr val="FFFFFF"/>
                </a:highlight>
              </a:rPr>
              <a:t> Identical Twins, 1967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152400" y="152400"/>
            <a:ext cx="7107132" cy="7255197"/>
          </a:xfrm>
          <a:prstGeom prst="rect">
            <a:avLst/>
          </a:prstGeom>
          <a:noFill/>
          <a:ln>
            <a:noFill/>
          </a:ln>
        </p:spPr>
      </p:pic>
      <p:sp>
        <p:nvSpPr>
          <p:cNvPr id="105" name="Google Shape;105;p20"/>
          <p:cNvSpPr txBox="1"/>
          <p:nvPr/>
        </p:nvSpPr>
        <p:spPr>
          <a:xfrm>
            <a:off x="7319575" y="6858900"/>
            <a:ext cx="30000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b="1" i="1">
                <a:solidFill>
                  <a:srgbClr val="2A2A2A"/>
                </a:solidFill>
                <a:highlight>
                  <a:srgbClr val="FFFFFF"/>
                </a:highlight>
              </a:rPr>
              <a:t>Diane Arbus</a:t>
            </a:r>
            <a:r>
              <a:rPr lang="en" sz="1050" i="1">
                <a:solidFill>
                  <a:srgbClr val="2A2A2A"/>
                </a:solidFill>
                <a:highlight>
                  <a:srgbClr val="FFFFFF"/>
                </a:highlight>
              </a:rPr>
              <a:t> A Family on Their Lawn One Sunday in Westchester, New York, 1969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Google Shape;110;p21"/>
          <p:cNvSpPr txBox="1"/>
          <p:nvPr/>
        </p:nvSpPr>
        <p:spPr>
          <a:xfrm>
            <a:off x="521250" y="602225"/>
            <a:ext cx="9363300" cy="62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Homework:</a:t>
            </a:r>
            <a:endParaRPr sz="3000" b="1"/>
          </a:p>
          <a:p>
            <a:pPr marL="0" lvl="0" indent="0" algn="l" rtl="0">
              <a:spcBef>
                <a:spcPts val="0"/>
              </a:spcBef>
              <a:spcAft>
                <a:spcPts val="0"/>
              </a:spcAft>
              <a:buNone/>
            </a:pPr>
            <a:endParaRPr sz="2400"/>
          </a:p>
          <a:p>
            <a:pPr marL="457200" lvl="0" indent="-381000" algn="l" rtl="0">
              <a:spcBef>
                <a:spcPts val="0"/>
              </a:spcBef>
              <a:spcAft>
                <a:spcPts val="0"/>
              </a:spcAft>
              <a:buClr>
                <a:schemeClr val="dk1"/>
              </a:buClr>
              <a:buSzPts val="2400"/>
              <a:buAutoNum type="arabicPeriod"/>
            </a:pPr>
            <a:r>
              <a:rPr lang="en" sz="2400">
                <a:solidFill>
                  <a:schemeClr val="dk1"/>
                </a:solidFill>
              </a:rPr>
              <a:t>Read chapter 2 from Graham Clarke's book, 'The Photograph' (link attached).</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Create a page on your e-portfolio (weebly) called Critical &amp; Contextual Studies.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Add a title: 'How do we read a photograph?'</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Explain the difference between Denotative and Connotative. </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 sz="2400">
                <a:solidFill>
                  <a:schemeClr val="dk1"/>
                </a:solidFill>
              </a:rPr>
              <a:t>Discuss the Denotative and Connotative attributes of the two Arbus images. You can present your thoughts in a table or as a paragraph of text. See the link (Study notes) for tips regarding comparative essays.</a:t>
            </a:r>
            <a:endParaRPr sz="2400">
              <a:solidFill>
                <a:schemeClr val="dk1"/>
              </a:solidFill>
            </a:endParaRPr>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Macintosh PowerPoint</Application>
  <PresentationFormat>Custom</PresentationFormat>
  <Paragraphs>54</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Simple Light</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Melanie Powell</cp:lastModifiedBy>
  <cp:revision>1</cp:revision>
  <cp:lastPrinted>2019-09-12T22:28:33Z</cp:lastPrinted>
  <dcterms:created xsi:type="dcterms:W3CDTF">2019-09-12T22:28:06Z</dcterms:created>
  <dcterms:modified xsi:type="dcterms:W3CDTF">2019-09-12T22:28:56Z</dcterms:modified>
</cp:coreProperties>
</file>