
<file path=[Content_Types].xml><?xml version="1.0" encoding="utf-8"?>
<Types xmlns="http://schemas.openxmlformats.org/package/2006/content-types">
  <Override PartName="/docProps/core.xml" ContentType="application/vnd.openxmlformats-package.core-properties+xml"/>
  <Default Extension="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3"/>
  </p:notesMasterIdLst>
  <p:sldIdLst>
    <p:sldId id="32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9362" autoAdjust="0"/>
  </p:normalViewPr>
  <p:slideViewPr>
    <p:cSldViewPr>
      <p:cViewPr varScale="1">
        <p:scale>
          <a:sx n="122" d="100"/>
          <a:sy n="122" d="100"/>
        </p:scale>
        <p:origin x="-376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76896-0E6B-4E81-82E3-153EE590F913}" type="datetimeFigureOut">
              <a:rPr lang="en-GB" smtClean="0"/>
              <a:pPr/>
              <a:t>4/14/17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63A1A6-A553-455C-820A-A0370B5C48A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30595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D168C-B55D-4BDD-ADA3-E72523412D46}" type="datetimeFigureOut">
              <a:rPr lang="en-GB" smtClean="0"/>
              <a:pPr/>
              <a:t>4/14/17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27913-B40D-4B91-9B85-DD4E1A03847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39497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D168C-B55D-4BDD-ADA3-E72523412D46}" type="datetimeFigureOut">
              <a:rPr lang="en-GB" smtClean="0"/>
              <a:pPr/>
              <a:t>4/14/17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27913-B40D-4B91-9B85-DD4E1A03847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39288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D168C-B55D-4BDD-ADA3-E72523412D46}" type="datetimeFigureOut">
              <a:rPr lang="en-GB" smtClean="0"/>
              <a:pPr/>
              <a:t>4/14/17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27913-B40D-4B91-9B85-DD4E1A03847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67921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D168C-B55D-4BDD-ADA3-E72523412D46}" type="datetimeFigureOut">
              <a:rPr lang="en-GB" smtClean="0"/>
              <a:pPr/>
              <a:t>4/14/17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27913-B40D-4B91-9B85-DD4E1A03847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25853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D168C-B55D-4BDD-ADA3-E72523412D46}" type="datetimeFigureOut">
              <a:rPr lang="en-GB" smtClean="0"/>
              <a:pPr/>
              <a:t>4/14/17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27913-B40D-4B91-9B85-DD4E1A03847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28353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D168C-B55D-4BDD-ADA3-E72523412D46}" type="datetimeFigureOut">
              <a:rPr lang="en-GB" smtClean="0"/>
              <a:pPr/>
              <a:t>4/14/17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27913-B40D-4B91-9B85-DD4E1A03847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71211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D168C-B55D-4BDD-ADA3-E72523412D46}" type="datetimeFigureOut">
              <a:rPr lang="en-GB" smtClean="0"/>
              <a:pPr/>
              <a:t>4/14/17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27913-B40D-4B91-9B85-DD4E1A03847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41100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D168C-B55D-4BDD-ADA3-E72523412D46}" type="datetimeFigureOut">
              <a:rPr lang="en-GB" smtClean="0"/>
              <a:pPr/>
              <a:t>4/14/17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27913-B40D-4B91-9B85-DD4E1A03847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0976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D168C-B55D-4BDD-ADA3-E72523412D46}" type="datetimeFigureOut">
              <a:rPr lang="en-GB" smtClean="0"/>
              <a:pPr/>
              <a:t>4/14/17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27913-B40D-4B91-9B85-DD4E1A03847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50250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D168C-B55D-4BDD-ADA3-E72523412D46}" type="datetimeFigureOut">
              <a:rPr lang="en-GB" smtClean="0"/>
              <a:pPr/>
              <a:t>4/14/17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27913-B40D-4B91-9B85-DD4E1A03847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12595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D168C-B55D-4BDD-ADA3-E72523412D46}" type="datetimeFigureOut">
              <a:rPr lang="en-GB" smtClean="0"/>
              <a:pPr/>
              <a:t>4/14/17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27913-B40D-4B91-9B85-DD4E1A03847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94545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D168C-B55D-4BDD-ADA3-E72523412D46}" type="datetimeFigureOut">
              <a:rPr lang="en-GB" smtClean="0"/>
              <a:pPr/>
              <a:t>4/14/17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27913-B40D-4B91-9B85-DD4E1A03847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04737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jpeg"/><Relationship Id="rId7" Type="http://schemas.openxmlformats.org/officeDocument/2006/relationships/image" Target="../media/image6.jpeg"/><Relationship Id="rId8" Type="http://schemas.openxmlformats.org/officeDocument/2006/relationships/image" Target="../media/image7.jpeg"/><Relationship Id="rId9" Type="http://schemas.openxmlformats.org/officeDocument/2006/relationships/image" Target="../media/image8.jpeg"/><Relationship Id="rId10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663880" cy="762000"/>
          </a:xfrm>
        </p:spPr>
        <p:txBody>
          <a:bodyPr>
            <a:normAutofit fontScale="92500"/>
          </a:bodyPr>
          <a:lstStyle/>
          <a:p>
            <a:pPr marL="0" indent="0">
              <a:buFont typeface="Arial" charset="0"/>
              <a:buNone/>
              <a:defRPr/>
            </a:pPr>
            <a:r>
              <a:rPr lang="en-GB" sz="2000" b="1" u="sng" dirty="0" smtClean="0">
                <a:ea typeface="ＭＳ Ｐゴシック" pitchFamily="34" charset="-128"/>
              </a:rPr>
              <a:t>Homework 3: Stacked Drawing</a:t>
            </a:r>
            <a:endParaRPr lang="en-GB" sz="1600" dirty="0" smtClean="0"/>
          </a:p>
          <a:p>
            <a:pPr marL="0" indent="0">
              <a:buFont typeface="Arial" charset="0"/>
              <a:buNone/>
              <a:defRPr/>
            </a:pPr>
            <a:r>
              <a:rPr lang="en-GB" sz="1400" dirty="0" smtClean="0"/>
              <a:t>Arrange a series of object to form a temporary still life. Look at these examples by </a:t>
            </a:r>
            <a:r>
              <a:rPr lang="en-GB" sz="1400" dirty="0" err="1" smtClean="0"/>
              <a:t>Fischli</a:t>
            </a:r>
            <a:r>
              <a:rPr lang="en-GB" sz="1400" dirty="0" smtClean="0"/>
              <a:t> and Weiss and </a:t>
            </a:r>
            <a:r>
              <a:rPr lang="en-GB" sz="1400" dirty="0" err="1" smtClean="0"/>
              <a:t>Roeli</a:t>
            </a:r>
            <a:r>
              <a:rPr lang="en-GB" sz="1400" dirty="0" smtClean="0"/>
              <a:t> van </a:t>
            </a:r>
            <a:r>
              <a:rPr lang="en-GB" sz="1400" dirty="0" err="1" smtClean="0"/>
              <a:t>Vliet</a:t>
            </a:r>
            <a:r>
              <a:rPr lang="en-GB" sz="1400" dirty="0" smtClean="0"/>
              <a:t>: </a:t>
            </a:r>
          </a:p>
          <a:p>
            <a:pPr>
              <a:buNone/>
              <a:defRPr/>
            </a:pPr>
            <a:endParaRPr lang="en-GB" sz="1600" dirty="0" smtClean="0"/>
          </a:p>
          <a:p>
            <a:pPr>
              <a:buFont typeface="+mj-lt"/>
              <a:buAutoNum type="arabicPeriod"/>
              <a:defRPr/>
            </a:pPr>
            <a:endParaRPr lang="en-GB" sz="1600" dirty="0" smtClean="0"/>
          </a:p>
          <a:p>
            <a:pPr>
              <a:buFont typeface="+mj-lt"/>
              <a:buAutoNum type="arabicPeriod"/>
              <a:defRPr/>
            </a:pPr>
            <a:endParaRPr lang="en-GB" sz="1600" dirty="0" smtClean="0"/>
          </a:p>
          <a:p>
            <a:pPr>
              <a:buFont typeface="+mj-lt"/>
              <a:buAutoNum type="arabicPeriod"/>
              <a:defRPr/>
            </a:pPr>
            <a:endParaRPr lang="en-GB" sz="1600" dirty="0" smtClean="0"/>
          </a:p>
          <a:p>
            <a:pPr>
              <a:buFont typeface="+mj-lt"/>
              <a:buAutoNum type="arabicPeriod"/>
              <a:defRPr/>
            </a:pPr>
            <a:endParaRPr lang="en-GB" sz="1600" dirty="0" smtClean="0"/>
          </a:p>
          <a:p>
            <a:pPr>
              <a:buFont typeface="+mj-lt"/>
              <a:buAutoNum type="arabicPeriod"/>
              <a:defRPr/>
            </a:pPr>
            <a:endParaRPr lang="en-GB" sz="1600" dirty="0" smtClean="0"/>
          </a:p>
          <a:p>
            <a:pPr>
              <a:buFont typeface="+mj-lt"/>
              <a:buAutoNum type="arabicPeriod"/>
              <a:defRPr/>
            </a:pPr>
            <a:endParaRPr lang="en-GB" sz="1600" dirty="0" smtClean="0"/>
          </a:p>
          <a:p>
            <a:pPr>
              <a:defRPr/>
            </a:pPr>
            <a:endParaRPr lang="en-GB" sz="2000" dirty="0"/>
          </a:p>
        </p:txBody>
      </p:sp>
      <p:sp>
        <p:nvSpPr>
          <p:cNvPr id="4" name="Rectangle 3"/>
          <p:cNvSpPr/>
          <p:nvPr/>
        </p:nvSpPr>
        <p:spPr>
          <a:xfrm>
            <a:off x="152400" y="3505200"/>
            <a:ext cx="899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400" dirty="0" smtClean="0"/>
              <a:t>Draw this using tonal pencil or charcoal from an interesting viewpoint. </a:t>
            </a:r>
          </a:p>
          <a:p>
            <a:pPr>
              <a:defRPr/>
            </a:pPr>
            <a:endParaRPr lang="en-GB" sz="1400" dirty="0" smtClean="0"/>
          </a:p>
        </p:txBody>
      </p:sp>
      <p:pic>
        <p:nvPicPr>
          <p:cNvPr id="5" name="Picture 4" descr="24-22FischliWeiss_ThreeSist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38" y="990600"/>
            <a:ext cx="3661262" cy="2438400"/>
          </a:xfrm>
          <a:prstGeom prst="rect">
            <a:avLst/>
          </a:prstGeom>
        </p:spPr>
      </p:pic>
      <p:pic>
        <p:nvPicPr>
          <p:cNvPr id="7" name="Picture 6" descr="6289d3ac08b4d7c87a60ce935d501ca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1371" y="990600"/>
            <a:ext cx="1578829" cy="2438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3457" y="990600"/>
            <a:ext cx="1725543" cy="2438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3748" y="990600"/>
            <a:ext cx="1734052" cy="2450424"/>
          </a:xfrm>
          <a:prstGeom prst="rect">
            <a:avLst/>
          </a:prstGeom>
        </p:spPr>
      </p:pic>
      <p:pic>
        <p:nvPicPr>
          <p:cNvPr id="13" name="Picture 12" descr="stacked 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" y="3886200"/>
            <a:ext cx="1828800" cy="1828800"/>
          </a:xfrm>
          <a:prstGeom prst="rect">
            <a:avLst/>
          </a:prstGeom>
        </p:spPr>
      </p:pic>
      <p:pic>
        <p:nvPicPr>
          <p:cNvPr id="14" name="Picture 13" descr="stacked 6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39000" y="3886200"/>
            <a:ext cx="1828800" cy="1828800"/>
          </a:xfrm>
          <a:prstGeom prst="rect">
            <a:avLst/>
          </a:prstGeom>
        </p:spPr>
      </p:pic>
      <p:pic>
        <p:nvPicPr>
          <p:cNvPr id="15" name="Picture 14" descr="stacked 3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67400" y="3886200"/>
            <a:ext cx="1052407" cy="1828800"/>
          </a:xfrm>
          <a:prstGeom prst="rect">
            <a:avLst/>
          </a:prstGeom>
        </p:spPr>
      </p:pic>
      <p:pic>
        <p:nvPicPr>
          <p:cNvPr id="16" name="Picture 15" descr="stacked 2.jpg"/>
          <p:cNvPicPr>
            <a:picLocks noChangeAspect="1"/>
          </p:cNvPicPr>
          <p:nvPr/>
        </p:nvPicPr>
        <p:blipFill>
          <a:blip r:embed="rId9"/>
          <a:srcRect r="8979"/>
          <a:stretch>
            <a:fillRect/>
          </a:stretch>
        </p:blipFill>
        <p:spPr>
          <a:xfrm>
            <a:off x="2120850" y="3886200"/>
            <a:ext cx="1689150" cy="1855788"/>
          </a:xfrm>
          <a:prstGeom prst="rect">
            <a:avLst/>
          </a:prstGeom>
        </p:spPr>
      </p:pic>
      <p:pic>
        <p:nvPicPr>
          <p:cNvPr id="17" name="Picture 16" descr="stacked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14800" y="3886200"/>
            <a:ext cx="1447800" cy="1871097"/>
          </a:xfrm>
          <a:prstGeom prst="rect">
            <a:avLst/>
          </a:prstGeom>
        </p:spPr>
      </p:pic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76200" y="5847080"/>
          <a:ext cx="8915400" cy="858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71800"/>
                <a:gridCol w="2971800"/>
                <a:gridCol w="2971800"/>
              </a:tblGrid>
              <a:tr h="223520"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Grade 2 / 3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Grade</a:t>
                      </a:r>
                      <a:r>
                        <a:rPr lang="en-US" sz="1000" b="1" baseline="0" dirty="0" smtClean="0"/>
                        <a:t> 4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smtClean="0"/>
                        <a:t>Grade 5</a:t>
                      </a:r>
                      <a:endParaRPr lang="en-US" sz="1000" b="1" dirty="0"/>
                    </a:p>
                  </a:txBody>
                  <a:tcPr/>
                </a:tc>
              </a:tr>
              <a:tr h="61468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The objects can be simple and arrange so that there is not much foreshortening. Use at least three different tones.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aseline="0" dirty="0" smtClean="0"/>
                        <a:t>The composition should include some foreshortening and perspective (</a:t>
                      </a:r>
                      <a:r>
                        <a:rPr lang="en-US" sz="1000" baseline="0" dirty="0" err="1" smtClean="0"/>
                        <a:t>eg</a:t>
                      </a:r>
                      <a:r>
                        <a:rPr lang="en-US" sz="1000" baseline="0" smtClean="0"/>
                        <a:t> ellipses)</a:t>
                      </a:r>
                      <a:r>
                        <a:rPr lang="en-US" sz="1000" baseline="0" dirty="0" smtClean="0"/>
                        <a:t>.</a:t>
                      </a:r>
                    </a:p>
                    <a:p>
                      <a:r>
                        <a:rPr lang="en-US" sz="1000" baseline="0" dirty="0" smtClean="0"/>
                        <a:t>Use at least five different tones.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Include</a:t>
                      </a:r>
                      <a:r>
                        <a:rPr lang="en-US" sz="1000" baseline="0" dirty="0" smtClean="0"/>
                        <a:t> foreshortened objects, perspective, eight different tones and use mark making to suggest the texture of the objects in the composition. </a:t>
                      </a:r>
                      <a:endParaRPr lang="en-US" sz="1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1870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116</Words>
  <Application>Microsoft Macintosh PowerPoint</Application>
  <PresentationFormat>On-screen Show (4:3)</PresentationFormat>
  <Paragraphs>16</Paragraphs>
  <Slides>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RM plc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B. Nathan</dc:creator>
  <cp:lastModifiedBy>Melanie Powell</cp:lastModifiedBy>
  <cp:revision>47</cp:revision>
  <dcterms:created xsi:type="dcterms:W3CDTF">2017-04-14T16:29:52Z</dcterms:created>
  <dcterms:modified xsi:type="dcterms:W3CDTF">2017-04-14T16:31:14Z</dcterms:modified>
</cp:coreProperties>
</file>