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9CC7-5C7B-824C-BDC4-35C4D7F3C68A}" type="datetimeFigureOut">
              <a:rPr lang="en-GB" smtClean="0"/>
              <a:pPr/>
              <a:t>2/4/18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82FE-AF7D-E046-A1B1-8B62F19710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9CC7-5C7B-824C-BDC4-35C4D7F3C68A}" type="datetimeFigureOut">
              <a:rPr lang="en-GB" smtClean="0"/>
              <a:pPr/>
              <a:t>2/4/18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82FE-AF7D-E046-A1B1-8B62F19710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9CC7-5C7B-824C-BDC4-35C4D7F3C68A}" type="datetimeFigureOut">
              <a:rPr lang="en-GB" smtClean="0"/>
              <a:pPr/>
              <a:t>2/4/18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82FE-AF7D-E046-A1B1-8B62F19710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9CC7-5C7B-824C-BDC4-35C4D7F3C68A}" type="datetimeFigureOut">
              <a:rPr lang="en-GB" smtClean="0"/>
              <a:pPr/>
              <a:t>2/4/18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82FE-AF7D-E046-A1B1-8B62F19710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9CC7-5C7B-824C-BDC4-35C4D7F3C68A}" type="datetimeFigureOut">
              <a:rPr lang="en-GB" smtClean="0"/>
              <a:pPr/>
              <a:t>2/4/18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82FE-AF7D-E046-A1B1-8B62F19710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9CC7-5C7B-824C-BDC4-35C4D7F3C68A}" type="datetimeFigureOut">
              <a:rPr lang="en-GB" smtClean="0"/>
              <a:pPr/>
              <a:t>2/4/18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82FE-AF7D-E046-A1B1-8B62F19710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9CC7-5C7B-824C-BDC4-35C4D7F3C68A}" type="datetimeFigureOut">
              <a:rPr lang="en-GB" smtClean="0"/>
              <a:pPr/>
              <a:t>2/4/18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82FE-AF7D-E046-A1B1-8B62F19710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9CC7-5C7B-824C-BDC4-35C4D7F3C68A}" type="datetimeFigureOut">
              <a:rPr lang="en-GB" smtClean="0"/>
              <a:pPr/>
              <a:t>2/4/18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82FE-AF7D-E046-A1B1-8B62F19710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9CC7-5C7B-824C-BDC4-35C4D7F3C68A}" type="datetimeFigureOut">
              <a:rPr lang="en-GB" smtClean="0"/>
              <a:pPr/>
              <a:t>2/4/18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82FE-AF7D-E046-A1B1-8B62F19710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9CC7-5C7B-824C-BDC4-35C4D7F3C68A}" type="datetimeFigureOut">
              <a:rPr lang="en-GB" smtClean="0"/>
              <a:pPr/>
              <a:t>2/4/18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82FE-AF7D-E046-A1B1-8B62F19710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9CC7-5C7B-824C-BDC4-35C4D7F3C68A}" type="datetimeFigureOut">
              <a:rPr lang="en-GB" smtClean="0"/>
              <a:pPr/>
              <a:t>2/4/18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82FE-AF7D-E046-A1B1-8B62F19710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99CC7-5C7B-824C-BDC4-35C4D7F3C68A}" type="datetimeFigureOut">
              <a:rPr lang="en-GB" smtClean="0"/>
              <a:pPr/>
              <a:t>2/4/18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E82FE-AF7D-E046-A1B1-8B62F197108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094" y="144205"/>
            <a:ext cx="94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Wander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0094" y="1054637"/>
            <a:ext cx="4773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</a:t>
            </a:r>
            <a:r>
              <a:rPr lang="en-GB" sz="1400" dirty="0" smtClean="0"/>
              <a:t>freedom to move and to travel has inspired many artists. Sydney Carline and Peter Lanyon explored the soaring freedom of flight creating these aerial images of</a:t>
            </a:r>
            <a:r>
              <a:rPr lang="en-GB" sz="1400" dirty="0" smtClean="0"/>
              <a:t> the </a:t>
            </a:r>
            <a:r>
              <a:rPr lang="en-GB" sz="1400" dirty="0" smtClean="0"/>
              <a:t>landscape beneath them. </a:t>
            </a:r>
          </a:p>
          <a:p>
            <a:endParaRPr lang="en-GB" sz="1400" dirty="0" smtClean="0"/>
          </a:p>
          <a:p>
            <a:endParaRPr lang="en-GB" sz="1400" dirty="0"/>
          </a:p>
        </p:txBody>
      </p:sp>
      <p:pic>
        <p:nvPicPr>
          <p:cNvPr id="7" name="Picture 6" descr="images.duckduck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312" y="166602"/>
            <a:ext cx="2098995" cy="1740306"/>
          </a:xfrm>
          <a:prstGeom prst="rect">
            <a:avLst/>
          </a:prstGeom>
        </p:spPr>
      </p:pic>
      <p:pic>
        <p:nvPicPr>
          <p:cNvPr id="8" name="Picture 7" descr="DSC036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849" y="166602"/>
            <a:ext cx="1734666" cy="1740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3312" y="1622869"/>
            <a:ext cx="10448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chemeClr val="bg1"/>
                </a:solidFill>
              </a:rPr>
              <a:t>Sydney Carline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50849" y="1611278"/>
            <a:ext cx="9302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rgbClr val="FFFFFF"/>
                </a:solidFill>
              </a:rPr>
              <a:t>Peter Lanyon </a:t>
            </a:r>
            <a:endParaRPr lang="en-GB" sz="11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093" y="2147536"/>
            <a:ext cx="87154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Complete a 30 minute</a:t>
            </a:r>
            <a:r>
              <a:rPr lang="en-GB" sz="1400" b="1" dirty="0" smtClean="0"/>
              <a:t> wander and </a:t>
            </a:r>
            <a:r>
              <a:rPr lang="en-GB" sz="1400" b="1" dirty="0" smtClean="0"/>
              <a:t>document your route on a map.</a:t>
            </a:r>
            <a:r>
              <a:rPr lang="en-GB" sz="1400" b="1" dirty="0" smtClean="0"/>
              <a:t> </a:t>
            </a:r>
          </a:p>
          <a:p>
            <a:r>
              <a:rPr lang="en-GB" sz="1400" dirty="0" smtClean="0"/>
              <a:t>Repeat your route and complete the following tasks:</a:t>
            </a:r>
          </a:p>
          <a:p>
            <a:pPr indent="271463">
              <a:buFont typeface="Arial"/>
              <a:buChar char="•"/>
            </a:pPr>
            <a:r>
              <a:rPr lang="en-GB" sz="1400" dirty="0" smtClean="0"/>
              <a:t>Collect </a:t>
            </a:r>
            <a:r>
              <a:rPr lang="en-GB" sz="1400" dirty="0" smtClean="0"/>
              <a:t>objects to photograph and draw from when you are back </a:t>
            </a:r>
            <a:r>
              <a:rPr lang="en-GB" sz="1400" dirty="0" smtClean="0"/>
              <a:t>home</a:t>
            </a:r>
          </a:p>
          <a:p>
            <a:pPr indent="271463">
              <a:buFont typeface="Arial"/>
              <a:buChar char="•"/>
            </a:pPr>
            <a:r>
              <a:rPr lang="en-GB" sz="1400" dirty="0" smtClean="0"/>
              <a:t>Write a stream of consciousness for all or part of your route</a:t>
            </a:r>
          </a:p>
          <a:p>
            <a:pPr indent="271463">
              <a:buFont typeface="Arial"/>
              <a:buChar char="•"/>
            </a:pPr>
            <a:r>
              <a:rPr lang="en-GB" sz="1400" dirty="0" smtClean="0"/>
              <a:t>Photograph the horizon at different points</a:t>
            </a:r>
          </a:p>
          <a:p>
            <a:pPr indent="271463">
              <a:buFont typeface="Arial"/>
              <a:buChar char="•"/>
            </a:pPr>
            <a:r>
              <a:rPr lang="en-GB" sz="1400" dirty="0" smtClean="0"/>
              <a:t>Use a range of media to draw parts of your route: you must do this in </a:t>
            </a:r>
            <a:r>
              <a:rPr lang="en-GB" sz="1400" dirty="0" err="1" smtClean="0"/>
              <a:t>situe</a:t>
            </a:r>
            <a:r>
              <a:rPr lang="en-GB" sz="1400" dirty="0" smtClean="0"/>
              <a:t> NOT from photographs</a:t>
            </a:r>
            <a:endParaRPr lang="en-GB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0094" y="3557938"/>
            <a:ext cx="8061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Create a piece out of your sketchbook using your map as a base and the other work you did as inspiration.</a:t>
            </a:r>
          </a:p>
        </p:txBody>
      </p:sp>
      <p:pic>
        <p:nvPicPr>
          <p:cNvPr id="17" name="Picture 16" descr="ec3d585138f22e3ead8790c70a808cf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93" y="3990455"/>
            <a:ext cx="1746305" cy="261945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0093" y="6479108"/>
            <a:ext cx="12422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Ruben </a:t>
            </a:r>
            <a:r>
              <a:rPr lang="en-US" sz="1100" dirty="0" err="1" smtClean="0"/>
              <a:t>Marroquin</a:t>
            </a:r>
            <a:endParaRPr lang="en-GB" sz="1100" dirty="0"/>
          </a:p>
        </p:txBody>
      </p:sp>
      <p:pic>
        <p:nvPicPr>
          <p:cNvPr id="19" name="Picture 18" descr="3a9b6b81c7b74ba094ccd008261dbd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098" y="4001794"/>
            <a:ext cx="1792752" cy="2488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1973098" y="6490448"/>
            <a:ext cx="8453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Nigel </a:t>
            </a:r>
            <a:r>
              <a:rPr lang="en-US" sz="1100" dirty="0" err="1" smtClean="0"/>
              <a:t>Peake</a:t>
            </a:r>
            <a:endParaRPr lang="en-GB" sz="1100" dirty="0"/>
          </a:p>
        </p:txBody>
      </p:sp>
      <p:pic>
        <p:nvPicPr>
          <p:cNvPr id="21" name="Picture 20" descr="68e06cf458a07d210e112f511f42cd74.jpg"/>
          <p:cNvPicPr>
            <a:picLocks noChangeAspect="1"/>
          </p:cNvPicPr>
          <p:nvPr/>
        </p:nvPicPr>
        <p:blipFill>
          <a:blip r:embed="rId6"/>
          <a:srcRect l="4540" t="2750" r="4548" b="4526"/>
          <a:stretch>
            <a:fillRect/>
          </a:stretch>
        </p:blipFill>
        <p:spPr>
          <a:xfrm>
            <a:off x="3823253" y="4001796"/>
            <a:ext cx="1694457" cy="24886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Rectangle 21"/>
          <p:cNvSpPr/>
          <p:nvPr/>
        </p:nvSpPr>
        <p:spPr>
          <a:xfrm>
            <a:off x="3823253" y="6490448"/>
            <a:ext cx="9284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Derek Lerner</a:t>
            </a:r>
            <a:endParaRPr lang="en-GB" sz="1100" dirty="0"/>
          </a:p>
        </p:txBody>
      </p:sp>
      <p:pic>
        <p:nvPicPr>
          <p:cNvPr id="23" name="Picture 22" descr="37e9a9646c094eaca1bbd7217e7d2d2c.jpg"/>
          <p:cNvPicPr>
            <a:picLocks noChangeAspect="1"/>
          </p:cNvPicPr>
          <p:nvPr/>
        </p:nvPicPr>
        <p:blipFill>
          <a:blip r:embed="rId7"/>
          <a:srcRect l="16836" t="8179" r="16089" b="7199"/>
          <a:stretch>
            <a:fillRect/>
          </a:stretch>
        </p:blipFill>
        <p:spPr>
          <a:xfrm>
            <a:off x="5577379" y="4001796"/>
            <a:ext cx="835621" cy="248865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535525" y="6456427"/>
            <a:ext cx="8825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Helen Smith</a:t>
            </a:r>
            <a:endParaRPr lang="en-GB" sz="1100" dirty="0"/>
          </a:p>
        </p:txBody>
      </p:sp>
      <p:pic>
        <p:nvPicPr>
          <p:cNvPr id="25" name="Picture 24" descr="d61ab2b7980f64075ae95c09cd7a1be8.jpg"/>
          <p:cNvPicPr>
            <a:picLocks noChangeAspect="1"/>
          </p:cNvPicPr>
          <p:nvPr/>
        </p:nvPicPr>
        <p:blipFill>
          <a:blip r:embed="rId8"/>
          <a:srcRect l="4298" t="4045" r="4690" b="3482"/>
          <a:stretch>
            <a:fillRect/>
          </a:stretch>
        </p:blipFill>
        <p:spPr>
          <a:xfrm>
            <a:off x="6469821" y="4001796"/>
            <a:ext cx="2450650" cy="248865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469821" y="6456427"/>
            <a:ext cx="8529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Chris Kenny</a:t>
            </a:r>
            <a:endParaRPr lang="en-GB" sz="1100" dirty="0"/>
          </a:p>
        </p:txBody>
      </p:sp>
      <p:sp>
        <p:nvSpPr>
          <p:cNvPr id="27" name="Rectangle 26"/>
          <p:cNvSpPr/>
          <p:nvPr/>
        </p:nvSpPr>
        <p:spPr>
          <a:xfrm>
            <a:off x="179712" y="42281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 smtClean="0"/>
              <a:t>a : to move about without a fixed course, aim, or goal</a:t>
            </a:r>
          </a:p>
          <a:p>
            <a:r>
              <a:rPr lang="en-US" sz="1400" i="1" dirty="0" err="1" smtClean="0"/>
              <a:t>b</a:t>
            </a:r>
            <a:r>
              <a:rPr lang="en-US" sz="1400" i="1" dirty="0" smtClean="0"/>
              <a:t> : to go idly about</a:t>
            </a:r>
            <a:endParaRPr lang="en-GB" sz="1400" i="1" dirty="0"/>
          </a:p>
        </p:txBody>
      </p:sp>
      <p:sp>
        <p:nvSpPr>
          <p:cNvPr id="28" name="Left Arrow 27"/>
          <p:cNvSpPr/>
          <p:nvPr/>
        </p:nvSpPr>
        <p:spPr>
          <a:xfrm>
            <a:off x="5988139" y="2147536"/>
            <a:ext cx="2897375" cy="1091454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000017" y="2562891"/>
            <a:ext cx="2954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This should take roughly 4 sketchbook pages </a:t>
            </a:r>
            <a:endParaRPr lang="en-GB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b5d549c8b3b29d444cb91e1462926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34" y="1720345"/>
            <a:ext cx="3360199" cy="4800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434" y="6482990"/>
            <a:ext cx="8659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/>
              <a:t>Francis </a:t>
            </a:r>
            <a:r>
              <a:rPr lang="en-GB" sz="1100" b="1" dirty="0" err="1" smtClean="0"/>
              <a:t>Alys</a:t>
            </a:r>
            <a:endParaRPr lang="en-GB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1434" y="306186"/>
            <a:ext cx="137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Intervention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181434" y="675518"/>
            <a:ext cx="8686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Create an artwork that: </a:t>
            </a:r>
          </a:p>
          <a:p>
            <a:pPr indent="271463">
              <a:buFont typeface="Arial"/>
              <a:buChar char="•"/>
            </a:pPr>
            <a:r>
              <a:rPr lang="en-US" sz="1400" dirty="0" smtClean="0"/>
              <a:t>C</a:t>
            </a:r>
            <a:r>
              <a:rPr lang="en-US" sz="1400" dirty="0" smtClean="0"/>
              <a:t>hallenges generally accepted </a:t>
            </a:r>
            <a:r>
              <a:rPr lang="en-US" sz="1400" dirty="0" err="1" smtClean="0"/>
              <a:t>behaviour</a:t>
            </a:r>
            <a:r>
              <a:rPr lang="en-US" sz="1400" dirty="0" smtClean="0"/>
              <a:t>  in your local area</a:t>
            </a:r>
          </a:p>
          <a:p>
            <a:pPr indent="271463">
              <a:buFont typeface="Arial"/>
              <a:buChar char="•"/>
            </a:pPr>
            <a:r>
              <a:rPr lang="en-US" sz="1400" dirty="0" smtClean="0"/>
              <a:t>Makes an impression on your environment, leaves a (legal) mark</a:t>
            </a:r>
          </a:p>
          <a:p>
            <a:pPr indent="271463">
              <a:buFont typeface="Arial"/>
              <a:buChar char="•"/>
            </a:pPr>
            <a:r>
              <a:rPr lang="en-US" sz="1400" dirty="0" smtClean="0"/>
              <a:t>Uses public spaces as a performance space</a:t>
            </a:r>
            <a:endParaRPr lang="en-GB" sz="1400" dirty="0"/>
          </a:p>
        </p:txBody>
      </p:sp>
      <p:sp>
        <p:nvSpPr>
          <p:cNvPr id="16" name="Rectangle 15"/>
          <p:cNvSpPr/>
          <p:nvPr/>
        </p:nvSpPr>
        <p:spPr>
          <a:xfrm>
            <a:off x="5599412" y="403358"/>
            <a:ext cx="3268184" cy="12076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599412" y="396136"/>
            <a:ext cx="32048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Success Criteria: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Visit several locations and photograph them, create drawings and plan. 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Look at these artists…. Discuss their work (Intentions, wider issues, technique)</a:t>
            </a:r>
          </a:p>
        </p:txBody>
      </p:sp>
      <p:pic>
        <p:nvPicPr>
          <p:cNvPr id="18" name="Picture 17" descr="2c0f59a944bb0b83950f3e7607ef2ac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239" y="1720345"/>
            <a:ext cx="1578714" cy="2436287"/>
          </a:xfrm>
          <a:prstGeom prst="rect">
            <a:avLst/>
          </a:prstGeom>
        </p:spPr>
      </p:pic>
      <p:pic>
        <p:nvPicPr>
          <p:cNvPr id="19" name="Picture 18" descr="8e76c1d2286c542cfe2a88cc61e860a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239" y="4236011"/>
            <a:ext cx="1578714" cy="22978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05239" y="6520627"/>
            <a:ext cx="916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/>
              <a:t>Erwin </a:t>
            </a:r>
            <a:r>
              <a:rPr lang="en-GB" sz="1100" b="1" dirty="0" err="1" smtClean="0"/>
              <a:t>Wurm</a:t>
            </a:r>
            <a:endParaRPr lang="en-GB" sz="1100" b="1" dirty="0"/>
          </a:p>
        </p:txBody>
      </p:sp>
      <p:pic>
        <p:nvPicPr>
          <p:cNvPr id="21" name="Picture 20" descr="4807064b782fc45cbac704701e874981.jpg"/>
          <p:cNvPicPr>
            <a:picLocks noChangeAspect="1"/>
          </p:cNvPicPr>
          <p:nvPr/>
        </p:nvPicPr>
        <p:blipFill>
          <a:blip r:embed="rId5"/>
          <a:srcRect l="9479" r="7949"/>
          <a:stretch>
            <a:fillRect/>
          </a:stretch>
        </p:blipFill>
        <p:spPr>
          <a:xfrm>
            <a:off x="5611064" y="1720346"/>
            <a:ext cx="3268184" cy="480028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99412" y="6533870"/>
            <a:ext cx="9371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/>
              <a:t>Richard Long</a:t>
            </a:r>
            <a:endParaRPr lang="en-GB" sz="11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453" y="351547"/>
            <a:ext cx="1183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Challenge</a:t>
            </a:r>
            <a:r>
              <a:rPr lang="en-GB" dirty="0" smtClean="0"/>
              <a:t>:</a:t>
            </a:r>
          </a:p>
          <a:p>
            <a:endParaRPr lang="en-GB" dirty="0"/>
          </a:p>
        </p:txBody>
      </p:sp>
      <p:pic>
        <p:nvPicPr>
          <p:cNvPr id="9" name="Picture 8" descr="images.duckduck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844" y="1176629"/>
            <a:ext cx="3365297" cy="18649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80877" y="120462"/>
            <a:ext cx="7349264" cy="95410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 smtClean="0"/>
              <a:t>William </a:t>
            </a:r>
            <a:r>
              <a:rPr lang="en-GB" sz="1400" dirty="0" err="1" smtClean="0"/>
              <a:t>Kentridge’s</a:t>
            </a:r>
            <a:r>
              <a:rPr lang="en-GB" sz="1400" dirty="0" smtClean="0"/>
              <a:t> drawings and animations engage with the recent political history of south Africa, forming an individual and often ambiguous commentary on the struggle for liberation and it’s consequences. Mark </a:t>
            </a:r>
            <a:r>
              <a:rPr lang="en-GB" sz="1400" dirty="0" err="1" smtClean="0"/>
              <a:t>Wallinger’s</a:t>
            </a:r>
            <a:r>
              <a:rPr lang="en-GB" sz="1400" dirty="0" smtClean="0"/>
              <a:t>  State Britain was a reconstruction of Brian Haw’s protest against the war in Iraq. Create a piece that </a:t>
            </a:r>
            <a:r>
              <a:rPr lang="en-GB" sz="1400" dirty="0" smtClean="0"/>
              <a:t>questions and challenges social and political orders.</a:t>
            </a:r>
            <a:endParaRPr lang="en-GB" sz="1400" dirty="0"/>
          </a:p>
        </p:txBody>
      </p:sp>
      <p:pic>
        <p:nvPicPr>
          <p:cNvPr id="11" name="Picture 10" descr="arts_review-367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773" y="1176630"/>
            <a:ext cx="2507475" cy="1864934"/>
          </a:xfrm>
          <a:prstGeom prst="rect">
            <a:avLst/>
          </a:prstGeom>
        </p:spPr>
      </p:pic>
      <p:pic>
        <p:nvPicPr>
          <p:cNvPr id="12" name="Picture 11" descr="a8526fb7f959385681945eaf5b8b5a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39" y="1176629"/>
            <a:ext cx="2437662" cy="18649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8939" y="3049231"/>
            <a:ext cx="854120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Research an issue and develop an out of sketchbook piece. Consider the approach and techniques used by the artists in this slide and demonstrate all your planning in your sketchbook.</a:t>
            </a:r>
            <a:endParaRPr lang="en-GB" sz="1400" b="1" dirty="0"/>
          </a:p>
        </p:txBody>
      </p:sp>
      <p:pic>
        <p:nvPicPr>
          <p:cNvPr id="14" name="Picture 13" descr="ee6929220e3faf8e8a991dea1b09148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303" y="3570226"/>
            <a:ext cx="2263833" cy="3018444"/>
          </a:xfrm>
          <a:prstGeom prst="rect">
            <a:avLst/>
          </a:prstGeom>
        </p:spPr>
      </p:pic>
      <p:pic>
        <p:nvPicPr>
          <p:cNvPr id="16" name="Picture 15" descr="17705f92ba4814bba259741006aa3da3.jpg"/>
          <p:cNvPicPr>
            <a:picLocks noChangeAspect="1"/>
          </p:cNvPicPr>
          <p:nvPr/>
        </p:nvPicPr>
        <p:blipFill>
          <a:blip r:embed="rId6"/>
          <a:srcRect l="3477" t="3377" r="3313" b="6518"/>
          <a:stretch>
            <a:fillRect/>
          </a:stretch>
        </p:blipFill>
        <p:spPr>
          <a:xfrm>
            <a:off x="114159" y="3570226"/>
            <a:ext cx="2665002" cy="28090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4159" y="6379242"/>
            <a:ext cx="36343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Signs</a:t>
            </a:r>
          </a:p>
          <a:p>
            <a:r>
              <a:rPr lang="en-GB" sz="1100" dirty="0" smtClean="0"/>
              <a:t>Bob &amp; Roberta Smith                                             Mark </a:t>
            </a:r>
            <a:r>
              <a:rPr lang="en-GB" sz="1100" dirty="0" err="1" smtClean="0"/>
              <a:t>Titchner</a:t>
            </a:r>
            <a:r>
              <a:rPr lang="en-GB" sz="1100" dirty="0" smtClean="0"/>
              <a:t>	 </a:t>
            </a:r>
            <a:endParaRPr lang="en-GB" sz="1100" dirty="0"/>
          </a:p>
        </p:txBody>
      </p:sp>
      <p:pic>
        <p:nvPicPr>
          <p:cNvPr id="18" name="Picture 17" descr="5c600c4f73deb00be8618121935b17e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3035" y="3570226"/>
            <a:ext cx="1942903" cy="28090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94687" y="6373226"/>
            <a:ext cx="3008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Collage</a:t>
            </a:r>
          </a:p>
          <a:p>
            <a:r>
              <a:rPr lang="en-GB" sz="1100" dirty="0" smtClean="0"/>
              <a:t>Kennard &amp; Phillips                             Barbara </a:t>
            </a:r>
            <a:r>
              <a:rPr lang="en-GB" sz="1100" dirty="0" err="1" smtClean="0"/>
              <a:t>Krugar</a:t>
            </a:r>
            <a:endParaRPr lang="en-GB" sz="1100" dirty="0"/>
          </a:p>
        </p:txBody>
      </p:sp>
      <p:pic>
        <p:nvPicPr>
          <p:cNvPr id="20" name="Picture 19" descr="11e690ee8b7dde26c939167c1ea643a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5650" y="3570226"/>
            <a:ext cx="2097059" cy="2803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264" y="151553"/>
            <a:ext cx="112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</a:t>
            </a:r>
            <a:r>
              <a:rPr lang="en-GB" dirty="0" smtClean="0"/>
              <a:t>estricted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66264" y="3408911"/>
            <a:ext cx="41964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Consider </a:t>
            </a:r>
            <a:r>
              <a:rPr lang="en-GB" sz="1400" dirty="0" smtClean="0">
                <a:solidFill>
                  <a:srgbClr val="000000"/>
                </a:solidFill>
              </a:rPr>
              <a:t>the intentions behind Matthew Barney’s </a:t>
            </a:r>
            <a:r>
              <a:rPr lang="en-GB" sz="1400" i="1" dirty="0" smtClean="0">
                <a:solidFill>
                  <a:srgbClr val="000000"/>
                </a:solidFill>
              </a:rPr>
              <a:t>Restrained </a:t>
            </a:r>
            <a:r>
              <a:rPr lang="en-GB" sz="1400" i="1" dirty="0" smtClean="0">
                <a:solidFill>
                  <a:srgbClr val="000000"/>
                </a:solidFill>
              </a:rPr>
              <a:t>Drawings </a:t>
            </a:r>
            <a:r>
              <a:rPr lang="en-GB" sz="1400" dirty="0" smtClean="0">
                <a:solidFill>
                  <a:srgbClr val="000000"/>
                </a:solidFill>
              </a:rPr>
              <a:t>and explore </a:t>
            </a:r>
            <a:r>
              <a:rPr lang="en-GB" sz="1400" dirty="0" smtClean="0">
                <a:solidFill>
                  <a:srgbClr val="000000"/>
                </a:solidFill>
              </a:rPr>
              <a:t>mark making as a means of presenting an experience.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3" y="588925"/>
            <a:ext cx="4196497" cy="2819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b="6701"/>
          <a:stretch>
            <a:fillRect/>
          </a:stretch>
        </p:blipFill>
        <p:spPr>
          <a:xfrm>
            <a:off x="266264" y="4142688"/>
            <a:ext cx="4196497" cy="2525360"/>
          </a:xfrm>
          <a:prstGeom prst="rect">
            <a:avLst/>
          </a:prstGeom>
        </p:spPr>
      </p:pic>
      <p:pic>
        <p:nvPicPr>
          <p:cNvPr id="9" name="Picture 8" descr="c1f21596a08377c688395b7ef31d3d91.jpg"/>
          <p:cNvPicPr>
            <a:picLocks noChangeAspect="1"/>
          </p:cNvPicPr>
          <p:nvPr/>
        </p:nvPicPr>
        <p:blipFill>
          <a:blip r:embed="rId4"/>
          <a:srcRect t="42291"/>
          <a:stretch>
            <a:fillRect/>
          </a:stretch>
        </p:blipFill>
        <p:spPr>
          <a:xfrm>
            <a:off x="4671931" y="2395263"/>
            <a:ext cx="4140716" cy="42727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71932" y="1881769"/>
            <a:ext cx="4140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Create drawings</a:t>
            </a:r>
            <a:r>
              <a:rPr lang="en-GB" sz="1400" dirty="0" smtClean="0">
                <a:solidFill>
                  <a:srgbClr val="000000"/>
                </a:solidFill>
              </a:rPr>
              <a:t> whilst </a:t>
            </a:r>
            <a:r>
              <a:rPr lang="en-GB" sz="1400" dirty="0" smtClean="0">
                <a:solidFill>
                  <a:srgbClr val="000000"/>
                </a:solidFill>
              </a:rPr>
              <a:t>being inhibited in some </a:t>
            </a:r>
            <a:r>
              <a:rPr lang="en-GB" sz="1400" dirty="0" smtClean="0">
                <a:solidFill>
                  <a:srgbClr val="000000"/>
                </a:solidFill>
              </a:rPr>
              <a:t>way or only draw as far as you can reach.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8132" y="6588668"/>
            <a:ext cx="854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/>
              <a:t>Tony </a:t>
            </a:r>
            <a:r>
              <a:rPr lang="en-GB" sz="1100" b="1" dirty="0" err="1" smtClean="0"/>
              <a:t>Orrico</a:t>
            </a:r>
            <a:endParaRPr lang="en-GB" sz="1100" b="1" dirty="0"/>
          </a:p>
        </p:txBody>
      </p:sp>
      <p:pic>
        <p:nvPicPr>
          <p:cNvPr id="12" name="Picture 11" descr="626a76c61deb7f22ade3bfca9d0633fd.jpg"/>
          <p:cNvPicPr>
            <a:picLocks noChangeAspect="1"/>
          </p:cNvPicPr>
          <p:nvPr/>
        </p:nvPicPr>
        <p:blipFill>
          <a:blip r:embed="rId5"/>
          <a:srcRect l="3560" t="36335" r="3602" b="6049"/>
          <a:stretch>
            <a:fillRect/>
          </a:stretch>
        </p:blipFill>
        <p:spPr>
          <a:xfrm>
            <a:off x="4671932" y="380600"/>
            <a:ext cx="4129283" cy="15011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46700" y="118990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/>
              <a:t>Trisha Brown</a:t>
            </a:r>
            <a:endParaRPr lang="en-GB" sz="11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151" y="98843"/>
            <a:ext cx="120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Weightless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72151" y="400135"/>
            <a:ext cx="85472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only place we can truly feel weightless is in water. The buoyancy allows us to drift both physically and mentally.</a:t>
            </a:r>
          </a:p>
          <a:p>
            <a:r>
              <a:rPr lang="en-GB" sz="1400" dirty="0" smtClean="0"/>
              <a:t>Observe the body in water. Draw and paint your observations paying particular attention to the distortion. Explore the effect of liquids on images like </a:t>
            </a:r>
            <a:r>
              <a:rPr lang="en-GB" sz="1400" smtClean="0"/>
              <a:t>Strembicki</a:t>
            </a:r>
            <a:r>
              <a:rPr lang="en-GB" sz="1400" dirty="0" smtClean="0"/>
              <a:t> and Gill below.</a:t>
            </a:r>
            <a:endParaRPr lang="en-GB" sz="1400" dirty="0"/>
          </a:p>
        </p:txBody>
      </p:sp>
      <p:pic>
        <p:nvPicPr>
          <p:cNvPr id="6" name="Picture 5" descr="11eecc99bfaf66df3e2f1993480a4d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51" y="1172835"/>
            <a:ext cx="4059469" cy="5509280"/>
          </a:xfrm>
          <a:prstGeom prst="rect">
            <a:avLst/>
          </a:prstGeom>
        </p:spPr>
      </p:pic>
      <p:pic>
        <p:nvPicPr>
          <p:cNvPr id="7" name="Picture 6" descr="9a5d085d3bf1351f47c6f50a7602c80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931" y="1172834"/>
            <a:ext cx="2268850" cy="29162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151" y="6596390"/>
            <a:ext cx="1056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/>
              <a:t>David </a:t>
            </a:r>
            <a:r>
              <a:rPr lang="en-GB" sz="1100" b="1" dirty="0" err="1" smtClean="0"/>
              <a:t>Hockney</a:t>
            </a:r>
            <a:endParaRPr lang="en-GB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78931" y="4070355"/>
            <a:ext cx="1236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/>
              <a:t>Lorraine </a:t>
            </a:r>
            <a:r>
              <a:rPr lang="en-GB" sz="1100" b="1" dirty="0" err="1" smtClean="0"/>
              <a:t>Shemesh</a:t>
            </a:r>
            <a:endParaRPr lang="en-GB" sz="1100" b="1" dirty="0"/>
          </a:p>
        </p:txBody>
      </p:sp>
      <p:pic>
        <p:nvPicPr>
          <p:cNvPr id="10" name="Picture 9" descr="40a046358a442dd7aaf069560a8295c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197" y="1172835"/>
            <a:ext cx="1988727" cy="29162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56197" y="4070355"/>
            <a:ext cx="11657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Joseph </a:t>
            </a:r>
            <a:r>
              <a:rPr lang="en-US" sz="1100" b="1" dirty="0" err="1" smtClean="0"/>
              <a:t>Moncada</a:t>
            </a:r>
            <a:endParaRPr lang="en-GB" sz="1100" b="1" dirty="0"/>
          </a:p>
        </p:txBody>
      </p:sp>
      <p:pic>
        <p:nvPicPr>
          <p:cNvPr id="12" name="Picture 11" descr="4f0967b0cfddeff583b1f3118b3cac1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931" y="4331965"/>
            <a:ext cx="1529020" cy="22935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975990" y="6596390"/>
            <a:ext cx="10734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Stan </a:t>
            </a:r>
            <a:r>
              <a:rPr lang="en-US" sz="1100" dirty="0" err="1" smtClean="0"/>
              <a:t>Strembicki</a:t>
            </a:r>
            <a:endParaRPr lang="en-GB" sz="1100" dirty="0"/>
          </a:p>
        </p:txBody>
      </p:sp>
      <p:pic>
        <p:nvPicPr>
          <p:cNvPr id="14" name="Picture 13" descr="e63c1372e2ba9bb6393356e8b3bbb2c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1970" y="4331965"/>
            <a:ext cx="1503579" cy="229353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31620" y="6608090"/>
            <a:ext cx="11464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Alban </a:t>
            </a:r>
            <a:r>
              <a:rPr lang="en-US" sz="1100" dirty="0" err="1" smtClean="0"/>
              <a:t>Grosdidier</a:t>
            </a:r>
            <a:endParaRPr lang="en-GB" sz="1100" dirty="0"/>
          </a:p>
        </p:txBody>
      </p:sp>
      <p:pic>
        <p:nvPicPr>
          <p:cNvPr id="16" name="Picture 15" descr="5c1c3e2fafa898867bafe566c9470916.jpg"/>
          <p:cNvPicPr>
            <a:picLocks noChangeAspect="1"/>
          </p:cNvPicPr>
          <p:nvPr/>
        </p:nvPicPr>
        <p:blipFill>
          <a:blip r:embed="rId7"/>
          <a:srcRect l="20797"/>
          <a:stretch>
            <a:fillRect/>
          </a:stretch>
        </p:blipFill>
        <p:spPr>
          <a:xfrm>
            <a:off x="7479569" y="4331965"/>
            <a:ext cx="1345111" cy="22644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485235" y="6596670"/>
            <a:ext cx="8791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Stephen </a:t>
            </a:r>
            <a:r>
              <a:rPr lang="en-US" sz="1100" dirty="0" err="1" smtClean="0"/>
              <a:t>GIll</a:t>
            </a:r>
            <a:endParaRPr lang="en-GB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461</Words>
  <Application>Microsoft Macintosh PowerPoint</Application>
  <PresentationFormat>On-screen Show (4:3)</PresentationFormat>
  <Paragraphs>51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Melanie Powell</dc:creator>
  <cp:lastModifiedBy>Melanie Powell</cp:lastModifiedBy>
  <cp:revision>21</cp:revision>
  <dcterms:created xsi:type="dcterms:W3CDTF">2018-02-04T07:30:15Z</dcterms:created>
  <dcterms:modified xsi:type="dcterms:W3CDTF">2018-02-04T11:13:02Z</dcterms:modified>
</cp:coreProperties>
</file>