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95" r:id="rId3"/>
    <p:sldId id="287" r:id="rId4"/>
    <p:sldId id="288" r:id="rId5"/>
    <p:sldId id="289" r:id="rId6"/>
    <p:sldId id="290" r:id="rId7"/>
    <p:sldId id="292" r:id="rId8"/>
    <p:sldId id="286" r:id="rId9"/>
    <p:sldId id="291" r:id="rId10"/>
    <p:sldId id="296" r:id="rId11"/>
    <p:sldId id="297" r:id="rId12"/>
    <p:sldId id="293" r:id="rId13"/>
    <p:sldId id="257" r:id="rId14"/>
    <p:sldId id="298" r:id="rId15"/>
    <p:sldId id="263" r:id="rId16"/>
    <p:sldId id="259" r:id="rId17"/>
    <p:sldId id="260" r:id="rId18"/>
    <p:sldId id="261" r:id="rId19"/>
    <p:sldId id="262" r:id="rId20"/>
    <p:sldId id="265" r:id="rId21"/>
    <p:sldId id="266" r:id="rId22"/>
    <p:sldId id="267" r:id="rId23"/>
    <p:sldId id="268" r:id="rId24"/>
    <p:sldId id="279" r:id="rId25"/>
    <p:sldId id="280" r:id="rId26"/>
    <p:sldId id="281" r:id="rId27"/>
    <p:sldId id="282" r:id="rId28"/>
    <p:sldId id="283" r:id="rId29"/>
    <p:sldId id="278" r:id="rId30"/>
    <p:sldId id="277" r:id="rId31"/>
    <p:sldId id="301" r:id="rId32"/>
    <p:sldId id="302" r:id="rId33"/>
    <p:sldId id="269" r:id="rId34"/>
    <p:sldId id="284" r:id="rId35"/>
    <p:sldId id="299" r:id="rId36"/>
    <p:sldId id="304" r:id="rId37"/>
    <p:sldId id="303" r:id="rId38"/>
    <p:sldId id="273" r:id="rId39"/>
    <p:sldId id="274" r:id="rId40"/>
    <p:sldId id="275" r:id="rId41"/>
    <p:sldId id="300" r:id="rId42"/>
    <p:sldId id="276"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585"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B0732-A885-4C25-961F-DFE2073F7186}" type="datetimeFigureOut">
              <a:rPr lang="en-GB" smtClean="0"/>
              <a:t>14/02/2018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BE6D43-01CC-49B9-80D0-E30D2D4D1EBF}" type="slidenum">
              <a:rPr lang="en-GB" smtClean="0"/>
              <a:t>‹#›</a:t>
            </a:fld>
            <a:endParaRPr lang="en-GB"/>
          </a:p>
        </p:txBody>
      </p:sp>
    </p:spTree>
    <p:extLst>
      <p:ext uri="{BB962C8B-B14F-4D97-AF65-F5344CB8AC3E}">
        <p14:creationId xmlns:p14="http://schemas.microsoft.com/office/powerpoint/2010/main" val="3293615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DBE6D43-01CC-49B9-80D0-E30D2D4D1EBF}" type="slidenum">
              <a:rPr lang="en-GB" smtClean="0"/>
              <a:t>20</a:t>
            </a:fld>
            <a:endParaRPr lang="en-GB"/>
          </a:p>
        </p:txBody>
      </p:sp>
    </p:spTree>
    <p:extLst>
      <p:ext uri="{BB962C8B-B14F-4D97-AF65-F5344CB8AC3E}">
        <p14:creationId xmlns:p14="http://schemas.microsoft.com/office/powerpoint/2010/main" val="195187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1003C-A4A9-4F64-B9F0-AD7EDB6D44A2}"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1271045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1003C-A4A9-4F64-B9F0-AD7EDB6D44A2}"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385382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1003C-A4A9-4F64-B9F0-AD7EDB6D44A2}"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445390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1003C-A4A9-4F64-B9F0-AD7EDB6D44A2}"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418AB3-753F-4DE8-875F-CC9FD4F7285E}" type="slidenum">
              <a:rPr lang="en-GB" smtClean="0"/>
              <a:t>‹#›</a:t>
            </a:fld>
            <a:endParaRPr lang="en-GB"/>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59303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1003C-A4A9-4F64-B9F0-AD7EDB6D44A2}"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288282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1003C-A4A9-4F64-B9F0-AD7EDB6D44A2}" type="datetimeFigureOut">
              <a:rPr lang="en-GB" smtClean="0"/>
              <a:t>14/02/2018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2453515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1003C-A4A9-4F64-B9F0-AD7EDB6D44A2}" type="datetimeFigureOut">
              <a:rPr lang="en-GB" smtClean="0"/>
              <a:t>14/02/2018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1927703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1003C-A4A9-4F64-B9F0-AD7EDB6D44A2}"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2886235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1003C-A4A9-4F64-B9F0-AD7EDB6D44A2}"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2112468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1003C-A4A9-4F64-B9F0-AD7EDB6D44A2}"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41724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1003C-A4A9-4F64-B9F0-AD7EDB6D44A2}"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88474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1003C-A4A9-4F64-B9F0-AD7EDB6D44A2}"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362524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1003C-A4A9-4F64-B9F0-AD7EDB6D44A2}" type="datetimeFigureOut">
              <a:rPr lang="en-GB" smtClean="0"/>
              <a:t>14/02/2018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1188318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1003C-A4A9-4F64-B9F0-AD7EDB6D44A2}" type="datetimeFigureOut">
              <a:rPr lang="en-GB" smtClean="0"/>
              <a:t>14/02/2018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47342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1003C-A4A9-4F64-B9F0-AD7EDB6D44A2}" type="datetimeFigureOut">
              <a:rPr lang="en-GB" smtClean="0"/>
              <a:t>14/02/2018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3152623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1003C-A4A9-4F64-B9F0-AD7EDB6D44A2}"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1562823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1003C-A4A9-4F64-B9F0-AD7EDB6D44A2}"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418AB3-753F-4DE8-875F-CC9FD4F7285E}" type="slidenum">
              <a:rPr lang="en-GB" smtClean="0"/>
              <a:t>‹#›</a:t>
            </a:fld>
            <a:endParaRPr lang="en-GB"/>
          </a:p>
        </p:txBody>
      </p:sp>
    </p:spTree>
    <p:extLst>
      <p:ext uri="{BB962C8B-B14F-4D97-AF65-F5344CB8AC3E}">
        <p14:creationId xmlns:p14="http://schemas.microsoft.com/office/powerpoint/2010/main" val="125689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8A1003C-A4A9-4F64-B9F0-AD7EDB6D44A2}" type="datetimeFigureOut">
              <a:rPr lang="en-GB" smtClean="0"/>
              <a:t>14/02/2018</a:t>
            </a:fld>
            <a:endParaRPr lang="en-GB"/>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GB"/>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5418AB3-753F-4DE8-875F-CC9FD4F7285E}" type="slidenum">
              <a:rPr lang="en-GB" smtClean="0"/>
              <a:t>‹#›</a:t>
            </a:fld>
            <a:endParaRPr lang="en-GB"/>
          </a:p>
        </p:txBody>
      </p:sp>
    </p:spTree>
    <p:extLst>
      <p:ext uri="{BB962C8B-B14F-4D97-AF65-F5344CB8AC3E}">
        <p14:creationId xmlns:p14="http://schemas.microsoft.com/office/powerpoint/2010/main" val="38070437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parksunga.art"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3572" y="1124744"/>
            <a:ext cx="7772400" cy="1470025"/>
          </a:xfrm>
        </p:spPr>
        <p:txBody>
          <a:bodyPr>
            <a:noAutofit/>
          </a:bodyPr>
          <a:lstStyle/>
          <a:p>
            <a:r>
              <a:rPr lang="en-GB" sz="4000" dirty="0">
                <a:latin typeface="Arial" panose="020B0604020202020204" pitchFamily="34" charset="0"/>
                <a:cs typeface="Arial" panose="020B0604020202020204" pitchFamily="34" charset="0"/>
              </a:rPr>
              <a:t>GCSE Exam </a:t>
            </a:r>
            <a:r>
              <a:rPr lang="en-GB" sz="4000" dirty="0" err="1">
                <a:latin typeface="Arial" panose="020B0604020202020204" pitchFamily="34" charset="0"/>
                <a:cs typeface="Arial" panose="020B0604020202020204" pitchFamily="34" charset="0"/>
              </a:rPr>
              <a:t>Project:Fragments</a:t>
            </a:r>
            <a:r>
              <a:rPr lang="en-GB" sz="4000" dirty="0">
                <a:latin typeface="Arial" panose="020B0604020202020204" pitchFamily="34" charset="0"/>
                <a:cs typeface="Arial" panose="020B0604020202020204" pitchFamily="34" charset="0"/>
              </a:rPr>
              <a:t> (Landscape)</a:t>
            </a:r>
            <a:br>
              <a:rPr lang="en-GB" sz="4000" dirty="0">
                <a:latin typeface="Arial" panose="020B060402020202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pic>
        <p:nvPicPr>
          <p:cNvPr id="5" name="Picture 4" descr="A close up of a map&#10;&#10;Description generated with high confidence">
            <a:extLst>
              <a:ext uri="{FF2B5EF4-FFF2-40B4-BE49-F238E27FC236}">
                <a16:creationId xmlns:a16="http://schemas.microsoft.com/office/drawing/2014/main" id="{785D4667-72F9-4A06-B03D-E3B0FFB52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276872"/>
            <a:ext cx="7576380" cy="4176217"/>
          </a:xfrm>
          <a:prstGeom prst="rect">
            <a:avLst/>
          </a:prstGeom>
        </p:spPr>
      </p:pic>
    </p:spTree>
    <p:extLst>
      <p:ext uri="{BB962C8B-B14F-4D97-AF65-F5344CB8AC3E}">
        <p14:creationId xmlns:p14="http://schemas.microsoft.com/office/powerpoint/2010/main" val="4124905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A206-D5A1-49F0-A2D2-AC029C0B5670}"/>
              </a:ext>
            </a:extLst>
          </p:cNvPr>
          <p:cNvSpPr>
            <a:spLocks noGrp="1"/>
          </p:cNvSpPr>
          <p:nvPr>
            <p:ph type="title"/>
          </p:nvPr>
        </p:nvSpPr>
        <p:spPr/>
        <p:txBody>
          <a:bodyPr/>
          <a:lstStyle/>
          <a:p>
            <a:r>
              <a:rPr lang="en-GB" dirty="0"/>
              <a:t>Sunga Park</a:t>
            </a:r>
          </a:p>
        </p:txBody>
      </p:sp>
      <p:pic>
        <p:nvPicPr>
          <p:cNvPr id="5" name="Content Placeholder 4" descr="A close up of a snow covered ground&#10;&#10;Description generated with high confidence">
            <a:extLst>
              <a:ext uri="{FF2B5EF4-FFF2-40B4-BE49-F238E27FC236}">
                <a16:creationId xmlns:a16="http://schemas.microsoft.com/office/drawing/2014/main" id="{4F198AD6-D398-4E72-9801-3414FC251C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682" y="1666820"/>
            <a:ext cx="5472608" cy="3524360"/>
          </a:xfrm>
        </p:spPr>
      </p:pic>
      <p:sp>
        <p:nvSpPr>
          <p:cNvPr id="6" name="Rectangle 5">
            <a:extLst>
              <a:ext uri="{FF2B5EF4-FFF2-40B4-BE49-F238E27FC236}">
                <a16:creationId xmlns:a16="http://schemas.microsoft.com/office/drawing/2014/main" id="{1FF33D9E-805F-4D03-AB90-F0A37C5DBEC3}"/>
              </a:ext>
            </a:extLst>
          </p:cNvPr>
          <p:cNvSpPr/>
          <p:nvPr/>
        </p:nvSpPr>
        <p:spPr>
          <a:xfrm>
            <a:off x="6012160" y="1607275"/>
            <a:ext cx="2808312" cy="4524315"/>
          </a:xfrm>
          <a:prstGeom prst="rect">
            <a:avLst/>
          </a:prstGeom>
        </p:spPr>
        <p:txBody>
          <a:bodyPr wrap="square">
            <a:spAutoFit/>
          </a:bodyPr>
          <a:lstStyle/>
          <a:p>
            <a:r>
              <a:rPr lang="en-US" dirty="0">
                <a:latin typeface="Sentinel A"/>
              </a:rPr>
              <a:t>Bangkok-based illustrator and graphic designer </a:t>
            </a:r>
            <a:r>
              <a:rPr lang="en-US" dirty="0">
                <a:latin typeface="&amp;quot"/>
                <a:hlinkClick r:id="rId3"/>
              </a:rPr>
              <a:t>Sunga Park</a:t>
            </a:r>
            <a:r>
              <a:rPr lang="en-US" dirty="0">
                <a:latin typeface="Sentinel A"/>
              </a:rPr>
              <a:t> embraces the unpredictable nature of watercolors in her drippy depictions of architectural landmarks. In her extensive travels throughout Europe, Park stops to consider the finest details of Gothic cathedrals or the antennae-laden rooftops of residential streets in Croatia, but allows entire paintings to fade away into a wash of ghostly color. </a:t>
            </a:r>
            <a:endParaRPr lang="en-GB" dirty="0"/>
          </a:p>
        </p:txBody>
      </p:sp>
    </p:spTree>
    <p:extLst>
      <p:ext uri="{BB962C8B-B14F-4D97-AF65-F5344CB8AC3E}">
        <p14:creationId xmlns:p14="http://schemas.microsoft.com/office/powerpoint/2010/main" val="932243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96281C-838D-4BCD-BE5A-552E3519CC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DBF9AA-DD4B-4A5E-B4E5-CA1FD99D2CF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965196"/>
            <a:ext cx="3841029" cy="4781641"/>
          </a:xfrm>
          <a:prstGeom prst="rect">
            <a:avLst/>
          </a:prstGeom>
          <a:solidFill>
            <a:schemeClr val="bg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10;&#10;Description generated with very high confidence">
            <a:extLst>
              <a:ext uri="{FF2B5EF4-FFF2-40B4-BE49-F238E27FC236}">
                <a16:creationId xmlns:a16="http://schemas.microsoft.com/office/drawing/2014/main" id="{5E4F06A3-EF36-40FC-A529-8C64DC06E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096" y="1844824"/>
            <a:ext cx="3174835" cy="2468434"/>
          </a:xfrm>
          <a:prstGeom prst="rect">
            <a:avLst/>
          </a:prstGeom>
        </p:spPr>
      </p:pic>
      <p:sp>
        <p:nvSpPr>
          <p:cNvPr id="2" name="Title 1">
            <a:extLst>
              <a:ext uri="{FF2B5EF4-FFF2-40B4-BE49-F238E27FC236}">
                <a16:creationId xmlns:a16="http://schemas.microsoft.com/office/drawing/2014/main" id="{54BD13A0-5E7D-4FE8-A786-CFFB48782213}"/>
              </a:ext>
            </a:extLst>
          </p:cNvPr>
          <p:cNvSpPr>
            <a:spLocks noGrp="1"/>
          </p:cNvSpPr>
          <p:nvPr>
            <p:ph type="title"/>
          </p:nvPr>
        </p:nvSpPr>
        <p:spPr>
          <a:xfrm>
            <a:off x="683295" y="620435"/>
            <a:ext cx="3404056" cy="970450"/>
          </a:xfrm>
        </p:spPr>
        <p:txBody>
          <a:bodyPr>
            <a:normAutofit fontScale="90000"/>
          </a:bodyPr>
          <a:lstStyle/>
          <a:p>
            <a:r>
              <a:rPr lang="en-GB" dirty="0">
                <a:solidFill>
                  <a:srgbClr val="DADADA"/>
                </a:solidFill>
              </a:rPr>
              <a:t>Practical 3: Fine Liner</a:t>
            </a:r>
          </a:p>
        </p:txBody>
      </p:sp>
      <p:sp>
        <p:nvSpPr>
          <p:cNvPr id="3" name="Content Placeholder 2">
            <a:extLst>
              <a:ext uri="{FF2B5EF4-FFF2-40B4-BE49-F238E27FC236}">
                <a16:creationId xmlns:a16="http://schemas.microsoft.com/office/drawing/2014/main" id="{2204D579-92A1-440F-84E6-BE58B900FF33}"/>
              </a:ext>
            </a:extLst>
          </p:cNvPr>
          <p:cNvSpPr>
            <a:spLocks noGrp="1"/>
          </p:cNvSpPr>
          <p:nvPr>
            <p:ph idx="1"/>
          </p:nvPr>
        </p:nvSpPr>
        <p:spPr>
          <a:xfrm>
            <a:off x="683295" y="2138951"/>
            <a:ext cx="3404056" cy="4058751"/>
          </a:xfrm>
        </p:spPr>
        <p:txBody>
          <a:bodyPr anchor="ctr">
            <a:normAutofit lnSpcReduction="10000"/>
          </a:bodyPr>
          <a:lstStyle/>
          <a:p>
            <a:pPr marL="36900" indent="0">
              <a:buNone/>
            </a:pPr>
            <a:r>
              <a:rPr lang="en-GB" dirty="0">
                <a:solidFill>
                  <a:srgbClr val="DADADA"/>
                </a:solidFill>
              </a:rPr>
              <a:t>Take more photos of  London buildings (different styles)and then stick these in your book.</a:t>
            </a:r>
          </a:p>
          <a:p>
            <a:pPr marL="36900" indent="0">
              <a:buNone/>
            </a:pPr>
            <a:r>
              <a:rPr lang="en-GB" dirty="0">
                <a:solidFill>
                  <a:srgbClr val="DADADA"/>
                </a:solidFill>
              </a:rPr>
              <a:t>Make fine liner enlargements of sections of these buildings and then hold upright. Drip water down the image and see if you can recreate Park’s style!</a:t>
            </a:r>
          </a:p>
          <a:p>
            <a:pPr marL="36900" indent="0">
              <a:buNone/>
            </a:pPr>
            <a:r>
              <a:rPr lang="en-GB" dirty="0">
                <a:solidFill>
                  <a:srgbClr val="DADADA"/>
                </a:solidFill>
              </a:rPr>
              <a:t>Research/present Park’s work in your sketchbook</a:t>
            </a:r>
          </a:p>
          <a:p>
            <a:pPr marL="36900" indent="0">
              <a:buNone/>
            </a:pPr>
            <a:endParaRPr lang="en-GB" dirty="0">
              <a:solidFill>
                <a:srgbClr val="DADADA"/>
              </a:solidFill>
            </a:endParaRPr>
          </a:p>
        </p:txBody>
      </p:sp>
    </p:spTree>
    <p:extLst>
      <p:ext uri="{BB962C8B-B14F-4D97-AF65-F5344CB8AC3E}">
        <p14:creationId xmlns:p14="http://schemas.microsoft.com/office/powerpoint/2010/main" val="265965857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404664"/>
            <a:ext cx="8229600" cy="4525963"/>
          </a:xfrm>
        </p:spPr>
        <p:txBody>
          <a:bodyPr/>
          <a:lstStyle/>
          <a:p>
            <a:pPr marL="0" indent="0">
              <a:buNone/>
            </a:pPr>
            <a:r>
              <a:rPr lang="en-GB" dirty="0">
                <a:latin typeface="Arial" panose="020B0604020202020204" pitchFamily="34" charset="0"/>
                <a:cs typeface="Arial" panose="020B0604020202020204" pitchFamily="34" charset="0"/>
              </a:rPr>
              <a:t>We live in a world where man made cities are woven into natural landscapes. </a:t>
            </a:r>
          </a:p>
          <a:p>
            <a:pPr marL="0" indent="0">
              <a:buNone/>
            </a:pPr>
            <a:r>
              <a:rPr lang="en-GB" dirty="0">
                <a:latin typeface="Arial" panose="020B0604020202020204" pitchFamily="34" charset="0"/>
                <a:cs typeface="Arial" panose="020B0604020202020204" pitchFamily="34" charset="0"/>
              </a:rPr>
              <a:t>Collect images/photos of aerial landscapes. Try to get a combination of both rural and urban landscapes. From above these become fragmented areas of colour and pattern.</a:t>
            </a:r>
          </a:p>
          <a:p>
            <a:pPr marL="0" indent="0">
              <a:buNone/>
            </a:pP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04864"/>
            <a:ext cx="3960440" cy="357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720" y="2230264"/>
            <a:ext cx="4109341" cy="357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368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500" y="756295"/>
            <a:ext cx="7765322" cy="4058751"/>
          </a:xfrm>
        </p:spPr>
        <p:txBody>
          <a:bodyPr/>
          <a:lstStyle/>
          <a:p>
            <a:pPr marL="0" indent="0">
              <a:buNone/>
            </a:pPr>
            <a:r>
              <a:rPr lang="en-GB" sz="3200" dirty="0">
                <a:latin typeface="Arial" panose="020B0604020202020204" pitchFamily="34" charset="0"/>
                <a:cs typeface="Arial" panose="020B0604020202020204" pitchFamily="34" charset="0"/>
              </a:rPr>
              <a:t>Practical 4: Drawing</a:t>
            </a:r>
          </a:p>
          <a:p>
            <a:pPr marL="0" indent="0">
              <a:buNone/>
            </a:pPr>
            <a:r>
              <a:rPr lang="en-GB" dirty="0">
                <a:latin typeface="Arial" panose="020B0604020202020204" pitchFamily="34" charset="0"/>
                <a:cs typeface="Arial" panose="020B0604020202020204" pitchFamily="34" charset="0"/>
              </a:rPr>
              <a:t>Make 3 drawings/ paintings of your aerial landscapes, using a)pencil b)watercolour c)collaged coloured paper</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9158"/>
          <a:stretch/>
        </p:blipFill>
        <p:spPr bwMode="auto">
          <a:xfrm>
            <a:off x="251520" y="2276534"/>
            <a:ext cx="4245198" cy="257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3" y="2276534"/>
            <a:ext cx="4021730" cy="257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44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98FBB8-CA65-4A60-B1BC-4FC499EF94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965196"/>
            <a:ext cx="3841029"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A0D85B64-2C0D-4368-A9E2-584319C36269}"/>
              </a:ext>
            </a:extLst>
          </p:cNvPr>
          <p:cNvPicPr>
            <a:picLocks noChangeAspect="1"/>
          </p:cNvPicPr>
          <p:nvPr/>
        </p:nvPicPr>
        <p:blipFill rotWithShape="1">
          <a:blip r:embed="rId3">
            <a:extLst>
              <a:ext uri="{28A0092B-C50C-407E-A947-70E740481C1C}">
                <a14:useLocalDpi xmlns:a14="http://schemas.microsoft.com/office/drawing/2010/main" val="0"/>
              </a:ext>
            </a:extLst>
          </a:blip>
          <a:srcRect l="34794" r="18643" b="1"/>
          <a:stretch/>
        </p:blipFill>
        <p:spPr>
          <a:xfrm>
            <a:off x="4922821" y="1438360"/>
            <a:ext cx="3174835" cy="3835314"/>
          </a:xfrm>
          <a:prstGeom prst="rect">
            <a:avLst/>
          </a:prstGeom>
        </p:spPr>
      </p:pic>
      <p:sp>
        <p:nvSpPr>
          <p:cNvPr id="2" name="Title 1">
            <a:extLst>
              <a:ext uri="{FF2B5EF4-FFF2-40B4-BE49-F238E27FC236}">
                <a16:creationId xmlns:a16="http://schemas.microsoft.com/office/drawing/2014/main" id="{B83AD9A9-A59D-4078-8BCC-7C1CAC88F675}"/>
              </a:ext>
            </a:extLst>
          </p:cNvPr>
          <p:cNvSpPr>
            <a:spLocks noGrp="1"/>
          </p:cNvSpPr>
          <p:nvPr>
            <p:ph type="title"/>
          </p:nvPr>
        </p:nvSpPr>
        <p:spPr>
          <a:xfrm>
            <a:off x="685346" y="609600"/>
            <a:ext cx="3404056" cy="970450"/>
          </a:xfrm>
        </p:spPr>
        <p:txBody>
          <a:bodyPr>
            <a:normAutofit/>
          </a:bodyPr>
          <a:lstStyle/>
          <a:p>
            <a:r>
              <a:rPr lang="en-GB" dirty="0"/>
              <a:t>Damien Hirst</a:t>
            </a:r>
          </a:p>
        </p:txBody>
      </p:sp>
      <p:sp>
        <p:nvSpPr>
          <p:cNvPr id="10" name="Content Placeholder 9"/>
          <p:cNvSpPr>
            <a:spLocks noGrp="1"/>
          </p:cNvSpPr>
          <p:nvPr>
            <p:ph idx="1"/>
          </p:nvPr>
        </p:nvSpPr>
        <p:spPr>
          <a:xfrm>
            <a:off x="539552" y="1484785"/>
            <a:ext cx="3549850" cy="3240359"/>
          </a:xfrm>
        </p:spPr>
        <p:txBody>
          <a:bodyPr anchor="ctr">
            <a:normAutofit fontScale="62500" lnSpcReduction="20000"/>
          </a:bodyPr>
          <a:lstStyle/>
          <a:p>
            <a:pPr marL="36900" indent="0">
              <a:buNone/>
            </a:pPr>
            <a:r>
              <a:rPr lang="en-US" dirty="0">
                <a:effectLst/>
              </a:rPr>
              <a:t>Scalpel blades, zip stops, tattoo needles, pins, fish hooks: For his latest project, artist Damien Hirst set aside his palette knife and opted for tools of the flesh. The resulting 17 works, all cityscapes that mimic satellites’ clinical eye, paint a dark and alien picture of the seemingly familiar streets where we live and work. </a:t>
            </a:r>
          </a:p>
          <a:p>
            <a:pPr marL="36900" indent="0">
              <a:buNone/>
            </a:pPr>
            <a:r>
              <a:rPr lang="en-US" i="1" dirty="0">
                <a:effectLst/>
              </a:rPr>
              <a:t>lack Scalpel Cityscapes</a:t>
            </a:r>
            <a:r>
              <a:rPr lang="en-US" dirty="0">
                <a:effectLst/>
              </a:rPr>
              <a:t>, Hirst says, are a commentary on modern surveillance’s invasive eye and modern warfare’s “surgical” drone strikes, which aim to limit collateral damage. From a distance, the paintings look like photographs; up close, the viewer can pick out materials specific to the city. For Paris, for example, Hirst included champagne caps and wire, condoms, and Eiffel Tower souvenirs</a:t>
            </a:r>
            <a:endParaRPr lang="en-US" dirty="0"/>
          </a:p>
        </p:txBody>
      </p:sp>
      <p:sp>
        <p:nvSpPr>
          <p:cNvPr id="6" name="Rectangle 5">
            <a:extLst>
              <a:ext uri="{FF2B5EF4-FFF2-40B4-BE49-F238E27FC236}">
                <a16:creationId xmlns:a16="http://schemas.microsoft.com/office/drawing/2014/main" id="{46328A0D-A83E-4152-96EA-F71EC49AAC2F}"/>
              </a:ext>
            </a:extLst>
          </p:cNvPr>
          <p:cNvSpPr/>
          <p:nvPr/>
        </p:nvSpPr>
        <p:spPr>
          <a:xfrm>
            <a:off x="581122" y="5003883"/>
            <a:ext cx="3815468" cy="369332"/>
          </a:xfrm>
          <a:prstGeom prst="rect">
            <a:avLst/>
          </a:prstGeom>
        </p:spPr>
        <p:txBody>
          <a:bodyPr wrap="none">
            <a:spAutoFit/>
          </a:bodyPr>
          <a:lstStyle/>
          <a:p>
            <a:r>
              <a:rPr lang="en-US" dirty="0">
                <a:latin typeface="Georgia" panose="02040502050405020303" pitchFamily="18" charset="0"/>
              </a:rPr>
              <a:t>“Every city is a fragmented place,” </a:t>
            </a:r>
            <a:endParaRPr lang="en-GB" dirty="0"/>
          </a:p>
        </p:txBody>
      </p:sp>
      <p:sp>
        <p:nvSpPr>
          <p:cNvPr id="9" name="TextBox 8">
            <a:extLst>
              <a:ext uri="{FF2B5EF4-FFF2-40B4-BE49-F238E27FC236}">
                <a16:creationId xmlns:a16="http://schemas.microsoft.com/office/drawing/2014/main" id="{A47D35EA-B47D-4DC9-80B0-C314F82261EC}"/>
              </a:ext>
            </a:extLst>
          </p:cNvPr>
          <p:cNvSpPr txBox="1"/>
          <p:nvPr/>
        </p:nvSpPr>
        <p:spPr>
          <a:xfrm>
            <a:off x="610353" y="5921837"/>
            <a:ext cx="6629700" cy="369332"/>
          </a:xfrm>
          <a:prstGeom prst="rect">
            <a:avLst/>
          </a:prstGeom>
          <a:noFill/>
        </p:spPr>
        <p:txBody>
          <a:bodyPr wrap="none" rtlCol="0">
            <a:spAutoFit/>
          </a:bodyPr>
          <a:lstStyle/>
          <a:p>
            <a:r>
              <a:rPr lang="en-GB" dirty="0"/>
              <a:t>Homework:  Create a research page on this work by Damien Hirst</a:t>
            </a:r>
          </a:p>
        </p:txBody>
      </p:sp>
    </p:spTree>
    <p:extLst>
      <p:ext uri="{BB962C8B-B14F-4D97-AF65-F5344CB8AC3E}">
        <p14:creationId xmlns:p14="http://schemas.microsoft.com/office/powerpoint/2010/main" val="3829942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736270"/>
            <a:ext cx="4269160" cy="5328592"/>
          </a:xfrm>
        </p:spPr>
        <p:txBody>
          <a:bodyPr>
            <a:normAutofit/>
          </a:bodyPr>
          <a:lstStyle/>
          <a:p>
            <a:pPr marL="0" indent="0">
              <a:buNone/>
            </a:pPr>
            <a:r>
              <a:rPr lang="en-GB" dirty="0"/>
              <a:t>Homework:</a:t>
            </a:r>
          </a:p>
          <a:p>
            <a:pPr marL="0" indent="0">
              <a:buNone/>
            </a:pPr>
            <a:r>
              <a:rPr lang="en-GB" dirty="0"/>
              <a:t>Drop Food Dye into water to create different colours on the surface.  Drop Paper onto the surface to create a marbled pattern. Try to experiment with colour and shape to reflect one of your aerial landscapes.</a:t>
            </a:r>
          </a:p>
          <a:p>
            <a:pPr marL="0" indent="0">
              <a:buNone/>
            </a:pPr>
            <a:r>
              <a:rPr lang="en-GB" dirty="0"/>
              <a:t>Take photos of these experiments</a:t>
            </a:r>
          </a:p>
          <a:p>
            <a:pPr marL="0" indent="0">
              <a:buNone/>
            </a:pPr>
            <a:endParaRPr lang="en-GB" dirty="0"/>
          </a:p>
          <a:p>
            <a:endParaRPr lang="en-GB" dirty="0"/>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10104"/>
            <a:ext cx="3904349" cy="343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254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4525963"/>
          </a:xfrm>
        </p:spPr>
        <p:txBody>
          <a:bodyPr/>
          <a:lstStyle/>
          <a:p>
            <a:pPr marL="0" indent="0">
              <a:buNone/>
            </a:pPr>
            <a:r>
              <a:rPr lang="en-GB" dirty="0"/>
              <a:t>Print off Google maps of where you live. Try to print the </a:t>
            </a:r>
            <a:r>
              <a:rPr lang="en-GB" dirty="0" err="1"/>
              <a:t>satelite</a:t>
            </a:r>
            <a:r>
              <a:rPr lang="en-GB" dirty="0"/>
              <a:t> version:-</a:t>
            </a:r>
          </a:p>
          <a:p>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80" y="2052997"/>
            <a:ext cx="4236996" cy="320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195" y="2052997"/>
            <a:ext cx="4269841" cy="320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179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16632"/>
            <a:ext cx="8229600" cy="4525963"/>
          </a:xfrm>
        </p:spPr>
        <p:txBody>
          <a:bodyPr/>
          <a:lstStyle/>
          <a:p>
            <a:pPr marL="0" indent="0">
              <a:buNone/>
            </a:pPr>
            <a:endParaRPr lang="en-GB" dirty="0"/>
          </a:p>
          <a:p>
            <a:pPr marL="0" indent="0">
              <a:buNone/>
            </a:pPr>
            <a:r>
              <a:rPr lang="en-GB" sz="3200" dirty="0"/>
              <a:t>Practical 5 Printmaking</a:t>
            </a:r>
          </a:p>
          <a:p>
            <a:pPr marL="0" indent="0">
              <a:buNone/>
            </a:pPr>
            <a:r>
              <a:rPr lang="en-GB" dirty="0"/>
              <a:t>Create a mono-print from your Google maps</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1988840"/>
            <a:ext cx="8136904" cy="446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096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620688"/>
            <a:ext cx="7272808" cy="1656184"/>
          </a:xfrm>
        </p:spPr>
        <p:txBody>
          <a:bodyPr>
            <a:normAutofit fontScale="92500" lnSpcReduction="20000"/>
          </a:bodyPr>
          <a:lstStyle/>
          <a:p>
            <a:pPr marL="36900" indent="0">
              <a:buNone/>
            </a:pPr>
            <a:r>
              <a:rPr lang="en-GB" sz="3200" dirty="0"/>
              <a:t>Practical 6 : Creating a Printing Plate</a:t>
            </a:r>
          </a:p>
          <a:p>
            <a:pPr marL="36900" indent="0">
              <a:buNone/>
            </a:pPr>
            <a:r>
              <a:rPr lang="en-GB" dirty="0"/>
              <a:t>Create a Collagraph print of an aerial landscape of your choice. Use card to place objects /textures onto to create your printing plate. (string, </a:t>
            </a:r>
            <a:r>
              <a:rPr lang="en-GB" dirty="0" err="1"/>
              <a:t>card,ring</a:t>
            </a:r>
            <a:r>
              <a:rPr lang="en-GB" dirty="0"/>
              <a:t> </a:t>
            </a:r>
            <a:r>
              <a:rPr lang="en-GB" dirty="0" err="1"/>
              <a:t>pulls,matches</a:t>
            </a:r>
            <a:r>
              <a:rPr lang="en-GB" dirty="0"/>
              <a:t>, </a:t>
            </a:r>
            <a:r>
              <a:rPr lang="en-GB" dirty="0" err="1"/>
              <a:t>washers,tin</a:t>
            </a:r>
            <a:r>
              <a:rPr lang="en-GB" dirty="0"/>
              <a:t> foil etc)</a:t>
            </a:r>
          </a:p>
          <a:p>
            <a:pPr marL="36900" indent="0">
              <a:buNone/>
            </a:pPr>
            <a:r>
              <a:rPr lang="en-GB" dirty="0"/>
              <a:t>Explain how you made your plate in your book and photograph it.</a:t>
            </a:r>
          </a:p>
        </p:txBody>
      </p:sp>
      <p:pic>
        <p:nvPicPr>
          <p:cNvPr id="4098" name="Picture 2" descr="C:\Users\rwoolley1.309.FOR\AppData\Local\Microsoft\Windows\Temporary Internet Files\Content.Outlook\A3NJBM2U\20140306_14434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99" r="6213"/>
          <a:stretch/>
        </p:blipFill>
        <p:spPr bwMode="auto">
          <a:xfrm>
            <a:off x="2051720" y="2704208"/>
            <a:ext cx="4812983" cy="343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867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88640"/>
            <a:ext cx="8229600" cy="4525963"/>
          </a:xfrm>
        </p:spPr>
        <p:txBody>
          <a:bodyPr/>
          <a:lstStyle/>
          <a:p>
            <a:pPr marL="36900" indent="0">
              <a:buNone/>
            </a:pPr>
            <a:r>
              <a:rPr lang="en-GB" sz="3200" dirty="0" err="1"/>
              <a:t>Prcatical</a:t>
            </a:r>
            <a:r>
              <a:rPr lang="en-GB" sz="3200" dirty="0"/>
              <a:t> 7: Clay Tile</a:t>
            </a:r>
          </a:p>
          <a:p>
            <a:pPr marL="36900" indent="0">
              <a:buNone/>
            </a:pPr>
            <a:r>
              <a:rPr lang="en-GB" dirty="0"/>
              <a:t>Press your Collagraph print into Clay to create a relief Clay tile of your landscape. Wait for this to dry, then fire, and glaze, using the colours from your images.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060848"/>
            <a:ext cx="5904656" cy="446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71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7FB2-2251-41E1-968E-CEBABF95D25F}"/>
              </a:ext>
            </a:extLst>
          </p:cNvPr>
          <p:cNvSpPr>
            <a:spLocks noGrp="1"/>
          </p:cNvSpPr>
          <p:nvPr>
            <p:ph type="title"/>
          </p:nvPr>
        </p:nvSpPr>
        <p:spPr/>
        <p:txBody>
          <a:bodyPr>
            <a:normAutofit/>
          </a:bodyPr>
          <a:lstStyle/>
          <a:p>
            <a:r>
              <a:rPr lang="en-GB" dirty="0"/>
              <a:t>.</a:t>
            </a:r>
          </a:p>
        </p:txBody>
      </p:sp>
      <p:sp>
        <p:nvSpPr>
          <p:cNvPr id="3" name="Content Placeholder 2">
            <a:extLst>
              <a:ext uri="{FF2B5EF4-FFF2-40B4-BE49-F238E27FC236}">
                <a16:creationId xmlns:a16="http://schemas.microsoft.com/office/drawing/2014/main" id="{2A7F954F-7EEA-4A2A-8F37-4A37733F0814}"/>
              </a:ext>
            </a:extLst>
          </p:cNvPr>
          <p:cNvSpPr>
            <a:spLocks noGrp="1"/>
          </p:cNvSpPr>
          <p:nvPr>
            <p:ph idx="1"/>
          </p:nvPr>
        </p:nvSpPr>
        <p:spPr>
          <a:xfrm>
            <a:off x="827584" y="836712"/>
            <a:ext cx="7765322" cy="4058751"/>
          </a:xfrm>
        </p:spPr>
        <p:txBody>
          <a:bodyPr/>
          <a:lstStyle/>
          <a:p>
            <a:pPr marL="36900" indent="0">
              <a:buNone/>
            </a:pPr>
            <a:r>
              <a:rPr lang="en-GB" sz="4000" dirty="0">
                <a:latin typeface="Arial" panose="020B0604020202020204" pitchFamily="34" charset="0"/>
                <a:cs typeface="Arial" panose="020B0604020202020204" pitchFamily="34" charset="0"/>
              </a:rPr>
              <a:t>This project will help you to achieve marks across all assessment objectives. It is a project based on landscapes.</a:t>
            </a:r>
          </a:p>
          <a:p>
            <a:pPr marL="36900" indent="0">
              <a:buNone/>
            </a:pPr>
            <a:r>
              <a:rPr lang="en-GB" sz="4000" dirty="0">
                <a:latin typeface="Arial" panose="020B0604020202020204" pitchFamily="34" charset="0"/>
                <a:cs typeface="Arial" panose="020B0604020202020204" pitchFamily="34" charset="0"/>
              </a:rPr>
              <a:t>Print off the following images of London and Muswell Hill…..</a:t>
            </a:r>
          </a:p>
          <a:p>
            <a:endParaRPr lang="en-GB" dirty="0"/>
          </a:p>
        </p:txBody>
      </p:sp>
    </p:spTree>
    <p:extLst>
      <p:ext uri="{BB962C8B-B14F-4D97-AF65-F5344CB8AC3E}">
        <p14:creationId xmlns:p14="http://schemas.microsoft.com/office/powerpoint/2010/main" val="3949689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476672"/>
            <a:ext cx="8229600" cy="4525963"/>
          </a:xfrm>
        </p:spPr>
        <p:txBody>
          <a:bodyPr/>
          <a:lstStyle/>
          <a:p>
            <a:pPr marL="0" indent="0">
              <a:buNone/>
            </a:pPr>
            <a:r>
              <a:rPr lang="en-GB" sz="3200" dirty="0"/>
              <a:t>Practical 8 : Collagraph Prints</a:t>
            </a:r>
          </a:p>
          <a:p>
            <a:pPr marL="0" indent="0">
              <a:buNone/>
            </a:pPr>
            <a:r>
              <a:rPr lang="en-GB" dirty="0"/>
              <a:t>Make prints from your collagraph plates and experiment with colour, and layering. </a:t>
            </a:r>
          </a:p>
          <a:p>
            <a:pPr marL="0" indent="0">
              <a:buNone/>
            </a:pPr>
            <a:r>
              <a:rPr lang="en-GB" dirty="0"/>
              <a:t>Try creating a double print (3D image) by layering one print onto another slightly off-set.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852936"/>
            <a:ext cx="4176464" cy="362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496182"/>
            <a:ext cx="381000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016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57347"/>
            <a:ext cx="8259821" cy="619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160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76672"/>
            <a:ext cx="8229600" cy="4525963"/>
          </a:xfrm>
        </p:spPr>
        <p:txBody>
          <a:bodyPr/>
          <a:lstStyle/>
          <a:p>
            <a:pPr marL="0" indent="0">
              <a:buNone/>
            </a:pPr>
            <a:r>
              <a:rPr lang="en-GB" dirty="0"/>
              <a:t>Homework: Create rubbings of different objects textures. Research the rubbings of Max Ernst.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8045558" cy="520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138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404665"/>
            <a:ext cx="7128792" cy="1656184"/>
          </a:xfrm>
        </p:spPr>
        <p:txBody>
          <a:bodyPr/>
          <a:lstStyle/>
          <a:p>
            <a:pPr marL="0" indent="0">
              <a:buNone/>
            </a:pPr>
            <a:r>
              <a:rPr lang="en-GB" dirty="0"/>
              <a:t>Take photos around London of scenes containing “natural” and man-made things.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348880"/>
            <a:ext cx="3017977" cy="4023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068960"/>
            <a:ext cx="4026089" cy="267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243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Practical 9: Mixed Media /Experimenting with layering</a:t>
            </a:r>
          </a:p>
        </p:txBody>
      </p:sp>
      <p:sp>
        <p:nvSpPr>
          <p:cNvPr id="3" name="Content Placeholder 2"/>
          <p:cNvSpPr>
            <a:spLocks noGrp="1"/>
          </p:cNvSpPr>
          <p:nvPr>
            <p:ph idx="1"/>
          </p:nvPr>
        </p:nvSpPr>
        <p:spPr/>
        <p:txBody>
          <a:bodyPr/>
          <a:lstStyle/>
          <a:p>
            <a:pPr marL="36900" indent="0">
              <a:buNone/>
            </a:pPr>
            <a:r>
              <a:rPr lang="en-GB" dirty="0"/>
              <a:t>First create a surface using different pieces of collage.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068960"/>
            <a:ext cx="7817189"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041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36900" indent="0">
              <a:buNone/>
            </a:pPr>
            <a:r>
              <a:rPr lang="en-GB" dirty="0"/>
              <a:t>Next, add 2 coloured inks and let the ink run…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068960"/>
            <a:ext cx="7908041" cy="335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819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36900" indent="0">
              <a:buNone/>
            </a:pPr>
            <a:r>
              <a:rPr lang="en-GB" dirty="0"/>
              <a:t>Use a roller with a small amount of ink to roll over the collage to create a mottled effect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24" y="3068960"/>
            <a:ext cx="7568164" cy="320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484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8229600" cy="4525963"/>
          </a:xfrm>
        </p:spPr>
        <p:txBody>
          <a:bodyPr/>
          <a:lstStyle/>
          <a:p>
            <a:pPr marL="36900" indent="0">
              <a:buNone/>
            </a:pPr>
            <a:r>
              <a:rPr lang="en-GB" dirty="0"/>
              <a:t>Now look at one of your photos and begin drawing, and painting over the top of your surface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80928"/>
            <a:ext cx="8352928" cy="35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652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406" y="332656"/>
            <a:ext cx="8229600" cy="4525963"/>
          </a:xfrm>
        </p:spPr>
        <p:txBody>
          <a:bodyPr/>
          <a:lstStyle/>
          <a:p>
            <a:pPr marL="36900" indent="0">
              <a:buNone/>
            </a:pPr>
            <a:r>
              <a:rPr lang="en-GB" dirty="0"/>
              <a:t>Continue to work from your photographs using the colours in the photo as reference. Use pencil/pen/paint.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128129"/>
            <a:ext cx="7568164" cy="320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028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7568164" cy="428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489498" y="188640"/>
            <a:ext cx="8229600" cy="4525963"/>
          </a:xfrm>
        </p:spPr>
        <p:txBody>
          <a:bodyPr/>
          <a:lstStyle/>
          <a:p>
            <a:pPr marL="36900" indent="0">
              <a:buNone/>
            </a:pPr>
            <a:r>
              <a:rPr lang="en-GB" dirty="0"/>
              <a:t>You will then have a mixed media piece with all layers showing through.</a:t>
            </a:r>
          </a:p>
        </p:txBody>
      </p:sp>
    </p:spTree>
    <p:extLst>
      <p:ext uri="{BB962C8B-B14F-4D97-AF65-F5344CB8AC3E}">
        <p14:creationId xmlns:p14="http://schemas.microsoft.com/office/powerpoint/2010/main" val="3657824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1B7B5-B9F7-48C2-81AF-7F6C376719B3}"/>
              </a:ext>
            </a:extLst>
          </p:cNvPr>
          <p:cNvSpPr>
            <a:spLocks noGrp="1"/>
          </p:cNvSpPr>
          <p:nvPr>
            <p:ph type="title"/>
          </p:nvPr>
        </p:nvSpPr>
        <p:spPr/>
        <p:txBody>
          <a:bodyPr/>
          <a:lstStyle/>
          <a:p>
            <a:endParaRPr lang="en-GB"/>
          </a:p>
        </p:txBody>
      </p:sp>
      <p:pic>
        <p:nvPicPr>
          <p:cNvPr id="5" name="Content Placeholder 4" descr="An aerial view of a city&#10;&#10;Description generated with very high confidence">
            <a:extLst>
              <a:ext uri="{FF2B5EF4-FFF2-40B4-BE49-F238E27FC236}">
                <a16:creationId xmlns:a16="http://schemas.microsoft.com/office/drawing/2014/main" id="{51FFAB28-D284-48D7-AD60-81DEE7B673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4035"/>
          <a:stretch/>
        </p:blipFill>
        <p:spPr>
          <a:xfrm>
            <a:off x="395536" y="836712"/>
            <a:ext cx="8102371" cy="5184575"/>
          </a:xfrm>
        </p:spPr>
      </p:pic>
    </p:spTree>
    <p:extLst>
      <p:ext uri="{BB962C8B-B14F-4D97-AF65-F5344CB8AC3E}">
        <p14:creationId xmlns:p14="http://schemas.microsoft.com/office/powerpoint/2010/main" val="832002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315416"/>
            <a:ext cx="8229600" cy="1143000"/>
          </a:xfrm>
        </p:spPr>
        <p:txBody>
          <a:bodyPr/>
          <a:lstStyle/>
          <a:p>
            <a:r>
              <a:rPr lang="en-GB" dirty="0"/>
              <a:t>Colour Mixing</a:t>
            </a:r>
          </a:p>
        </p:txBody>
      </p:sp>
      <p:sp>
        <p:nvSpPr>
          <p:cNvPr id="3" name="Content Placeholder 2"/>
          <p:cNvSpPr>
            <a:spLocks noGrp="1"/>
          </p:cNvSpPr>
          <p:nvPr>
            <p:ph idx="1"/>
          </p:nvPr>
        </p:nvSpPr>
        <p:spPr>
          <a:xfrm>
            <a:off x="755576" y="764704"/>
            <a:ext cx="8229600" cy="4525963"/>
          </a:xfrm>
        </p:spPr>
        <p:txBody>
          <a:bodyPr/>
          <a:lstStyle/>
          <a:p>
            <a:pPr marL="36900" indent="0">
              <a:buNone/>
            </a:pPr>
            <a:r>
              <a:rPr lang="en-GB" dirty="0"/>
              <a:t>Create colour mixing tests in your book. </a:t>
            </a:r>
          </a:p>
          <a:p>
            <a:pPr marL="36900" indent="0">
              <a:buNone/>
            </a:pPr>
            <a:endParaRPr lang="en-GB" dirty="0"/>
          </a:p>
        </p:txBody>
      </p:sp>
      <p:pic>
        <p:nvPicPr>
          <p:cNvPr id="1026" name="Picture 2" descr="N:\KS4\Color-Theory-Pag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413" y="1401592"/>
            <a:ext cx="4104456" cy="53870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KS4\Color-wheel-chart-workshe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6869" y="1401592"/>
            <a:ext cx="4195611" cy="52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96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6136" y="1600200"/>
            <a:ext cx="2890664" cy="4525963"/>
          </a:xfrm>
        </p:spPr>
        <p:txBody>
          <a:bodyPr/>
          <a:lstStyle/>
          <a:p>
            <a:pPr marL="0" indent="0">
              <a:buNone/>
            </a:pPr>
            <a:r>
              <a:rPr lang="en-GB" dirty="0"/>
              <a:t>Look at the work of Sarah Morris and create a double page presentation on her.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4810125"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751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3311-60FA-420A-9260-DCC3825001C2}"/>
              </a:ext>
            </a:extLst>
          </p:cNvPr>
          <p:cNvSpPr>
            <a:spLocks noGrp="1"/>
          </p:cNvSpPr>
          <p:nvPr>
            <p:ph type="title"/>
          </p:nvPr>
        </p:nvSpPr>
        <p:spPr/>
        <p:txBody>
          <a:bodyPr/>
          <a:lstStyle/>
          <a:p>
            <a:r>
              <a:rPr lang="en-GB" dirty="0"/>
              <a:t>Ruslan </a:t>
            </a:r>
            <a:r>
              <a:rPr lang="en-GB" dirty="0" err="1"/>
              <a:t>Khais</a:t>
            </a:r>
            <a:endParaRPr lang="en-GB" dirty="0"/>
          </a:p>
        </p:txBody>
      </p:sp>
      <p:pic>
        <p:nvPicPr>
          <p:cNvPr id="5" name="Content Placeholder 4" descr="A picture containing colorful, table&#10;&#10;Description generated with very high confidence">
            <a:extLst>
              <a:ext uri="{FF2B5EF4-FFF2-40B4-BE49-F238E27FC236}">
                <a16:creationId xmlns:a16="http://schemas.microsoft.com/office/drawing/2014/main" id="{A42DAC9E-7B9F-4C41-A607-32480D8486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916832"/>
            <a:ext cx="4085767" cy="4059237"/>
          </a:xfrm>
        </p:spPr>
      </p:pic>
      <p:sp>
        <p:nvSpPr>
          <p:cNvPr id="7" name="TextBox 6">
            <a:extLst>
              <a:ext uri="{FF2B5EF4-FFF2-40B4-BE49-F238E27FC236}">
                <a16:creationId xmlns:a16="http://schemas.microsoft.com/office/drawing/2014/main" id="{FA2132AD-E7CD-480A-8A4D-0B471FCEC423}"/>
              </a:ext>
            </a:extLst>
          </p:cNvPr>
          <p:cNvSpPr txBox="1"/>
          <p:nvPr/>
        </p:nvSpPr>
        <p:spPr>
          <a:xfrm rot="10800000" flipV="1">
            <a:off x="5436096" y="2062638"/>
            <a:ext cx="3312368" cy="397031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“For the last four years the landscape has been predominant subject in my art. Shimmer of sun light, coming through the leaves and its ever-changing reflections in the water become the subject of my paintings. My fascination with light has started as an attempt to rethink the legacy of Pointillism, which in our time of the digital media and pixilation, has found a new frame of reference. Emphasizing the well organized chaos of colorful dots, stripes, seemingly mechanical brush marks and alluding to some aspects of digital photography, is resulting the paintings with soft focus were the border between realistic image and abstraction are blurred.”</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773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432" y="476672"/>
            <a:ext cx="7139136" cy="2088232"/>
          </a:xfrm>
        </p:spPr>
        <p:txBody>
          <a:bodyPr>
            <a:normAutofit fontScale="92500" lnSpcReduction="10000"/>
          </a:bodyPr>
          <a:lstStyle/>
          <a:p>
            <a:pPr marL="0" indent="0">
              <a:buNone/>
            </a:pPr>
            <a:r>
              <a:rPr lang="en-GB" dirty="0"/>
              <a:t>Now take more photographs of sections of man-made buildings around school and around London. This time play with perspectives and angles, some close up, some further away. </a:t>
            </a:r>
          </a:p>
          <a:p>
            <a:pPr marL="0" indent="0">
              <a:buNone/>
            </a:pPr>
            <a:endParaRPr lang="en-GB" dirty="0"/>
          </a:p>
          <a:p>
            <a:pPr marL="0" indent="0">
              <a:buNone/>
            </a:pPr>
            <a:r>
              <a:rPr lang="en-GB" dirty="0"/>
              <a:t>Identify 5 colours from your photos that you will use on your final piece. </a:t>
            </a:r>
          </a:p>
          <a:p>
            <a:pPr marL="0" indent="0">
              <a:buNone/>
            </a:pP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068960"/>
            <a:ext cx="4214242" cy="280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068960"/>
            <a:ext cx="3593257" cy="269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235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Create collages from your photos to make impossible buildings!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76872"/>
            <a:ext cx="4183757" cy="418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564903"/>
            <a:ext cx="3607693" cy="360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866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D720-AB3E-42DD-939A-D783C486998F}"/>
              </a:ext>
            </a:extLst>
          </p:cNvPr>
          <p:cNvSpPr>
            <a:spLocks noGrp="1"/>
          </p:cNvSpPr>
          <p:nvPr>
            <p:ph type="title"/>
          </p:nvPr>
        </p:nvSpPr>
        <p:spPr/>
        <p:txBody>
          <a:bodyPr/>
          <a:lstStyle/>
          <a:p>
            <a:r>
              <a:rPr lang="en-GB" dirty="0"/>
              <a:t>Seth Clark</a:t>
            </a:r>
          </a:p>
        </p:txBody>
      </p:sp>
      <p:pic>
        <p:nvPicPr>
          <p:cNvPr id="5" name="Content Placeholder 4">
            <a:extLst>
              <a:ext uri="{FF2B5EF4-FFF2-40B4-BE49-F238E27FC236}">
                <a16:creationId xmlns:a16="http://schemas.microsoft.com/office/drawing/2014/main" id="{F8F553AD-3A5D-4E7D-89EB-22E491E355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775169"/>
            <a:ext cx="7764463" cy="3307661"/>
          </a:xfrm>
        </p:spPr>
      </p:pic>
      <p:sp>
        <p:nvSpPr>
          <p:cNvPr id="6" name="TextBox 5">
            <a:extLst>
              <a:ext uri="{FF2B5EF4-FFF2-40B4-BE49-F238E27FC236}">
                <a16:creationId xmlns:a16="http://schemas.microsoft.com/office/drawing/2014/main" id="{FA46A84A-698C-4B3B-AD63-8BFE6C8A08D6}"/>
              </a:ext>
            </a:extLst>
          </p:cNvPr>
          <p:cNvSpPr txBox="1"/>
          <p:nvPr/>
        </p:nvSpPr>
        <p:spPr>
          <a:xfrm>
            <a:off x="2483768" y="5517232"/>
            <a:ext cx="3992375" cy="369332"/>
          </a:xfrm>
          <a:prstGeom prst="rect">
            <a:avLst/>
          </a:prstGeom>
          <a:noFill/>
        </p:spPr>
        <p:txBody>
          <a:bodyPr wrap="none" rtlCol="0">
            <a:spAutoFit/>
          </a:bodyPr>
          <a:lstStyle/>
          <a:p>
            <a:r>
              <a:rPr lang="en-GB" dirty="0"/>
              <a:t>Research the work by Seth Clark above</a:t>
            </a:r>
          </a:p>
        </p:txBody>
      </p:sp>
    </p:spTree>
    <p:extLst>
      <p:ext uri="{BB962C8B-B14F-4D97-AF65-F5344CB8AC3E}">
        <p14:creationId xmlns:p14="http://schemas.microsoft.com/office/powerpoint/2010/main" val="3479383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98FBB8-CA65-4A60-B1BC-4FC499EF94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965196"/>
            <a:ext cx="3841029"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FB13F95D-1A73-4014-AEB7-0CB0541626B2}"/>
              </a:ext>
            </a:extLst>
          </p:cNvPr>
          <p:cNvPicPr>
            <a:picLocks noChangeAspect="1"/>
          </p:cNvPicPr>
          <p:nvPr/>
        </p:nvPicPr>
        <p:blipFill rotWithShape="1">
          <a:blip r:embed="rId3">
            <a:extLst>
              <a:ext uri="{28A0092B-C50C-407E-A947-70E740481C1C}">
                <a14:useLocalDpi xmlns:a14="http://schemas.microsoft.com/office/drawing/2010/main" val="0"/>
              </a:ext>
            </a:extLst>
          </a:blip>
          <a:srcRect t="15136" r="-3" b="-3"/>
          <a:stretch/>
        </p:blipFill>
        <p:spPr>
          <a:xfrm>
            <a:off x="4922821" y="1438360"/>
            <a:ext cx="3174835" cy="3835314"/>
          </a:xfrm>
          <a:prstGeom prst="rect">
            <a:avLst/>
          </a:prstGeom>
        </p:spPr>
      </p:pic>
      <p:sp>
        <p:nvSpPr>
          <p:cNvPr id="2" name="Title 1">
            <a:extLst>
              <a:ext uri="{FF2B5EF4-FFF2-40B4-BE49-F238E27FC236}">
                <a16:creationId xmlns:a16="http://schemas.microsoft.com/office/drawing/2014/main" id="{E130D217-E32A-4401-A166-D851F3CDF00A}"/>
              </a:ext>
            </a:extLst>
          </p:cNvPr>
          <p:cNvSpPr>
            <a:spLocks noGrp="1"/>
          </p:cNvSpPr>
          <p:nvPr>
            <p:ph type="title"/>
          </p:nvPr>
        </p:nvSpPr>
        <p:spPr>
          <a:xfrm>
            <a:off x="685346" y="609600"/>
            <a:ext cx="3404056" cy="970450"/>
          </a:xfrm>
        </p:spPr>
        <p:txBody>
          <a:bodyPr>
            <a:normAutofit fontScale="90000"/>
          </a:bodyPr>
          <a:lstStyle/>
          <a:p>
            <a:r>
              <a:rPr lang="en-GB" dirty="0"/>
              <a:t>Richard </a:t>
            </a:r>
            <a:r>
              <a:rPr lang="en-GB" dirty="0" err="1"/>
              <a:t>Galphin</a:t>
            </a:r>
            <a:endParaRPr lang="en-GB" dirty="0"/>
          </a:p>
        </p:txBody>
      </p:sp>
      <p:sp>
        <p:nvSpPr>
          <p:cNvPr id="10" name="Content Placeholder 9"/>
          <p:cNvSpPr>
            <a:spLocks noGrp="1"/>
          </p:cNvSpPr>
          <p:nvPr>
            <p:ph idx="1"/>
          </p:nvPr>
        </p:nvSpPr>
        <p:spPr>
          <a:xfrm>
            <a:off x="685346" y="1732449"/>
            <a:ext cx="3404056" cy="4058751"/>
          </a:xfrm>
        </p:spPr>
        <p:txBody>
          <a:bodyPr anchor="ctr">
            <a:normAutofit fontScale="92500" lnSpcReduction="10000"/>
          </a:bodyPr>
          <a:lstStyle/>
          <a:p>
            <a:pPr marL="36900" indent="0">
              <a:buNone/>
            </a:pPr>
            <a:r>
              <a:rPr lang="en-US" dirty="0">
                <a:effectLst/>
              </a:rPr>
              <a:t>Richard Galpin’s complex art works are derived from the artist's own photographs of chaotic cityscapes. Using only a scalpel Galpin intricately scores and peels away the emulsion from the surface of the photograph to produce a radical revision of the urban form. The artist allows himself no collaging, or additions of any kind - each delicate work is a unique piece made entirely by the erasure of photographic information</a:t>
            </a:r>
            <a:endParaRPr lang="en-US" dirty="0"/>
          </a:p>
        </p:txBody>
      </p:sp>
    </p:spTree>
    <p:extLst>
      <p:ext uri="{BB962C8B-B14F-4D97-AF65-F5344CB8AC3E}">
        <p14:creationId xmlns:p14="http://schemas.microsoft.com/office/powerpoint/2010/main" val="1512330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C8CB-C0AA-408D-8B2C-C100ABC18653}"/>
              </a:ext>
            </a:extLst>
          </p:cNvPr>
          <p:cNvSpPr>
            <a:spLocks noGrp="1"/>
          </p:cNvSpPr>
          <p:nvPr>
            <p:ph type="title"/>
          </p:nvPr>
        </p:nvSpPr>
        <p:spPr/>
        <p:txBody>
          <a:bodyPr>
            <a:normAutofit fontScale="90000"/>
          </a:bodyPr>
          <a:lstStyle/>
          <a:p>
            <a:r>
              <a:rPr lang="en-GB" dirty="0"/>
              <a:t>Practical 10: Creating colour/tones from images</a:t>
            </a:r>
          </a:p>
        </p:txBody>
      </p:sp>
      <p:sp>
        <p:nvSpPr>
          <p:cNvPr id="3" name="Content Placeholder 2">
            <a:extLst>
              <a:ext uri="{FF2B5EF4-FFF2-40B4-BE49-F238E27FC236}">
                <a16:creationId xmlns:a16="http://schemas.microsoft.com/office/drawing/2014/main" id="{89DBB193-5903-4D28-AFE9-5491BF66F325}"/>
              </a:ext>
            </a:extLst>
          </p:cNvPr>
          <p:cNvSpPr>
            <a:spLocks noGrp="1"/>
          </p:cNvSpPr>
          <p:nvPr>
            <p:ph idx="1"/>
          </p:nvPr>
        </p:nvSpPr>
        <p:spPr/>
        <p:txBody>
          <a:bodyPr/>
          <a:lstStyle/>
          <a:p>
            <a:r>
              <a:rPr lang="en-GB" dirty="0"/>
              <a:t>Now that you have chosen your 5 main colours from your photos, create different tones of the same colour by adding black/white/grey</a:t>
            </a:r>
          </a:p>
        </p:txBody>
      </p:sp>
      <p:pic>
        <p:nvPicPr>
          <p:cNvPr id="5" name="Picture 4">
            <a:extLst>
              <a:ext uri="{FF2B5EF4-FFF2-40B4-BE49-F238E27FC236}">
                <a16:creationId xmlns:a16="http://schemas.microsoft.com/office/drawing/2014/main" id="{941319C4-8941-4ED3-B474-8B954C300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924944"/>
            <a:ext cx="4729708" cy="3539398"/>
          </a:xfrm>
          <a:prstGeom prst="rect">
            <a:avLst/>
          </a:prstGeom>
        </p:spPr>
      </p:pic>
    </p:spTree>
    <p:extLst>
      <p:ext uri="{BB962C8B-B14F-4D97-AF65-F5344CB8AC3E}">
        <p14:creationId xmlns:p14="http://schemas.microsoft.com/office/powerpoint/2010/main" val="42532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514697"/>
            <a:ext cx="8229600" cy="4525963"/>
          </a:xfrm>
        </p:spPr>
        <p:txBody>
          <a:bodyPr/>
          <a:lstStyle/>
          <a:p>
            <a:pPr marL="36900" indent="0">
              <a:buNone/>
            </a:pPr>
            <a:r>
              <a:rPr lang="en-GB" sz="3200" dirty="0"/>
              <a:t>Practical 11: Collage</a:t>
            </a:r>
          </a:p>
          <a:p>
            <a:pPr marL="36900" indent="0">
              <a:buNone/>
            </a:pPr>
            <a:r>
              <a:rPr lang="en-GB" dirty="0"/>
              <a:t>Create an “exploding” collage from your building photographs. Use sections to create abstract patterns.</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276872"/>
            <a:ext cx="2987424" cy="39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848186"/>
            <a:ext cx="5386100" cy="2800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781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620688"/>
            <a:ext cx="8229600" cy="5505475"/>
          </a:xfrm>
        </p:spPr>
        <p:txBody>
          <a:bodyPr/>
          <a:lstStyle/>
          <a:p>
            <a:pPr marL="0" indent="0">
              <a:buNone/>
            </a:pPr>
            <a:r>
              <a:rPr lang="en-GB" sz="3200" dirty="0"/>
              <a:t>Practical 12: Drawing/ Painting </a:t>
            </a:r>
          </a:p>
          <a:p>
            <a:pPr marL="0" indent="0">
              <a:buNone/>
            </a:pPr>
            <a:r>
              <a:rPr lang="en-GB" dirty="0"/>
              <a:t>Make a detailed drawing/painting of a section of your collage. Test out the colours you made previously. This will be a good test for your final piece.</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63" y="2132856"/>
            <a:ext cx="6064673" cy="429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969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C90-E71D-4462-B8FD-8F1513FC38AF}"/>
              </a:ext>
            </a:extLst>
          </p:cNvPr>
          <p:cNvSpPr>
            <a:spLocks noGrp="1"/>
          </p:cNvSpPr>
          <p:nvPr>
            <p:ph type="title"/>
          </p:nvPr>
        </p:nvSpPr>
        <p:spPr/>
        <p:txBody>
          <a:bodyPr/>
          <a:lstStyle/>
          <a:p>
            <a:endParaRPr lang="en-GB"/>
          </a:p>
        </p:txBody>
      </p:sp>
      <p:pic>
        <p:nvPicPr>
          <p:cNvPr id="5" name="Content Placeholder 4" descr="An aerial view of a city&#10;&#10;Description generated with very high confidence">
            <a:extLst>
              <a:ext uri="{FF2B5EF4-FFF2-40B4-BE49-F238E27FC236}">
                <a16:creationId xmlns:a16="http://schemas.microsoft.com/office/drawing/2014/main" id="{520066E0-5C91-42F8-8B2A-EEF4B018F6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297"/>
          <a:stretch/>
        </p:blipFill>
        <p:spPr>
          <a:xfrm>
            <a:off x="490384" y="836712"/>
            <a:ext cx="7960284" cy="5256584"/>
          </a:xfrm>
        </p:spPr>
      </p:pic>
    </p:spTree>
    <p:extLst>
      <p:ext uri="{BB962C8B-B14F-4D97-AF65-F5344CB8AC3E}">
        <p14:creationId xmlns:p14="http://schemas.microsoft.com/office/powerpoint/2010/main" val="3373356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404664"/>
            <a:ext cx="8229600" cy="5505475"/>
          </a:xfrm>
        </p:spPr>
        <p:txBody>
          <a:bodyPr/>
          <a:lstStyle/>
          <a:p>
            <a:pPr marL="0" indent="0">
              <a:buNone/>
            </a:pPr>
            <a:r>
              <a:rPr lang="en-GB" dirty="0"/>
              <a:t>Take another section of your “exploding” city photocollage. Use this to then project onto canvas to create your final painting.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624736" cy="519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147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6016" y="1600200"/>
            <a:ext cx="3970784" cy="4525963"/>
          </a:xfrm>
        </p:spPr>
        <p:txBody>
          <a:bodyPr/>
          <a:lstStyle/>
          <a:p>
            <a:pPr marL="0" indent="0">
              <a:buNone/>
            </a:pPr>
            <a:r>
              <a:rPr lang="en-GB" dirty="0"/>
              <a:t>Homework</a:t>
            </a:r>
          </a:p>
          <a:p>
            <a:pPr marL="0" indent="0">
              <a:buNone/>
            </a:pPr>
            <a:r>
              <a:rPr lang="en-GB" dirty="0"/>
              <a:t>Research the work of Wyndham Lewis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38385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256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0768" y="159631"/>
            <a:ext cx="8229600" cy="778098"/>
          </a:xfrm>
        </p:spPr>
        <p:txBody>
          <a:bodyPr/>
          <a:lstStyle/>
          <a:p>
            <a:r>
              <a:rPr lang="en-GB" dirty="0"/>
              <a:t>Final Piece</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47" t="20319" r="51697" b="29283"/>
          <a:stretch/>
        </p:blipFill>
        <p:spPr bwMode="auto">
          <a:xfrm>
            <a:off x="649305" y="1101792"/>
            <a:ext cx="5146831" cy="5365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28184" y="404664"/>
            <a:ext cx="2448272" cy="6186309"/>
          </a:xfrm>
          <a:prstGeom prst="rect">
            <a:avLst/>
          </a:prstGeom>
          <a:noFill/>
        </p:spPr>
        <p:txBody>
          <a:bodyPr wrap="square" rtlCol="0">
            <a:spAutoFit/>
          </a:bodyPr>
          <a:lstStyle/>
          <a:p>
            <a:pPr marL="342900" indent="-342900">
              <a:buAutoNum type="arabicPeriod"/>
            </a:pPr>
            <a:r>
              <a:rPr lang="en-GB" dirty="0"/>
              <a:t>Project the section of your chosen image.</a:t>
            </a:r>
          </a:p>
          <a:p>
            <a:pPr marL="342900" indent="-342900">
              <a:buAutoNum type="arabicPeriod"/>
            </a:pPr>
            <a:r>
              <a:rPr lang="en-GB" dirty="0"/>
              <a:t>Using masking tape to create neat edges and paint each section using flat colour.</a:t>
            </a:r>
          </a:p>
          <a:p>
            <a:pPr marL="342900" indent="-342900">
              <a:buAutoNum type="arabicPeriod"/>
            </a:pPr>
            <a:r>
              <a:rPr lang="en-GB" dirty="0"/>
              <a:t>Use your 5 colour palette and different tones of these colours to fill in the shapes in FLAT colour.</a:t>
            </a:r>
          </a:p>
          <a:p>
            <a:pPr marL="342900" indent="-342900">
              <a:buAutoNum type="arabicPeriod"/>
            </a:pPr>
            <a:r>
              <a:rPr lang="en-GB" dirty="0"/>
              <a:t>Alternatively use just black and white, and different shades of grey, or just purely warm or cold colours. Speak to your teacher about this!</a:t>
            </a:r>
          </a:p>
        </p:txBody>
      </p:sp>
    </p:spTree>
    <p:extLst>
      <p:ext uri="{BB962C8B-B14F-4D97-AF65-F5344CB8AC3E}">
        <p14:creationId xmlns:p14="http://schemas.microsoft.com/office/powerpoint/2010/main" val="3067127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07B00-108C-4B27-A17B-5E7E3B62E2E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ABF7CA4-89E4-43B7-9DC9-6BFFDF206C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692696"/>
            <a:ext cx="7816297" cy="5192953"/>
          </a:xfrm>
        </p:spPr>
      </p:pic>
    </p:spTree>
    <p:extLst>
      <p:ext uri="{BB962C8B-B14F-4D97-AF65-F5344CB8AC3E}">
        <p14:creationId xmlns:p14="http://schemas.microsoft.com/office/powerpoint/2010/main" val="129270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89DF-4607-4E5F-B462-5E644AC09969}"/>
              </a:ext>
            </a:extLst>
          </p:cNvPr>
          <p:cNvSpPr>
            <a:spLocks noGrp="1"/>
          </p:cNvSpPr>
          <p:nvPr>
            <p:ph type="title"/>
          </p:nvPr>
        </p:nvSpPr>
        <p:spPr>
          <a:xfrm>
            <a:off x="725343" y="260648"/>
            <a:ext cx="7765322" cy="970450"/>
          </a:xfrm>
        </p:spPr>
        <p:txBody>
          <a:bodyPr/>
          <a:lstStyle/>
          <a:p>
            <a:r>
              <a:rPr lang="en-GB" dirty="0"/>
              <a:t>Muswell Hill from above</a:t>
            </a:r>
          </a:p>
        </p:txBody>
      </p:sp>
      <p:pic>
        <p:nvPicPr>
          <p:cNvPr id="5" name="Content Placeholder 4" descr="A view of a city&#10;&#10;Description generated with very high confidence">
            <a:extLst>
              <a:ext uri="{FF2B5EF4-FFF2-40B4-BE49-F238E27FC236}">
                <a16:creationId xmlns:a16="http://schemas.microsoft.com/office/drawing/2014/main" id="{FFC96F89-6265-4D61-91E9-FA8619E6EE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4303"/>
          <a:stretch/>
        </p:blipFill>
        <p:spPr>
          <a:xfrm>
            <a:off x="611560" y="1340768"/>
            <a:ext cx="8102391" cy="5106170"/>
          </a:xfrm>
        </p:spPr>
      </p:pic>
    </p:spTree>
    <p:extLst>
      <p:ext uri="{BB962C8B-B14F-4D97-AF65-F5344CB8AC3E}">
        <p14:creationId xmlns:p14="http://schemas.microsoft.com/office/powerpoint/2010/main" val="350260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CC2A-DE68-498D-A762-AC23CF81376A}"/>
              </a:ext>
            </a:extLst>
          </p:cNvPr>
          <p:cNvSpPr>
            <a:spLocks noGrp="1"/>
          </p:cNvSpPr>
          <p:nvPr>
            <p:ph type="title"/>
          </p:nvPr>
        </p:nvSpPr>
        <p:spPr/>
        <p:txBody>
          <a:bodyPr>
            <a:normAutofit/>
          </a:bodyPr>
          <a:lstStyle/>
          <a:p>
            <a:r>
              <a:rPr lang="en-GB" sz="3200" dirty="0"/>
              <a:t>Practical 1: Drawing/Tracing</a:t>
            </a:r>
          </a:p>
        </p:txBody>
      </p:sp>
      <p:sp>
        <p:nvSpPr>
          <p:cNvPr id="3" name="Content Placeholder 2">
            <a:extLst>
              <a:ext uri="{FF2B5EF4-FFF2-40B4-BE49-F238E27FC236}">
                <a16:creationId xmlns:a16="http://schemas.microsoft.com/office/drawing/2014/main" id="{A41105EF-1624-44CD-AF66-83672B8BACA9}"/>
              </a:ext>
            </a:extLst>
          </p:cNvPr>
          <p:cNvSpPr>
            <a:spLocks noGrp="1"/>
          </p:cNvSpPr>
          <p:nvPr>
            <p:ph idx="1"/>
          </p:nvPr>
        </p:nvSpPr>
        <p:spPr/>
        <p:txBody>
          <a:bodyPr>
            <a:normAutofit/>
          </a:bodyPr>
          <a:lstStyle/>
          <a:p>
            <a:pPr marL="36900" indent="0">
              <a:buNone/>
            </a:pPr>
            <a:r>
              <a:rPr lang="en-GB" sz="4000" dirty="0">
                <a:latin typeface="Arial" panose="020B0604020202020204" pitchFamily="34" charset="0"/>
                <a:cs typeface="Arial" panose="020B0604020202020204" pitchFamily="34" charset="0"/>
              </a:rPr>
              <a:t>Print your aerial landscape A4 or A3 and with some tracing paper, trace 10 buildings. Try to make these spread out over the image. Leave the rest as it is. </a:t>
            </a:r>
          </a:p>
        </p:txBody>
      </p:sp>
    </p:spTree>
    <p:extLst>
      <p:ext uri="{BB962C8B-B14F-4D97-AF65-F5344CB8AC3E}">
        <p14:creationId xmlns:p14="http://schemas.microsoft.com/office/powerpoint/2010/main" val="270343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5321C20-AD9B-43CF-A4BC-8C60A1B2BF3D}"/>
              </a:ext>
            </a:extLst>
          </p:cNvPr>
          <p:cNvPicPr>
            <a:picLocks noChangeAspect="1"/>
          </p:cNvPicPr>
          <p:nvPr/>
        </p:nvPicPr>
        <p:blipFill rotWithShape="1">
          <a:blip r:embed="rId3"/>
          <a:srcRect l="45840" r="26662" b="1"/>
          <a:stretch/>
        </p:blipFill>
        <p:spPr>
          <a:xfrm>
            <a:off x="5715263" y="10"/>
            <a:ext cx="3428737" cy="6857990"/>
          </a:xfrm>
          <a:prstGeom prst="rect">
            <a:avLst/>
          </a:prstGeom>
        </p:spPr>
      </p:pic>
      <p:pic>
        <p:nvPicPr>
          <p:cNvPr id="12" name="Picture 11">
            <a:extLst>
              <a:ext uri="{FF2B5EF4-FFF2-40B4-BE49-F238E27FC236}">
                <a16:creationId xmlns:a16="http://schemas.microsoft.com/office/drawing/2014/main" id="{E0BE7827-5B1A-4F37-BF70-19F7C5C6BDEB}"/>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5626101" y="1"/>
            <a:ext cx="3517899" cy="6858000"/>
          </a:xfrm>
          <a:prstGeom prst="rect">
            <a:avLst/>
          </a:prstGeom>
        </p:spPr>
      </p:pic>
      <p:sp>
        <p:nvSpPr>
          <p:cNvPr id="2" name="Title 1">
            <a:extLst>
              <a:ext uri="{FF2B5EF4-FFF2-40B4-BE49-F238E27FC236}">
                <a16:creationId xmlns:a16="http://schemas.microsoft.com/office/drawing/2014/main" id="{C310AA62-F80F-4B65-BE6F-33D59CD89A01}"/>
              </a:ext>
            </a:extLst>
          </p:cNvPr>
          <p:cNvSpPr>
            <a:spLocks noGrp="1"/>
          </p:cNvSpPr>
          <p:nvPr>
            <p:ph type="title"/>
          </p:nvPr>
        </p:nvSpPr>
        <p:spPr>
          <a:xfrm>
            <a:off x="685346" y="609600"/>
            <a:ext cx="4483554" cy="970450"/>
          </a:xfrm>
        </p:spPr>
        <p:txBody>
          <a:bodyPr>
            <a:normAutofit/>
          </a:bodyPr>
          <a:lstStyle/>
          <a:p>
            <a:r>
              <a:rPr lang="en-GB" dirty="0">
                <a:effectLst/>
                <a:latin typeface="Arial" panose="020B0604020202020204" pitchFamily="34" charset="0"/>
                <a:cs typeface="Arial" panose="020B0604020202020204" pitchFamily="34" charset="0"/>
              </a:rPr>
              <a:t>Susan </a:t>
            </a:r>
            <a:r>
              <a:rPr lang="en-GB" dirty="0" err="1">
                <a:effectLst/>
                <a:latin typeface="Arial" panose="020B0604020202020204" pitchFamily="34" charset="0"/>
                <a:cs typeface="Arial" panose="020B0604020202020204" pitchFamily="34" charset="0"/>
              </a:rPr>
              <a:t>Logoreci</a:t>
            </a:r>
            <a:r>
              <a:rPr lang="en-GB" dirty="0">
                <a:effectLst/>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685346" y="1828801"/>
            <a:ext cx="4483554" cy="3866048"/>
          </a:xfrm>
        </p:spPr>
        <p:txBody>
          <a:bodyPr anchor="ctr">
            <a:normAutofit fontScale="92500" lnSpcReduction="10000"/>
          </a:bodyPr>
          <a:lstStyle/>
          <a:p>
            <a:pPr marL="36900" indent="0">
              <a:buNone/>
            </a:pPr>
            <a:r>
              <a:rPr lang="en-US" dirty="0" err="1">
                <a:latin typeface="Arial" panose="020B0604020202020204" pitchFamily="34" charset="0"/>
                <a:cs typeface="Arial" panose="020B0604020202020204" pitchFamily="34" charset="0"/>
              </a:rPr>
              <a:t>Logoreci’s</a:t>
            </a:r>
            <a:r>
              <a:rPr lang="en-US" dirty="0">
                <a:latin typeface="Arial" panose="020B0604020202020204" pitchFamily="34" charset="0"/>
                <a:cs typeface="Arial" panose="020B0604020202020204" pitchFamily="34" charset="0"/>
              </a:rPr>
              <a:t> perspective is directly informed by aerial views, since she charters helicopters for day and night flights to survey the city from a place that is hardly ever experienced. Drawings are then rendered from photographs taken from above, which doesn’t always transfer over smoothly. It is in this transference that the white abstract spaces heighten and frame pockets of unseen places.</a:t>
            </a:r>
          </a:p>
          <a:p>
            <a:pPr marL="36900" indent="0">
              <a:buNone/>
            </a:pPr>
            <a:r>
              <a:rPr lang="en-US" dirty="0">
                <a:latin typeface="Arial" panose="020B0604020202020204" pitchFamily="34" charset="0"/>
                <a:cs typeface="Arial" panose="020B0604020202020204" pitchFamily="34" charset="0"/>
              </a:rPr>
              <a:t>Complete one page research on Susan </a:t>
            </a:r>
            <a:r>
              <a:rPr lang="en-US" dirty="0" err="1">
                <a:latin typeface="Arial" panose="020B0604020202020204" pitchFamily="34" charset="0"/>
                <a:cs typeface="Arial" panose="020B0604020202020204" pitchFamily="34" charset="0"/>
              </a:rPr>
              <a:t>Logoreci’s</a:t>
            </a:r>
            <a:r>
              <a:rPr lang="en-US" dirty="0">
                <a:latin typeface="Arial" panose="020B0604020202020204" pitchFamily="34" charset="0"/>
                <a:cs typeface="Arial" panose="020B0604020202020204" pitchFamily="34" charset="0"/>
              </a:rPr>
              <a:t> work.</a:t>
            </a:r>
          </a:p>
        </p:txBody>
      </p:sp>
    </p:spTree>
    <p:extLst>
      <p:ext uri="{BB962C8B-B14F-4D97-AF65-F5344CB8AC3E}">
        <p14:creationId xmlns:p14="http://schemas.microsoft.com/office/powerpoint/2010/main" val="252731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E35B-6F38-4E7D-A455-A758A58B3B4C}"/>
              </a:ext>
            </a:extLst>
          </p:cNvPr>
          <p:cNvSpPr>
            <a:spLocks noGrp="1"/>
          </p:cNvSpPr>
          <p:nvPr>
            <p:ph type="title"/>
          </p:nvPr>
        </p:nvSpPr>
        <p:spPr>
          <a:xfrm>
            <a:off x="689339" y="1340768"/>
            <a:ext cx="7765322" cy="970450"/>
          </a:xfrm>
        </p:spPr>
        <p:txBody>
          <a:bodyPr>
            <a:noAutofit/>
          </a:bodyPr>
          <a:lstStyle/>
          <a:p>
            <a:r>
              <a:rPr lang="en-GB" sz="2000" dirty="0">
                <a:latin typeface="Arial" panose="020B0604020202020204" pitchFamily="34" charset="0"/>
                <a:cs typeface="Arial" panose="020B0604020202020204" pitchFamily="34" charset="0"/>
              </a:rPr>
              <a:t>Photocopy your tracing onto cartridge paper and use watercolour to paint the buildings. Leave the white space as it is or use a flat colour acrylic to paint. Ask your teacher to help you decide on a background colour.</a:t>
            </a:r>
          </a:p>
        </p:txBody>
      </p:sp>
      <p:pic>
        <p:nvPicPr>
          <p:cNvPr id="5" name="Content Placeholder 4">
            <a:extLst>
              <a:ext uri="{FF2B5EF4-FFF2-40B4-BE49-F238E27FC236}">
                <a16:creationId xmlns:a16="http://schemas.microsoft.com/office/drawing/2014/main" id="{49241928-355D-43ED-BA38-A699C62C96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2924944"/>
            <a:ext cx="7375716" cy="3500113"/>
          </a:xfrm>
        </p:spPr>
      </p:pic>
      <p:sp>
        <p:nvSpPr>
          <p:cNvPr id="3" name="TextBox 2">
            <a:extLst>
              <a:ext uri="{FF2B5EF4-FFF2-40B4-BE49-F238E27FC236}">
                <a16:creationId xmlns:a16="http://schemas.microsoft.com/office/drawing/2014/main" id="{01CED96E-423D-4550-A976-D636D73E0FB8}"/>
              </a:ext>
            </a:extLst>
          </p:cNvPr>
          <p:cNvSpPr txBox="1"/>
          <p:nvPr/>
        </p:nvSpPr>
        <p:spPr>
          <a:xfrm>
            <a:off x="311440" y="260648"/>
            <a:ext cx="8179868" cy="584775"/>
          </a:xfrm>
          <a:prstGeom prst="rect">
            <a:avLst/>
          </a:prstGeom>
          <a:noFill/>
        </p:spPr>
        <p:txBody>
          <a:bodyPr wrap="none" rtlCol="0">
            <a:spAutoFit/>
          </a:bodyPr>
          <a:lstStyle/>
          <a:p>
            <a:r>
              <a:rPr lang="en-GB" sz="3200" dirty="0">
                <a:solidFill>
                  <a:schemeClr val="tx2"/>
                </a:solidFill>
              </a:rPr>
              <a:t>Practical 2: Watercolour/Flat Colour painting</a:t>
            </a:r>
          </a:p>
        </p:txBody>
      </p:sp>
    </p:spTree>
    <p:extLst>
      <p:ext uri="{BB962C8B-B14F-4D97-AF65-F5344CB8AC3E}">
        <p14:creationId xmlns:p14="http://schemas.microsoft.com/office/powerpoint/2010/main" val="4544392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0</TotalTime>
  <Words>1399</Words>
  <Application>Microsoft Office PowerPoint</Application>
  <PresentationFormat>On-screen Show (4:3)</PresentationFormat>
  <Paragraphs>80</Paragraphs>
  <Slides>42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&amp;quot</vt:lpstr>
      <vt:lpstr>Arial</vt:lpstr>
      <vt:lpstr>Calibri</vt:lpstr>
      <vt:lpstr>Calisto MT</vt:lpstr>
      <vt:lpstr>Georgia</vt:lpstr>
      <vt:lpstr>Sentinel A</vt:lpstr>
      <vt:lpstr>Trebuchet MS</vt:lpstr>
      <vt:lpstr>Wingdings 2</vt:lpstr>
      <vt:lpstr>Slate</vt:lpstr>
      <vt:lpstr>GCSE Exam Project:Fragments (Landscape) </vt:lpstr>
      <vt:lpstr>.</vt:lpstr>
      <vt:lpstr>PowerPoint Presentation</vt:lpstr>
      <vt:lpstr>PowerPoint Presentation</vt:lpstr>
      <vt:lpstr>PowerPoint Presentation</vt:lpstr>
      <vt:lpstr>Muswell Hill from above</vt:lpstr>
      <vt:lpstr>Practical 1: Drawing/Tracing</vt:lpstr>
      <vt:lpstr>Susan Logoreci </vt:lpstr>
      <vt:lpstr>Photocopy your tracing onto cartridge paper and use watercolour to paint the buildings. Leave the white space as it is or use a flat colour acrylic to paint. Ask your teacher to help you decide on a background colour.</vt:lpstr>
      <vt:lpstr>Sunga Park</vt:lpstr>
      <vt:lpstr>Practical 3: Fine Liner</vt:lpstr>
      <vt:lpstr>PowerPoint Presentation</vt:lpstr>
      <vt:lpstr>PowerPoint Presentation</vt:lpstr>
      <vt:lpstr>Damien Hirst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Practical 9: Mixed Media /Experimenting with layering</vt:lpstr>
      <vt:lpstr>PowerPoint Presentation</vt:lpstr>
      <vt:lpstr>PowerPoint Presentation</vt:lpstr>
      <vt:lpstr>PowerPoint Presentation</vt:lpstr>
      <vt:lpstr>PowerPoint Presentation</vt:lpstr>
      <vt:lpstr>PowerPoint Presentation</vt:lpstr>
      <vt:lpstr>Colour Mixing</vt:lpstr>
      <vt:lpstr>PowerPoint Presentation</vt:lpstr>
      <vt:lpstr>Ruslan Khais</vt:lpstr>
      <vt:lpstr>PowerPoint Presentation</vt:lpstr>
      <vt:lpstr>Create collages from your photos to make impossible buildings!</vt:lpstr>
      <vt:lpstr>Seth Clark</vt:lpstr>
      <vt:lpstr>Richard Galphin</vt:lpstr>
      <vt:lpstr>Practical 10: Creating colour/tones from images</vt:lpstr>
      <vt:lpstr>PowerPoint Presentation</vt:lpstr>
      <vt:lpstr>PowerPoint Presentation</vt:lpstr>
      <vt:lpstr>PowerPoint Presentation</vt:lpstr>
      <vt:lpstr>PowerPoint Presentation</vt:lpstr>
      <vt:lpstr>Final Piece</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R. Woolley</dc:creator>
  <cp:lastModifiedBy>Rob Woolley</cp:lastModifiedBy>
  <cp:revision>61</cp:revision>
  <dcterms:created xsi:type="dcterms:W3CDTF">2014-03-06T11:45:41Z</dcterms:created>
  <dcterms:modified xsi:type="dcterms:W3CDTF">2018-02-14T15:56:07Z</dcterms:modified>
</cp:coreProperties>
</file>