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8" r:id="rId3"/>
    <p:sldId id="257" r:id="rId4"/>
    <p:sldId id="259" r:id="rId5"/>
    <p:sldId id="260" r:id="rId6"/>
    <p:sldId id="262" r:id="rId7"/>
    <p:sldId id="264" r:id="rId8"/>
    <p:sldId id="263"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snapToObjects="1">
      <p:cViewPr varScale="1">
        <p:scale>
          <a:sx n="123" d="100"/>
          <a:sy n="123" d="100"/>
        </p:scale>
        <p:origin x="-34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4849365-B3C2-4B47-B4CF-03F594D02806}" type="datetimeFigureOut">
              <a:rPr lang="en-US" smtClean="0"/>
              <a:pPr/>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4849365-B3C2-4B47-B4CF-03F594D02806}" type="datetimeFigureOut">
              <a:rPr lang="en-US" smtClean="0"/>
              <a:pPr/>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4849365-B3C2-4B47-B4CF-03F594D02806}" type="datetimeFigureOut">
              <a:rPr lang="en-US" smtClean="0"/>
              <a:pPr/>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4849365-B3C2-4B47-B4CF-03F594D02806}" type="datetimeFigureOut">
              <a:rPr lang="en-US" smtClean="0"/>
              <a:pPr/>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4849365-B3C2-4B47-B4CF-03F594D02806}" type="datetimeFigureOut">
              <a:rPr lang="en-US" smtClean="0"/>
              <a:pPr/>
              <a:t>7/1/18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4849365-B3C2-4B47-B4CF-03F594D02806}" type="datetimeFigureOut">
              <a:rPr lang="en-US" smtClean="0"/>
              <a:pPr/>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4849365-B3C2-4B47-B4CF-03F594D02806}" type="datetimeFigureOut">
              <a:rPr lang="en-US" smtClean="0"/>
              <a:pPr/>
              <a:t>7/1/18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4849365-B3C2-4B47-B4CF-03F594D02806}" type="datetimeFigureOut">
              <a:rPr lang="en-US" smtClean="0"/>
              <a:pPr/>
              <a:t>7/1/18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49365-B3C2-4B47-B4CF-03F594D02806}" type="datetimeFigureOut">
              <a:rPr lang="en-US" smtClean="0"/>
              <a:pPr/>
              <a:t>7/1/18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4849365-B3C2-4B47-B4CF-03F594D02806}" type="datetimeFigureOut">
              <a:rPr lang="en-US" smtClean="0"/>
              <a:pPr/>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4849365-B3C2-4B47-B4CF-03F594D02806}" type="datetimeFigureOut">
              <a:rPr lang="en-US" smtClean="0"/>
              <a:pPr/>
              <a:t>7/1/18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6CC42-950D-A747-AA3D-518C2E28AE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49365-B3C2-4B47-B4CF-03F594D02806}" type="datetimeFigureOut">
              <a:rPr lang="en-US" smtClean="0"/>
              <a:pPr/>
              <a:t>7/1/18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46CC42-950D-A747-AA3D-518C2E28AE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06170" y="521650"/>
            <a:ext cx="2535370" cy="646331"/>
          </a:xfrm>
          <a:prstGeom prst="rect">
            <a:avLst/>
          </a:prstGeom>
          <a:noFill/>
        </p:spPr>
        <p:txBody>
          <a:bodyPr wrap="none" rtlCol="0">
            <a:spAutoFit/>
          </a:bodyPr>
          <a:lstStyle/>
          <a:p>
            <a:r>
              <a:rPr lang="en-US" sz="3600" dirty="0" smtClean="0"/>
              <a:t>From Leaflet</a:t>
            </a:r>
            <a:endParaRPr lang="en-US" sz="3600" dirty="0"/>
          </a:p>
        </p:txBody>
      </p:sp>
      <p:sp>
        <p:nvSpPr>
          <p:cNvPr id="5" name="Rectangle 4"/>
          <p:cNvSpPr/>
          <p:nvPr/>
        </p:nvSpPr>
        <p:spPr>
          <a:xfrm>
            <a:off x="4725584" y="506261"/>
            <a:ext cx="4068617" cy="661720"/>
          </a:xfrm>
          <a:prstGeom prst="rect">
            <a:avLst/>
          </a:prstGeom>
        </p:spPr>
        <p:txBody>
          <a:bodyPr wrap="none">
            <a:spAutoFit/>
          </a:bodyPr>
          <a:lstStyle/>
          <a:p>
            <a:r>
              <a:rPr lang="en-US" sz="3600" dirty="0" smtClean="0"/>
              <a:t>Curatorship 1</a:t>
            </a:r>
            <a:r>
              <a:rPr lang="en-US" sz="3600" baseline="30000" dirty="0" smtClean="0"/>
              <a:t>st</a:t>
            </a:r>
            <a:r>
              <a:rPr lang="en-US" sz="3600" dirty="0" smtClean="0"/>
              <a:t> Draft</a:t>
            </a:r>
            <a:endParaRPr lang="en-US" sz="3600" dirty="0"/>
          </a:p>
        </p:txBody>
      </p:sp>
      <p:sp>
        <p:nvSpPr>
          <p:cNvPr id="6" name="Right Arrow 5"/>
          <p:cNvSpPr/>
          <p:nvPr/>
        </p:nvSpPr>
        <p:spPr>
          <a:xfrm>
            <a:off x="2948303" y="392861"/>
            <a:ext cx="1697901" cy="975259"/>
          </a:xfrm>
          <a:prstGeom prst="righ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a:t>
            </a:r>
            <a:endParaRPr lang="en-US" dirty="0"/>
          </a:p>
        </p:txBody>
      </p:sp>
      <p:sp>
        <p:nvSpPr>
          <p:cNvPr id="7" name="TextBox 6"/>
          <p:cNvSpPr txBox="1"/>
          <p:nvPr/>
        </p:nvSpPr>
        <p:spPr>
          <a:xfrm>
            <a:off x="306170" y="1527673"/>
            <a:ext cx="8469173" cy="538609"/>
          </a:xfrm>
          <a:prstGeom prst="rect">
            <a:avLst/>
          </a:prstGeom>
          <a:noFill/>
        </p:spPr>
        <p:txBody>
          <a:bodyPr wrap="none" rtlCol="0">
            <a:spAutoFit/>
          </a:bodyPr>
          <a:lstStyle/>
          <a:p>
            <a:r>
              <a:rPr lang="en-US" sz="2900" dirty="0" smtClean="0"/>
              <a:t>Congratulations you finished your leaflet- WHAT NEXT?</a:t>
            </a:r>
          </a:p>
        </p:txBody>
      </p:sp>
      <p:sp>
        <p:nvSpPr>
          <p:cNvPr id="12" name="TextBox 11"/>
          <p:cNvSpPr txBox="1"/>
          <p:nvPr/>
        </p:nvSpPr>
        <p:spPr>
          <a:xfrm>
            <a:off x="311150" y="2406592"/>
            <a:ext cx="8464193" cy="984885"/>
          </a:xfrm>
          <a:prstGeom prst="rect">
            <a:avLst/>
          </a:prstGeom>
          <a:noFill/>
        </p:spPr>
        <p:txBody>
          <a:bodyPr wrap="square" rtlCol="0">
            <a:spAutoFit/>
          </a:bodyPr>
          <a:lstStyle/>
          <a:p>
            <a:r>
              <a:rPr lang="en-US" sz="2900" dirty="0" smtClean="0"/>
              <a:t>Y</a:t>
            </a:r>
            <a:r>
              <a:rPr lang="en-US" sz="2900" dirty="0" smtClean="0"/>
              <a:t>ou now need </a:t>
            </a:r>
            <a:r>
              <a:rPr lang="en-US" sz="2900" dirty="0" smtClean="0"/>
              <a:t>to </a:t>
            </a:r>
            <a:r>
              <a:rPr lang="en-US" sz="2900" smtClean="0"/>
              <a:t>write</a:t>
            </a:r>
            <a:r>
              <a:rPr lang="en-US" sz="2900" smtClean="0"/>
              <a:t> the first </a:t>
            </a:r>
            <a:r>
              <a:rPr lang="en-US" sz="2900" dirty="0" smtClean="0"/>
              <a:t>draft of your </a:t>
            </a:r>
            <a:r>
              <a:rPr lang="en-US" sz="2900" b="1" dirty="0" smtClean="0"/>
              <a:t>Curatorship Task.</a:t>
            </a:r>
          </a:p>
        </p:txBody>
      </p:sp>
      <p:sp>
        <p:nvSpPr>
          <p:cNvPr id="13" name="TextBox 12"/>
          <p:cNvSpPr txBox="1"/>
          <p:nvPr/>
        </p:nvSpPr>
        <p:spPr>
          <a:xfrm>
            <a:off x="306170" y="3740669"/>
            <a:ext cx="5341101" cy="538609"/>
          </a:xfrm>
          <a:prstGeom prst="rect">
            <a:avLst/>
          </a:prstGeom>
          <a:noFill/>
        </p:spPr>
        <p:txBody>
          <a:bodyPr wrap="none" rtlCol="0">
            <a:spAutoFit/>
          </a:bodyPr>
          <a:lstStyle/>
          <a:p>
            <a:r>
              <a:rPr lang="en-US" sz="2900" dirty="0" smtClean="0"/>
              <a:t>WHAT IS THE CURATORSHIP TASK?</a:t>
            </a:r>
          </a:p>
        </p:txBody>
      </p:sp>
      <p:sp>
        <p:nvSpPr>
          <p:cNvPr id="15" name="TextBox 14"/>
          <p:cNvSpPr txBox="1"/>
          <p:nvPr/>
        </p:nvSpPr>
        <p:spPr>
          <a:xfrm>
            <a:off x="311150" y="4622535"/>
            <a:ext cx="4127852" cy="1846659"/>
          </a:xfrm>
          <a:prstGeom prst="rect">
            <a:avLst/>
          </a:prstGeom>
          <a:solidFill>
            <a:srgbClr val="FF0000"/>
          </a:solidFill>
          <a:ln>
            <a:solidFill>
              <a:srgbClr val="FF0000"/>
            </a:solidFill>
          </a:ln>
        </p:spPr>
        <p:txBody>
          <a:bodyPr wrap="square" rtlCol="0">
            <a:spAutoFit/>
          </a:bodyPr>
          <a:lstStyle/>
          <a:p>
            <a:r>
              <a:rPr lang="en-US" sz="2400" b="1" dirty="0" smtClean="0">
                <a:solidFill>
                  <a:schemeClr val="bg1"/>
                </a:solidFill>
              </a:rPr>
              <a:t>IT IS NOT:</a:t>
            </a:r>
          </a:p>
          <a:p>
            <a:r>
              <a:rPr lang="en-US" dirty="0" smtClean="0">
                <a:solidFill>
                  <a:schemeClr val="bg1"/>
                </a:solidFill>
              </a:rPr>
              <a:t>An essay that follows an argument through different developments.</a:t>
            </a:r>
          </a:p>
          <a:p>
            <a:r>
              <a:rPr lang="en-US" dirty="0" smtClean="0">
                <a:solidFill>
                  <a:schemeClr val="bg1"/>
                </a:solidFill>
              </a:rPr>
              <a:t>A comparative essay.</a:t>
            </a:r>
          </a:p>
          <a:p>
            <a:r>
              <a:rPr lang="en-US" dirty="0" smtClean="0">
                <a:solidFill>
                  <a:schemeClr val="bg1"/>
                </a:solidFill>
              </a:rPr>
              <a:t>In fact it is not like any essay you have written for English or History etc.</a:t>
            </a:r>
            <a:endParaRPr lang="en-US" dirty="0">
              <a:solidFill>
                <a:schemeClr val="bg1"/>
              </a:solidFill>
            </a:endParaRPr>
          </a:p>
        </p:txBody>
      </p:sp>
      <p:sp>
        <p:nvSpPr>
          <p:cNvPr id="16" name="TextBox 15"/>
          <p:cNvSpPr txBox="1"/>
          <p:nvPr/>
        </p:nvSpPr>
        <p:spPr>
          <a:xfrm>
            <a:off x="4646204" y="4622535"/>
            <a:ext cx="4081386" cy="1846659"/>
          </a:xfrm>
          <a:prstGeom prst="rect">
            <a:avLst/>
          </a:prstGeom>
          <a:solidFill>
            <a:srgbClr val="FF0000"/>
          </a:solidFill>
          <a:ln>
            <a:solidFill>
              <a:srgbClr val="FF0000"/>
            </a:solidFill>
          </a:ln>
        </p:spPr>
        <p:txBody>
          <a:bodyPr wrap="square" rtlCol="0">
            <a:spAutoFit/>
          </a:bodyPr>
          <a:lstStyle/>
          <a:p>
            <a:r>
              <a:rPr lang="en-US" sz="2400" b="1" dirty="0" smtClean="0">
                <a:solidFill>
                  <a:schemeClr val="bg1"/>
                </a:solidFill>
              </a:rPr>
              <a:t>IT IS:</a:t>
            </a:r>
          </a:p>
          <a:p>
            <a:r>
              <a:rPr lang="en-US" dirty="0" smtClean="0">
                <a:solidFill>
                  <a:schemeClr val="bg1"/>
                </a:solidFill>
              </a:rPr>
              <a:t>An exhibition in a book </a:t>
            </a:r>
            <a:r>
              <a:rPr lang="en-US" dirty="0" err="1" smtClean="0">
                <a:solidFill>
                  <a:schemeClr val="bg1"/>
                </a:solidFill>
              </a:rPr>
              <a:t>ie</a:t>
            </a:r>
            <a:r>
              <a:rPr lang="en-US" dirty="0" smtClean="0">
                <a:solidFill>
                  <a:schemeClr val="bg1"/>
                </a:solidFill>
              </a:rPr>
              <a:t>:</a:t>
            </a:r>
          </a:p>
          <a:p>
            <a:r>
              <a:rPr lang="en-US" dirty="0">
                <a:solidFill>
                  <a:schemeClr val="bg1"/>
                </a:solidFill>
              </a:rPr>
              <a:t>t</a:t>
            </a:r>
            <a:r>
              <a:rPr lang="en-US" dirty="0" smtClean="0">
                <a:solidFill>
                  <a:schemeClr val="bg1"/>
                </a:solidFill>
              </a:rPr>
              <a:t>he press release promoting the show;</a:t>
            </a:r>
          </a:p>
          <a:p>
            <a:r>
              <a:rPr lang="en-US" dirty="0">
                <a:solidFill>
                  <a:schemeClr val="bg1"/>
                </a:solidFill>
              </a:rPr>
              <a:t>t</a:t>
            </a:r>
            <a:r>
              <a:rPr lang="en-US" dirty="0" smtClean="0">
                <a:solidFill>
                  <a:schemeClr val="bg1"/>
                </a:solidFill>
              </a:rPr>
              <a:t>he blurb for the separate rooms and work; and the biographies of the artists you choose.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animBg="1"/>
      <p:bldP spid="16"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30239" y="292376"/>
            <a:ext cx="8457664" cy="646331"/>
          </a:xfrm>
          <a:prstGeom prst="rect">
            <a:avLst/>
          </a:prstGeom>
          <a:noFill/>
        </p:spPr>
        <p:txBody>
          <a:bodyPr wrap="none" rtlCol="0">
            <a:spAutoFit/>
          </a:bodyPr>
          <a:lstStyle/>
          <a:p>
            <a:r>
              <a:rPr lang="en-US" sz="3600" dirty="0" smtClean="0"/>
              <a:t>First of all we need to deal with the content.</a:t>
            </a:r>
            <a:endParaRPr lang="en-US" sz="3600" dirty="0"/>
          </a:p>
        </p:txBody>
      </p:sp>
      <p:sp>
        <p:nvSpPr>
          <p:cNvPr id="5" name="TextBox 4"/>
          <p:cNvSpPr txBox="1"/>
          <p:nvPr/>
        </p:nvSpPr>
        <p:spPr>
          <a:xfrm>
            <a:off x="290960" y="1047523"/>
            <a:ext cx="4886224" cy="461665"/>
          </a:xfrm>
          <a:prstGeom prst="rect">
            <a:avLst/>
          </a:prstGeom>
          <a:noFill/>
        </p:spPr>
        <p:txBody>
          <a:bodyPr wrap="none" rtlCol="0">
            <a:spAutoFit/>
          </a:bodyPr>
          <a:lstStyle/>
          <a:p>
            <a:r>
              <a:rPr lang="en-US" sz="2400" dirty="0" smtClean="0"/>
              <a:t>This is the most common structure…..</a:t>
            </a:r>
            <a:endParaRPr lang="en-US" sz="2400" dirty="0"/>
          </a:p>
        </p:txBody>
      </p:sp>
      <p:graphicFrame>
        <p:nvGraphicFramePr>
          <p:cNvPr id="6" name="Table 5"/>
          <p:cNvGraphicFramePr>
            <a:graphicFrameLocks noGrp="1"/>
          </p:cNvGraphicFramePr>
          <p:nvPr/>
        </p:nvGraphicFramePr>
        <p:xfrm>
          <a:off x="382611" y="1680760"/>
          <a:ext cx="4669107" cy="4998719"/>
        </p:xfrm>
        <a:graphic>
          <a:graphicData uri="http://schemas.openxmlformats.org/drawingml/2006/table">
            <a:tbl>
              <a:tblPr firstRow="1" bandRow="1">
                <a:tableStyleId>{5940675A-B579-460E-94D1-54222C63F5DA}</a:tableStyleId>
              </a:tblPr>
              <a:tblGrid>
                <a:gridCol w="1556369"/>
                <a:gridCol w="1556369"/>
                <a:gridCol w="1556369"/>
              </a:tblGrid>
              <a:tr h="204205">
                <a:tc gridSpan="3">
                  <a:txBody>
                    <a:bodyPr/>
                    <a:lstStyle/>
                    <a:p>
                      <a:r>
                        <a:rPr lang="en-US" sz="1400" dirty="0" smtClean="0"/>
                        <a:t>Introduction to the whole exhibition</a:t>
                      </a:r>
                      <a:endParaRPr lang="en-US" sz="1400" dirty="0"/>
                    </a:p>
                  </a:txBody>
                  <a:tcPr/>
                </a:tc>
                <a:tc hMerge="1">
                  <a:txBody>
                    <a:bodyPr/>
                    <a:lstStyle/>
                    <a:p>
                      <a:endParaRPr lang="en-US" sz="1000" dirty="0"/>
                    </a:p>
                  </a:txBody>
                  <a:tcPr/>
                </a:tc>
                <a:tc hMerge="1">
                  <a:txBody>
                    <a:bodyPr/>
                    <a:lstStyle/>
                    <a:p>
                      <a:endParaRPr lang="en-US" sz="1000" dirty="0"/>
                    </a:p>
                  </a:txBody>
                  <a:tcPr/>
                </a:tc>
              </a:tr>
              <a:tr h="204205">
                <a:tc rowSpan="6">
                  <a:txBody>
                    <a:bodyPr/>
                    <a:lstStyle/>
                    <a:p>
                      <a:r>
                        <a:rPr lang="en-US" sz="1400" dirty="0" smtClean="0"/>
                        <a:t>Room 1:</a:t>
                      </a:r>
                    </a:p>
                    <a:p>
                      <a:r>
                        <a:rPr lang="en-US" sz="1400" dirty="0" smtClean="0"/>
                        <a:t>Sub heading. </a:t>
                      </a:r>
                    </a:p>
                    <a:p>
                      <a:r>
                        <a:rPr lang="en-US" sz="1000" dirty="0" smtClean="0"/>
                        <a:t>Briefly introduce the room- why that particular theme and these artists</a:t>
                      </a:r>
                      <a:r>
                        <a:rPr lang="en-US" sz="1000" baseline="0" dirty="0" smtClean="0"/>
                        <a:t> / photographers.</a:t>
                      </a:r>
                      <a:endParaRPr lang="en-US" sz="1000" dirty="0"/>
                    </a:p>
                  </a:txBody>
                  <a:tcPr anchor="ctr"/>
                </a:tc>
                <a:tc rowSpan="3">
                  <a:txBody>
                    <a:bodyPr/>
                    <a:lstStyle/>
                    <a:p>
                      <a:r>
                        <a:rPr lang="en-US" sz="1000" dirty="0" smtClean="0"/>
                        <a:t>Artist / Photographer</a:t>
                      </a:r>
                      <a:r>
                        <a:rPr lang="en-US" sz="1000" baseline="0" dirty="0" smtClean="0"/>
                        <a:t> 1</a:t>
                      </a:r>
                    </a:p>
                    <a:p>
                      <a:r>
                        <a:rPr lang="en-US" sz="1000" baseline="0" dirty="0" smtClean="0"/>
                        <a:t>Timeline</a:t>
                      </a:r>
                      <a:endParaRPr lang="en-US" sz="1000" dirty="0"/>
                    </a:p>
                  </a:txBody>
                  <a:tcPr anchor="ctr"/>
                </a:tc>
                <a:tc>
                  <a:txBody>
                    <a:bodyPr/>
                    <a:lstStyle/>
                    <a:p>
                      <a:r>
                        <a:rPr lang="en-US" sz="1000" dirty="0" smtClean="0"/>
                        <a:t>Work 1</a:t>
                      </a:r>
                      <a:endParaRPr lang="en-US" sz="1000" dirty="0"/>
                    </a:p>
                  </a:txBody>
                  <a:tcPr/>
                </a:tc>
              </a:tr>
              <a:tr h="204205">
                <a:tc vMerge="1">
                  <a:txBody>
                    <a:bodyPr/>
                    <a:lstStyle/>
                    <a:p>
                      <a:endParaRPr lang="en-US"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txBody>
                  <a:tcPr/>
                </a:tc>
                <a:tc>
                  <a:txBody>
                    <a:bodyPr/>
                    <a:lstStyle/>
                    <a:p>
                      <a:r>
                        <a:rPr lang="en-US" sz="1000" dirty="0" smtClean="0"/>
                        <a:t>Work 2</a:t>
                      </a:r>
                      <a:endParaRPr lang="en-US" sz="1000" dirty="0"/>
                    </a:p>
                  </a:txBody>
                  <a:tcPr/>
                </a:tc>
              </a:tr>
              <a:tr h="204205">
                <a:tc vMerge="1">
                  <a:txBody>
                    <a:bodyPr/>
                    <a:lstStyle/>
                    <a:p>
                      <a:endParaRPr lang="en-US"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txBody>
                  <a:tcPr/>
                </a:tc>
                <a:tc>
                  <a:txBody>
                    <a:bodyPr/>
                    <a:lstStyle/>
                    <a:p>
                      <a:r>
                        <a:rPr lang="en-US" sz="1000" dirty="0" smtClean="0"/>
                        <a:t>Work 3</a:t>
                      </a:r>
                      <a:endParaRPr lang="en-US" sz="1000" dirty="0"/>
                    </a:p>
                  </a:txBody>
                  <a:tcPr/>
                </a:tc>
              </a:tr>
              <a:tr h="204205">
                <a:tc vMerge="1">
                  <a:txBody>
                    <a:bodyPr/>
                    <a:lstStyle/>
                    <a:p>
                      <a:endParaRPr lang="en-US" sz="1000" dirty="0"/>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Artist / Photographer</a:t>
                      </a:r>
                      <a:r>
                        <a:rPr lang="en-US" sz="1000" baseline="0" dirty="0" smtClean="0"/>
                        <a:t> 2</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Timeline</a:t>
                      </a:r>
                      <a:endParaRPr lang="en-US" sz="1000" dirty="0" smtClean="0"/>
                    </a:p>
                  </a:txBody>
                  <a:tcPr anchor="ctr"/>
                </a:tc>
                <a:tc>
                  <a:txBody>
                    <a:bodyPr/>
                    <a:lstStyle/>
                    <a:p>
                      <a:r>
                        <a:rPr lang="en-US" sz="1000" dirty="0" smtClean="0"/>
                        <a:t>Work 1</a:t>
                      </a:r>
                      <a:endParaRPr lang="en-US" sz="1000" dirty="0"/>
                    </a:p>
                  </a:txBody>
                  <a:tcPr/>
                </a:tc>
              </a:tr>
              <a:tr h="204205">
                <a:tc vMerge="1">
                  <a:txBody>
                    <a:bodyPr/>
                    <a:lstStyle/>
                    <a:p>
                      <a:endParaRPr lang="en-US" sz="1000" dirty="0"/>
                    </a:p>
                  </a:txBody>
                  <a:tcPr/>
                </a:tc>
                <a:tc vMerge="1">
                  <a:txBody>
                    <a:bodyPr/>
                    <a:lstStyle/>
                    <a:p>
                      <a:endParaRPr lang="en-US" sz="1000" dirty="0"/>
                    </a:p>
                  </a:txBody>
                  <a:tcPr/>
                </a:tc>
                <a:tc>
                  <a:txBody>
                    <a:bodyPr/>
                    <a:lstStyle/>
                    <a:p>
                      <a:r>
                        <a:rPr lang="en-US" sz="1000" dirty="0" smtClean="0"/>
                        <a:t>Work 2</a:t>
                      </a:r>
                      <a:endParaRPr lang="en-US" sz="1000" dirty="0"/>
                    </a:p>
                  </a:txBody>
                  <a:tcPr/>
                </a:tc>
              </a:tr>
              <a:tr h="204205">
                <a:tc vMerge="1">
                  <a:txBody>
                    <a:bodyPr/>
                    <a:lstStyle/>
                    <a:p>
                      <a:endParaRPr lang="en-US" sz="1000" dirty="0"/>
                    </a:p>
                  </a:txBody>
                  <a:tcPr/>
                </a:tc>
                <a:tc vMerge="1">
                  <a:txBody>
                    <a:bodyPr/>
                    <a:lstStyle/>
                    <a:p>
                      <a:endParaRPr lang="en-US" sz="1000" dirty="0"/>
                    </a:p>
                  </a:txBody>
                  <a:tcPr/>
                </a:tc>
                <a:tc>
                  <a:txBody>
                    <a:bodyPr/>
                    <a:lstStyle/>
                    <a:p>
                      <a:r>
                        <a:rPr lang="en-US" sz="1000" dirty="0" smtClean="0"/>
                        <a:t>Work 3</a:t>
                      </a:r>
                      <a:endParaRPr lang="en-US" sz="1000" dirty="0"/>
                    </a:p>
                  </a:txBody>
                  <a:tcPr/>
                </a:tc>
              </a:tr>
              <a:tr h="204205">
                <a:tc rowSpan="6">
                  <a:txBody>
                    <a:bodyPr/>
                    <a:lstStyle/>
                    <a:p>
                      <a:r>
                        <a:rPr lang="en-US" sz="1400" dirty="0" smtClean="0"/>
                        <a:t>Room 2</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Sub heading.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Briefly introduce the room- why that particular theme and these artists</a:t>
                      </a:r>
                      <a:r>
                        <a:rPr lang="en-US" sz="1000" baseline="0" dirty="0" smtClean="0"/>
                        <a:t> / photographers.</a:t>
                      </a:r>
                      <a:endParaRPr lang="en-US" sz="1000" dirty="0" smtClean="0"/>
                    </a:p>
                    <a:p>
                      <a:endParaRPr lang="en-US" sz="1400" dirty="0"/>
                    </a:p>
                  </a:txBody>
                  <a:tcPr anchor="ctr"/>
                </a:tc>
                <a:tc rowSpan="3">
                  <a:txBody>
                    <a:bodyPr/>
                    <a:lstStyle/>
                    <a:p>
                      <a:r>
                        <a:rPr lang="en-US" sz="1000" dirty="0" smtClean="0"/>
                        <a:t>Artist / Photographer</a:t>
                      </a:r>
                      <a:r>
                        <a:rPr lang="en-US" sz="1000" baseline="0" dirty="0" smtClean="0"/>
                        <a:t> 1</a:t>
                      </a:r>
                    </a:p>
                    <a:p>
                      <a:r>
                        <a:rPr lang="en-US" sz="1000" baseline="0" dirty="0" smtClean="0"/>
                        <a:t>Timeline</a:t>
                      </a:r>
                      <a:endParaRPr lang="en-US" sz="1000" dirty="0"/>
                    </a:p>
                  </a:txBody>
                  <a:tcPr anchor="ctr"/>
                </a:tc>
                <a:tc>
                  <a:txBody>
                    <a:bodyPr/>
                    <a:lstStyle/>
                    <a:p>
                      <a:r>
                        <a:rPr lang="en-US" sz="1000" dirty="0" smtClean="0"/>
                        <a:t>Work 1</a:t>
                      </a:r>
                      <a:endParaRPr lang="en-US" sz="1000" dirty="0"/>
                    </a:p>
                  </a:txBody>
                  <a:tcPr/>
                </a:tc>
              </a:tr>
              <a:tr h="204205">
                <a:tc vMerge="1">
                  <a:txBody>
                    <a:bodyPr/>
                    <a:lstStyle/>
                    <a:p>
                      <a:endParaRPr lang="en-US"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txBody>
                  <a:tcPr/>
                </a:tc>
                <a:tc>
                  <a:txBody>
                    <a:bodyPr/>
                    <a:lstStyle/>
                    <a:p>
                      <a:r>
                        <a:rPr lang="en-US" sz="1000" dirty="0" smtClean="0"/>
                        <a:t>Work 2</a:t>
                      </a:r>
                      <a:endParaRPr lang="en-US" sz="1000" dirty="0"/>
                    </a:p>
                  </a:txBody>
                  <a:tcPr/>
                </a:tc>
              </a:tr>
              <a:tr h="204205">
                <a:tc vMerge="1">
                  <a:txBody>
                    <a:bodyPr/>
                    <a:lstStyle/>
                    <a:p>
                      <a:endParaRPr lang="en-US"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txBody>
                  <a:tcPr/>
                </a:tc>
                <a:tc>
                  <a:txBody>
                    <a:bodyPr/>
                    <a:lstStyle/>
                    <a:p>
                      <a:r>
                        <a:rPr lang="en-US" sz="1000" dirty="0" smtClean="0"/>
                        <a:t>Work 3</a:t>
                      </a:r>
                      <a:endParaRPr lang="en-US" sz="1000" dirty="0"/>
                    </a:p>
                  </a:txBody>
                  <a:tcPr/>
                </a:tc>
              </a:tr>
              <a:tr h="204205">
                <a:tc vMerge="1">
                  <a:txBody>
                    <a:bodyPr/>
                    <a:lstStyle/>
                    <a:p>
                      <a:endParaRPr lang="en-US" sz="1000" dirty="0"/>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Artist / Photographer</a:t>
                      </a:r>
                      <a:r>
                        <a:rPr lang="en-US" sz="1000" baseline="0" dirty="0" smtClean="0"/>
                        <a:t> 2</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Timeline</a:t>
                      </a:r>
                      <a:endParaRPr lang="en-US" sz="1000" dirty="0" smtClean="0"/>
                    </a:p>
                  </a:txBody>
                  <a:tcPr anchor="ctr"/>
                </a:tc>
                <a:tc>
                  <a:txBody>
                    <a:bodyPr/>
                    <a:lstStyle/>
                    <a:p>
                      <a:r>
                        <a:rPr lang="en-US" sz="1000" dirty="0" smtClean="0"/>
                        <a:t>Work 1</a:t>
                      </a:r>
                      <a:endParaRPr lang="en-US" sz="1000" dirty="0"/>
                    </a:p>
                  </a:txBody>
                  <a:tcPr/>
                </a:tc>
              </a:tr>
              <a:tr h="204205">
                <a:tc vMerge="1">
                  <a:txBody>
                    <a:bodyPr/>
                    <a:lstStyle/>
                    <a:p>
                      <a:endParaRPr lang="en-US" sz="1000" dirty="0"/>
                    </a:p>
                  </a:txBody>
                  <a:tcPr/>
                </a:tc>
                <a:tc vMerge="1">
                  <a:txBody>
                    <a:bodyPr/>
                    <a:lstStyle/>
                    <a:p>
                      <a:endParaRPr lang="en-US" sz="1000" dirty="0"/>
                    </a:p>
                  </a:txBody>
                  <a:tcPr/>
                </a:tc>
                <a:tc>
                  <a:txBody>
                    <a:bodyPr/>
                    <a:lstStyle/>
                    <a:p>
                      <a:r>
                        <a:rPr lang="en-US" sz="1000" dirty="0" smtClean="0"/>
                        <a:t>Work 2</a:t>
                      </a:r>
                      <a:endParaRPr lang="en-US" sz="1000" dirty="0"/>
                    </a:p>
                  </a:txBody>
                  <a:tcPr/>
                </a:tc>
              </a:tr>
              <a:tr h="204205">
                <a:tc vMerge="1">
                  <a:txBody>
                    <a:bodyPr/>
                    <a:lstStyle/>
                    <a:p>
                      <a:endParaRPr lang="en-US" sz="1000" dirty="0"/>
                    </a:p>
                  </a:txBody>
                  <a:tcPr/>
                </a:tc>
                <a:tc vMerge="1">
                  <a:txBody>
                    <a:bodyPr/>
                    <a:lstStyle/>
                    <a:p>
                      <a:endParaRPr lang="en-US" sz="1000" dirty="0"/>
                    </a:p>
                  </a:txBody>
                  <a:tcPr/>
                </a:tc>
                <a:tc>
                  <a:txBody>
                    <a:bodyPr/>
                    <a:lstStyle/>
                    <a:p>
                      <a:r>
                        <a:rPr lang="en-US" sz="1000" dirty="0" smtClean="0"/>
                        <a:t>Work 3</a:t>
                      </a:r>
                      <a:endParaRPr lang="en-US" sz="1000" dirty="0"/>
                    </a:p>
                  </a:txBody>
                  <a:tcPr/>
                </a:tc>
              </a:tr>
              <a:tr h="204205">
                <a:tc rowSpan="6">
                  <a:txBody>
                    <a:bodyPr/>
                    <a:lstStyle/>
                    <a:p>
                      <a:r>
                        <a:rPr lang="en-US" sz="1400" dirty="0" smtClean="0"/>
                        <a:t>Room 3</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Sub heading.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Briefly introduce the room- why that particular theme and these artists</a:t>
                      </a:r>
                      <a:r>
                        <a:rPr lang="en-US" sz="1000" baseline="0" dirty="0" smtClean="0"/>
                        <a:t> / photographers.</a:t>
                      </a:r>
                      <a:endParaRPr lang="en-US" sz="1000" dirty="0" smtClean="0"/>
                    </a:p>
                    <a:p>
                      <a:endParaRPr lang="en-US" sz="1400" dirty="0"/>
                    </a:p>
                  </a:txBody>
                  <a:tcPr anchor="ctr"/>
                </a:tc>
                <a:tc rowSpan="3">
                  <a:txBody>
                    <a:bodyPr/>
                    <a:lstStyle/>
                    <a:p>
                      <a:r>
                        <a:rPr lang="en-US" sz="1000" dirty="0" smtClean="0"/>
                        <a:t>Artist / Photographer</a:t>
                      </a:r>
                      <a:r>
                        <a:rPr lang="en-US" sz="1000" baseline="0" dirty="0" smtClean="0"/>
                        <a:t> 1</a:t>
                      </a:r>
                    </a:p>
                    <a:p>
                      <a:r>
                        <a:rPr lang="en-US" sz="1000" baseline="0" dirty="0" smtClean="0"/>
                        <a:t>Timeline</a:t>
                      </a:r>
                      <a:endParaRPr lang="en-US" sz="1000" dirty="0"/>
                    </a:p>
                  </a:txBody>
                  <a:tcPr anchor="ctr"/>
                </a:tc>
                <a:tc>
                  <a:txBody>
                    <a:bodyPr/>
                    <a:lstStyle/>
                    <a:p>
                      <a:r>
                        <a:rPr lang="en-US" sz="1000" dirty="0" smtClean="0"/>
                        <a:t>Work 1</a:t>
                      </a:r>
                      <a:endParaRPr lang="en-US" sz="1000" dirty="0"/>
                    </a:p>
                  </a:txBody>
                  <a:tcPr/>
                </a:tc>
              </a:tr>
              <a:tr h="204205">
                <a:tc vMerge="1">
                  <a:txBody>
                    <a:bodyPr/>
                    <a:lstStyle/>
                    <a:p>
                      <a:endParaRPr lang="en-US"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txBody>
                  <a:tcPr/>
                </a:tc>
                <a:tc>
                  <a:txBody>
                    <a:bodyPr/>
                    <a:lstStyle/>
                    <a:p>
                      <a:r>
                        <a:rPr lang="en-US" sz="1000" dirty="0" smtClean="0"/>
                        <a:t>Work 2</a:t>
                      </a:r>
                      <a:endParaRPr lang="en-US" sz="1000" dirty="0"/>
                    </a:p>
                  </a:txBody>
                  <a:tcPr/>
                </a:tc>
              </a:tr>
              <a:tr h="204205">
                <a:tc vMerge="1">
                  <a:txBody>
                    <a:bodyPr/>
                    <a:lstStyle/>
                    <a:p>
                      <a:endParaRPr lang="en-US" sz="1000" dirty="0"/>
                    </a:p>
                  </a:txBody>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txBody>
                  <a:tcPr/>
                </a:tc>
                <a:tc>
                  <a:txBody>
                    <a:bodyPr/>
                    <a:lstStyle/>
                    <a:p>
                      <a:r>
                        <a:rPr lang="en-US" sz="1000" dirty="0" smtClean="0"/>
                        <a:t>Work 3</a:t>
                      </a:r>
                      <a:endParaRPr lang="en-US" sz="1000" dirty="0"/>
                    </a:p>
                  </a:txBody>
                  <a:tcPr/>
                </a:tc>
              </a:tr>
              <a:tr h="204205">
                <a:tc vMerge="1">
                  <a:txBody>
                    <a:bodyPr/>
                    <a:lstStyle/>
                    <a:p>
                      <a:endParaRPr lang="en-US" sz="1000" dirty="0"/>
                    </a:p>
                  </a:txBody>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Artist / Photographer</a:t>
                      </a:r>
                      <a:r>
                        <a:rPr lang="en-US" sz="1000" baseline="0" dirty="0" smtClean="0"/>
                        <a:t> 2</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t>Timeline</a:t>
                      </a:r>
                      <a:endParaRPr lang="en-US" sz="1000" dirty="0" smtClean="0"/>
                    </a:p>
                  </a:txBody>
                  <a:tcPr anchor="ctr"/>
                </a:tc>
                <a:tc>
                  <a:txBody>
                    <a:bodyPr/>
                    <a:lstStyle/>
                    <a:p>
                      <a:r>
                        <a:rPr lang="en-US" sz="1000" dirty="0" smtClean="0"/>
                        <a:t>Work 1</a:t>
                      </a:r>
                      <a:endParaRPr lang="en-US" sz="1000" dirty="0"/>
                    </a:p>
                  </a:txBody>
                  <a:tcPr/>
                </a:tc>
              </a:tr>
              <a:tr h="204205">
                <a:tc vMerge="1">
                  <a:txBody>
                    <a:bodyPr/>
                    <a:lstStyle/>
                    <a:p>
                      <a:endParaRPr lang="en-US" sz="1000" dirty="0"/>
                    </a:p>
                  </a:txBody>
                  <a:tcPr/>
                </a:tc>
                <a:tc vMerge="1">
                  <a:txBody>
                    <a:bodyPr/>
                    <a:lstStyle/>
                    <a:p>
                      <a:endParaRPr lang="en-US" sz="1000" dirty="0"/>
                    </a:p>
                  </a:txBody>
                  <a:tcPr/>
                </a:tc>
                <a:tc>
                  <a:txBody>
                    <a:bodyPr/>
                    <a:lstStyle/>
                    <a:p>
                      <a:r>
                        <a:rPr lang="en-US" sz="1000" dirty="0" smtClean="0"/>
                        <a:t>Work 2</a:t>
                      </a:r>
                      <a:endParaRPr lang="en-US" sz="1000" dirty="0"/>
                    </a:p>
                  </a:txBody>
                  <a:tcPr/>
                </a:tc>
              </a:tr>
              <a:tr h="204205">
                <a:tc vMerge="1">
                  <a:txBody>
                    <a:bodyPr/>
                    <a:lstStyle/>
                    <a:p>
                      <a:endParaRPr lang="en-US" sz="1000" dirty="0"/>
                    </a:p>
                  </a:txBody>
                  <a:tcPr/>
                </a:tc>
                <a:tc vMerge="1">
                  <a:txBody>
                    <a:bodyPr/>
                    <a:lstStyle/>
                    <a:p>
                      <a:endParaRPr lang="en-US" sz="1000" dirty="0"/>
                    </a:p>
                  </a:txBody>
                  <a:tcPr/>
                </a:tc>
                <a:tc>
                  <a:txBody>
                    <a:bodyPr/>
                    <a:lstStyle/>
                    <a:p>
                      <a:r>
                        <a:rPr lang="en-US" sz="1000" dirty="0" smtClean="0"/>
                        <a:t>Work 3</a:t>
                      </a:r>
                      <a:endParaRPr lang="en-US" sz="1000" dirty="0"/>
                    </a:p>
                  </a:txBody>
                  <a:tcPr/>
                </a:tc>
              </a:tr>
              <a:tr h="204205">
                <a:tc gridSpan="3">
                  <a:txBody>
                    <a:bodyPr/>
                    <a:lstStyle/>
                    <a:p>
                      <a:r>
                        <a:rPr lang="en-US" sz="1400" dirty="0" smtClean="0"/>
                        <a:t>Conclusion</a:t>
                      </a:r>
                      <a:endParaRPr lang="en-US" sz="1400" dirty="0"/>
                    </a:p>
                  </a:txBody>
                  <a:tcPr/>
                </a:tc>
                <a:tc hMerge="1">
                  <a:txBody>
                    <a:bodyPr/>
                    <a:lstStyle/>
                    <a:p>
                      <a:endParaRPr lang="en-US" sz="1000"/>
                    </a:p>
                  </a:txBody>
                  <a:tcPr/>
                </a:tc>
                <a:tc hMerge="1">
                  <a:txBody>
                    <a:bodyPr/>
                    <a:lstStyle/>
                    <a:p>
                      <a:endParaRPr lang="en-US" sz="1000" dirty="0"/>
                    </a:p>
                  </a:txBody>
                  <a:tcPr/>
                </a:tc>
              </a:tr>
            </a:tbl>
          </a:graphicData>
        </a:graphic>
      </p:graphicFrame>
      <p:sp>
        <p:nvSpPr>
          <p:cNvPr id="7" name="TextBox 6"/>
          <p:cNvSpPr txBox="1"/>
          <p:nvPr/>
        </p:nvSpPr>
        <p:spPr>
          <a:xfrm>
            <a:off x="5177184" y="1680760"/>
            <a:ext cx="3610719" cy="646331"/>
          </a:xfrm>
          <a:prstGeom prst="rect">
            <a:avLst/>
          </a:prstGeom>
          <a:noFill/>
        </p:spPr>
        <p:txBody>
          <a:bodyPr wrap="square" rtlCol="0">
            <a:spAutoFit/>
          </a:bodyPr>
          <a:lstStyle/>
          <a:p>
            <a:r>
              <a:rPr lang="en-US" dirty="0" smtClean="0"/>
              <a:t>You may have to rethink the artists etc you have chosen previously. </a:t>
            </a:r>
          </a:p>
        </p:txBody>
      </p:sp>
      <p:sp>
        <p:nvSpPr>
          <p:cNvPr id="8" name="Rectangle 7"/>
          <p:cNvSpPr/>
          <p:nvPr/>
        </p:nvSpPr>
        <p:spPr>
          <a:xfrm>
            <a:off x="5177184" y="2727355"/>
            <a:ext cx="3610719" cy="1200329"/>
          </a:xfrm>
          <a:prstGeom prst="rect">
            <a:avLst/>
          </a:prstGeom>
        </p:spPr>
        <p:txBody>
          <a:bodyPr wrap="square">
            <a:spAutoFit/>
          </a:bodyPr>
          <a:lstStyle/>
          <a:p>
            <a:r>
              <a:rPr lang="en-US" dirty="0" smtClean="0"/>
              <a:t>DO NOT be too precious about your artists/photographers in your leaflet or power point if they do not fit with the overarching theme.  </a:t>
            </a:r>
          </a:p>
        </p:txBody>
      </p:sp>
      <p:sp>
        <p:nvSpPr>
          <p:cNvPr id="9" name="Rectangle 8"/>
          <p:cNvSpPr/>
          <p:nvPr/>
        </p:nvSpPr>
        <p:spPr>
          <a:xfrm>
            <a:off x="5177184" y="4228621"/>
            <a:ext cx="3610719" cy="2031325"/>
          </a:xfrm>
          <a:prstGeom prst="rect">
            <a:avLst/>
          </a:prstGeom>
        </p:spPr>
        <p:txBody>
          <a:bodyPr wrap="square">
            <a:spAutoFit/>
          </a:bodyPr>
          <a:lstStyle/>
          <a:p>
            <a:r>
              <a:rPr lang="en-US" dirty="0" smtClean="0"/>
              <a:t>AVOID artists or photographers for your curatorship that have limited information. You really need to be able to research who you choose in depth in order to get the best marks. Save the lesser known artists for your practical work.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p:nvPr/>
        </p:nvSpPr>
        <p:spPr>
          <a:xfrm>
            <a:off x="330238" y="1157454"/>
            <a:ext cx="3348965" cy="3348965"/>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t>You need to discuss your leaflet feedback with your teacher. Your leaflet should already be loosely sorted like the structure on the previous slide</a:t>
            </a:r>
            <a:endParaRPr lang="en-US" sz="1900" dirty="0"/>
          </a:p>
        </p:txBody>
      </p:sp>
      <p:sp>
        <p:nvSpPr>
          <p:cNvPr id="5" name="Oval 4"/>
          <p:cNvSpPr/>
          <p:nvPr/>
        </p:nvSpPr>
        <p:spPr>
          <a:xfrm>
            <a:off x="2502904" y="4294843"/>
            <a:ext cx="2324623" cy="232462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t>Determine the theme of your exhibition. (the title can come later)</a:t>
            </a:r>
            <a:endParaRPr lang="en-US" sz="1900" dirty="0"/>
          </a:p>
        </p:txBody>
      </p:sp>
      <p:sp>
        <p:nvSpPr>
          <p:cNvPr id="6" name="Oval 5"/>
          <p:cNvSpPr/>
          <p:nvPr/>
        </p:nvSpPr>
        <p:spPr>
          <a:xfrm>
            <a:off x="4104944" y="1694172"/>
            <a:ext cx="2902947" cy="2774129"/>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t>Divide the artists you have researched so far into three groups- give each group a subtheme</a:t>
            </a:r>
            <a:endParaRPr lang="en-US" sz="1900" dirty="0"/>
          </a:p>
        </p:txBody>
      </p:sp>
      <p:sp>
        <p:nvSpPr>
          <p:cNvPr id="7" name="Oval 6"/>
          <p:cNvSpPr/>
          <p:nvPr/>
        </p:nvSpPr>
        <p:spPr>
          <a:xfrm>
            <a:off x="6679049" y="3434827"/>
            <a:ext cx="2324623" cy="2324623"/>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smtClean="0"/>
              <a:t>Your teacher will help you supplement the artists you already have</a:t>
            </a:r>
            <a:endParaRPr lang="en-US" sz="1900" dirty="0"/>
          </a:p>
        </p:txBody>
      </p:sp>
      <p:sp>
        <p:nvSpPr>
          <p:cNvPr id="9" name="TextBox 8"/>
          <p:cNvSpPr txBox="1"/>
          <p:nvPr/>
        </p:nvSpPr>
        <p:spPr>
          <a:xfrm>
            <a:off x="330239" y="292376"/>
            <a:ext cx="2172665" cy="646331"/>
          </a:xfrm>
          <a:prstGeom prst="rect">
            <a:avLst/>
          </a:prstGeom>
          <a:noFill/>
        </p:spPr>
        <p:txBody>
          <a:bodyPr wrap="none" rtlCol="0">
            <a:spAutoFit/>
          </a:bodyPr>
          <a:lstStyle/>
          <a:p>
            <a:r>
              <a:rPr lang="en-US" sz="3600" dirty="0" smtClean="0"/>
              <a:t>Use us…….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66611" y="216152"/>
            <a:ext cx="8539087" cy="830997"/>
          </a:xfrm>
          <a:prstGeom prst="rect">
            <a:avLst/>
          </a:prstGeom>
          <a:noFill/>
        </p:spPr>
        <p:txBody>
          <a:bodyPr wrap="square" rtlCol="0">
            <a:spAutoFit/>
          </a:bodyPr>
          <a:lstStyle/>
          <a:p>
            <a:r>
              <a:rPr lang="en-US" sz="2400" dirty="0" smtClean="0"/>
              <a:t>Research each artist or photographer </a:t>
            </a:r>
            <a:r>
              <a:rPr lang="en-US" sz="2400" b="1" dirty="0" smtClean="0"/>
              <a:t>thoroughly </a:t>
            </a:r>
            <a:r>
              <a:rPr lang="en-US" sz="2400" dirty="0" smtClean="0"/>
              <a:t>making a note of all your sources somewhere on your computer for future reference. </a:t>
            </a:r>
            <a:endParaRPr lang="en-US" sz="2400" dirty="0"/>
          </a:p>
        </p:txBody>
      </p:sp>
      <p:pic>
        <p:nvPicPr>
          <p:cNvPr id="7" name="Picture 6"/>
          <p:cNvPicPr>
            <a:picLocks noChangeAspect="1"/>
          </p:cNvPicPr>
          <p:nvPr/>
        </p:nvPicPr>
        <p:blipFill>
          <a:blip r:embed="rId2"/>
          <a:stretch>
            <a:fillRect/>
          </a:stretch>
        </p:blipFill>
        <p:spPr>
          <a:xfrm>
            <a:off x="366611" y="1166749"/>
            <a:ext cx="8539087" cy="3456953"/>
          </a:xfrm>
          <a:prstGeom prst="rect">
            <a:avLst/>
          </a:prstGeom>
        </p:spPr>
      </p:pic>
      <p:sp>
        <p:nvSpPr>
          <p:cNvPr id="8" name="TextBox 7"/>
          <p:cNvSpPr txBox="1"/>
          <p:nvPr/>
        </p:nvSpPr>
        <p:spPr>
          <a:xfrm>
            <a:off x="366611" y="4645335"/>
            <a:ext cx="8539087" cy="1938992"/>
          </a:xfrm>
          <a:prstGeom prst="rect">
            <a:avLst/>
          </a:prstGeom>
          <a:noFill/>
        </p:spPr>
        <p:txBody>
          <a:bodyPr wrap="square" rtlCol="0">
            <a:spAutoFit/>
          </a:bodyPr>
          <a:lstStyle/>
          <a:p>
            <a:r>
              <a:rPr lang="en-US" sz="2400" dirty="0" smtClean="0"/>
              <a:t>It is good practice to look </a:t>
            </a:r>
            <a:r>
              <a:rPr lang="en-US" sz="2400" b="1" dirty="0" smtClean="0"/>
              <a:t>at least </a:t>
            </a:r>
            <a:r>
              <a:rPr lang="en-US" sz="2400" dirty="0" smtClean="0"/>
              <a:t>8 different sources per artist including books, articles and websites. </a:t>
            </a:r>
          </a:p>
          <a:p>
            <a:r>
              <a:rPr lang="en-US" sz="2400" dirty="0" smtClean="0"/>
              <a:t>Instead of searching on line for just your artist or photographer’s name add ‘interview’ or ‘review’. You will get more insightful critique than a press release or the artist’s own website.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366611" y="813215"/>
            <a:ext cx="8395447" cy="1815882"/>
          </a:xfrm>
          <a:prstGeom prst="rect">
            <a:avLst/>
          </a:prstGeom>
          <a:noFill/>
        </p:spPr>
        <p:txBody>
          <a:bodyPr wrap="square" rtlCol="0">
            <a:spAutoFit/>
          </a:bodyPr>
          <a:lstStyle/>
          <a:p>
            <a:r>
              <a:rPr lang="en-US" sz="2800" dirty="0" smtClean="0"/>
              <a:t>You are now ready for the most exciting part…..choosing three pieces of work for each artist relevant to the overarching theme of the exhibition and the subtheme of the room they are in. </a:t>
            </a:r>
            <a:endParaRPr lang="en-US" sz="2800" dirty="0"/>
          </a:p>
        </p:txBody>
      </p:sp>
      <p:sp>
        <p:nvSpPr>
          <p:cNvPr id="9" name="TextBox 8"/>
          <p:cNvSpPr txBox="1"/>
          <p:nvPr/>
        </p:nvSpPr>
        <p:spPr>
          <a:xfrm>
            <a:off x="366611" y="3308553"/>
            <a:ext cx="8395447" cy="2246769"/>
          </a:xfrm>
          <a:prstGeom prst="rect">
            <a:avLst/>
          </a:prstGeom>
          <a:noFill/>
        </p:spPr>
        <p:txBody>
          <a:bodyPr wrap="square" rtlCol="0">
            <a:spAutoFit/>
          </a:bodyPr>
          <a:lstStyle/>
          <a:p>
            <a:r>
              <a:rPr lang="en-US" sz="2800" dirty="0" smtClean="0"/>
              <a:t>However, the most IMPORTANT part is choosing three significant pieces of information for each artist or photographer. This could be related to the context, intentions, technique, symbolism, recurring metaphors etc.</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9936" y="690676"/>
            <a:ext cx="1252266" cy="646331"/>
          </a:xfrm>
          <a:prstGeom prst="rect">
            <a:avLst/>
          </a:prstGeom>
          <a:noFill/>
        </p:spPr>
        <p:txBody>
          <a:bodyPr wrap="none" rtlCol="0">
            <a:spAutoFit/>
          </a:bodyPr>
          <a:lstStyle/>
          <a:p>
            <a:r>
              <a:rPr lang="en-US" sz="3600" dirty="0" smtClean="0"/>
              <a:t>Why?</a:t>
            </a:r>
            <a:endParaRPr lang="en-US" sz="3600" dirty="0"/>
          </a:p>
        </p:txBody>
      </p:sp>
      <p:sp>
        <p:nvSpPr>
          <p:cNvPr id="3" name="TextBox 2"/>
          <p:cNvSpPr txBox="1"/>
          <p:nvPr/>
        </p:nvSpPr>
        <p:spPr>
          <a:xfrm>
            <a:off x="389936" y="1374922"/>
            <a:ext cx="8478324" cy="1569660"/>
          </a:xfrm>
          <a:prstGeom prst="rect">
            <a:avLst/>
          </a:prstGeom>
          <a:noFill/>
        </p:spPr>
        <p:txBody>
          <a:bodyPr wrap="square" rtlCol="0">
            <a:spAutoFit/>
          </a:bodyPr>
          <a:lstStyle/>
          <a:p>
            <a:r>
              <a:rPr lang="en-US" sz="2400" dirty="0" smtClean="0"/>
              <a:t>Because this is the key to writing the best Curatorship Task AND</a:t>
            </a:r>
          </a:p>
          <a:p>
            <a:r>
              <a:rPr lang="en-US" sz="2400" dirty="0" smtClean="0"/>
              <a:t>gaining the most marks.</a:t>
            </a:r>
          </a:p>
          <a:p>
            <a:endParaRPr lang="en-US" sz="2400" dirty="0" smtClean="0"/>
          </a:p>
          <a:p>
            <a:r>
              <a:rPr lang="en-US" sz="2400" dirty="0" smtClean="0"/>
              <a:t>Remember, the CT is worth                            of your final mark!</a:t>
            </a:r>
            <a:endParaRPr lang="en-US" sz="2400" dirty="0"/>
          </a:p>
        </p:txBody>
      </p:sp>
      <p:sp>
        <p:nvSpPr>
          <p:cNvPr id="4" name="12-Point Star 3"/>
          <p:cNvSpPr/>
          <p:nvPr/>
        </p:nvSpPr>
        <p:spPr>
          <a:xfrm>
            <a:off x="3754527" y="1930852"/>
            <a:ext cx="2079515" cy="2079515"/>
          </a:xfrm>
          <a:prstGeom prst="star1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4100" dirty="0" smtClean="0"/>
              <a:t>12%</a:t>
            </a:r>
            <a:endParaRPr lang="en-US" sz="4100" dirty="0"/>
          </a:p>
        </p:txBody>
      </p:sp>
      <p:sp>
        <p:nvSpPr>
          <p:cNvPr id="5" name="TextBox 4"/>
          <p:cNvSpPr txBox="1"/>
          <p:nvPr/>
        </p:nvSpPr>
        <p:spPr>
          <a:xfrm>
            <a:off x="389937" y="4244301"/>
            <a:ext cx="8478324" cy="1938992"/>
          </a:xfrm>
          <a:prstGeom prst="rect">
            <a:avLst/>
          </a:prstGeom>
          <a:noFill/>
        </p:spPr>
        <p:txBody>
          <a:bodyPr wrap="square" rtlCol="0">
            <a:spAutoFit/>
          </a:bodyPr>
          <a:lstStyle/>
          <a:p>
            <a:r>
              <a:rPr lang="en-US" sz="2400" dirty="0" smtClean="0"/>
              <a:t>It is an explicit piece of work and separate to your practical coursework which is why all the work for it should be in a folder NOT your sketchbook (Art) or on a separate </a:t>
            </a:r>
            <a:r>
              <a:rPr lang="en-US" sz="2400" dirty="0" err="1" smtClean="0"/>
              <a:t>weebly</a:t>
            </a:r>
            <a:r>
              <a:rPr lang="en-US" sz="2400" dirty="0" smtClean="0"/>
              <a:t> page (Photography).</a:t>
            </a:r>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52767" y="534715"/>
            <a:ext cx="8404082" cy="2031325"/>
          </a:xfrm>
          <a:prstGeom prst="rect">
            <a:avLst/>
          </a:prstGeom>
          <a:noFill/>
        </p:spPr>
        <p:txBody>
          <a:bodyPr wrap="square" rtlCol="0">
            <a:spAutoFit/>
          </a:bodyPr>
          <a:lstStyle/>
          <a:p>
            <a:r>
              <a:rPr lang="en-US" b="1" dirty="0" smtClean="0"/>
              <a:t>For example:</a:t>
            </a:r>
          </a:p>
          <a:p>
            <a:endParaRPr lang="en-US" dirty="0" smtClean="0"/>
          </a:p>
          <a:p>
            <a:r>
              <a:rPr lang="en-US" dirty="0" smtClean="0"/>
              <a:t>Daniele </a:t>
            </a:r>
            <a:r>
              <a:rPr lang="en-US" dirty="0" err="1" smtClean="0"/>
              <a:t>Buetti</a:t>
            </a:r>
            <a:endParaRPr lang="en-US" dirty="0" smtClean="0"/>
          </a:p>
          <a:p>
            <a:r>
              <a:rPr lang="en-US" dirty="0" smtClean="0"/>
              <a:t>‘Dreams Result in more Dreams’ </a:t>
            </a:r>
          </a:p>
          <a:p>
            <a:r>
              <a:rPr lang="en-US" dirty="0" smtClean="0"/>
              <a:t>2000</a:t>
            </a:r>
          </a:p>
          <a:p>
            <a:endParaRPr lang="en-US" dirty="0" smtClean="0"/>
          </a:p>
          <a:p>
            <a:endParaRPr lang="en-US" dirty="0"/>
          </a:p>
        </p:txBody>
      </p:sp>
      <p:graphicFrame>
        <p:nvGraphicFramePr>
          <p:cNvPr id="3" name="Table 2"/>
          <p:cNvGraphicFramePr>
            <a:graphicFrameLocks noGrp="1"/>
          </p:cNvGraphicFramePr>
          <p:nvPr/>
        </p:nvGraphicFramePr>
        <p:xfrm>
          <a:off x="563008" y="4573960"/>
          <a:ext cx="8193841" cy="2178047"/>
        </p:xfrm>
        <a:graphic>
          <a:graphicData uri="http://schemas.openxmlformats.org/drawingml/2006/table">
            <a:tbl>
              <a:tblPr firstRow="1" bandRow="1">
                <a:tableStyleId>{5940675A-B579-460E-94D1-54222C63F5DA}</a:tableStyleId>
              </a:tblPr>
              <a:tblGrid>
                <a:gridCol w="4117027"/>
                <a:gridCol w="4076814"/>
              </a:tblGrid>
              <a:tr h="379727">
                <a:tc>
                  <a:txBody>
                    <a:bodyPr/>
                    <a:lstStyle/>
                    <a:p>
                      <a:r>
                        <a:rPr lang="en-US" sz="1400" dirty="0" smtClean="0"/>
                        <a:t>Bigger Issue</a:t>
                      </a:r>
                      <a:endParaRPr lang="en-US" sz="1400" dirty="0"/>
                    </a:p>
                  </a:txBody>
                  <a:tcPr/>
                </a:tc>
                <a:tc>
                  <a:txBody>
                    <a:bodyPr/>
                    <a:lstStyle/>
                    <a:p>
                      <a:r>
                        <a:rPr lang="en-US" sz="1400" dirty="0" smtClean="0"/>
                        <a:t>Image specific</a:t>
                      </a:r>
                      <a:endParaRPr lang="en-US" sz="1400" dirty="0"/>
                    </a:p>
                  </a:txBody>
                  <a:tcPr/>
                </a:tc>
              </a:tr>
              <a:tr h="727874">
                <a:tc>
                  <a:txBody>
                    <a:bodyPr/>
                    <a:lstStyle/>
                    <a:p>
                      <a:r>
                        <a:rPr lang="en-GB" sz="1400" kern="1200" dirty="0" smtClean="0">
                          <a:solidFill>
                            <a:schemeClr val="tx1"/>
                          </a:solidFill>
                          <a:latin typeface="+mn-lt"/>
                          <a:ea typeface="+mn-ea"/>
                          <a:cs typeface="+mn-cs"/>
                        </a:rPr>
                        <a:t>It is evident that </a:t>
                      </a:r>
                      <a:r>
                        <a:rPr lang="en-GB" sz="1400" kern="1200" dirty="0" err="1" smtClean="0">
                          <a:solidFill>
                            <a:schemeClr val="tx1"/>
                          </a:solidFill>
                          <a:latin typeface="+mn-lt"/>
                          <a:ea typeface="+mn-ea"/>
                          <a:cs typeface="+mn-cs"/>
                        </a:rPr>
                        <a:t>Buetti’s</a:t>
                      </a:r>
                      <a:r>
                        <a:rPr lang="en-GB" sz="1400" kern="1200" dirty="0" smtClean="0">
                          <a:solidFill>
                            <a:schemeClr val="tx1"/>
                          </a:solidFill>
                          <a:latin typeface="+mn-lt"/>
                          <a:ea typeface="+mn-ea"/>
                          <a:cs typeface="+mn-cs"/>
                        </a:rPr>
                        <a:t> work is influenced by appropriation art, eliciting questions concerning authenticity and ownership, which are most certainly relevant to the worlds of consumerism and modelling. </a:t>
                      </a:r>
                      <a:endParaRPr lang="en-US" sz="1400" dirty="0"/>
                    </a:p>
                  </a:txBody>
                  <a:tcPr/>
                </a:tc>
                <a:tc>
                  <a:txBody>
                    <a:bodyPr/>
                    <a:lstStyle/>
                    <a:p>
                      <a:r>
                        <a:rPr lang="en-GB" sz="1400" kern="1200" dirty="0" smtClean="0">
                          <a:solidFill>
                            <a:schemeClr val="tx1"/>
                          </a:solidFill>
                          <a:latin typeface="+mn-lt"/>
                          <a:ea typeface="+mn-ea"/>
                          <a:cs typeface="+mn-cs"/>
                        </a:rPr>
                        <a:t>‘Dreams result in more dreams’ is a natural progression from ‘Looking for Love’. </a:t>
                      </a:r>
                      <a:r>
                        <a:rPr lang="en-GB" sz="1400" kern="1200" dirty="0" err="1" smtClean="0">
                          <a:solidFill>
                            <a:schemeClr val="tx1"/>
                          </a:solidFill>
                          <a:latin typeface="+mn-lt"/>
                          <a:ea typeface="+mn-ea"/>
                          <a:cs typeface="+mn-cs"/>
                        </a:rPr>
                        <a:t>Buetti</a:t>
                      </a:r>
                      <a:r>
                        <a:rPr lang="en-GB" sz="1400" kern="1200" dirty="0" smtClean="0">
                          <a:solidFill>
                            <a:schemeClr val="tx1"/>
                          </a:solidFill>
                          <a:latin typeface="+mn-lt"/>
                          <a:ea typeface="+mn-ea"/>
                          <a:cs typeface="+mn-cs"/>
                        </a:rPr>
                        <a:t> juxtaposes the trivial with the existential, asking philosophical questions through a series of backlit, punched holes in photographs of models from vintage magazines. The bright lights contrast with the washed-out images, and allude to the seemingly omnipotent nature of popular culture. </a:t>
                      </a:r>
                      <a:endParaRPr lang="en-US" sz="1400" dirty="0"/>
                    </a:p>
                  </a:txBody>
                  <a:tcPr/>
                </a:tc>
              </a:tr>
            </a:tbl>
          </a:graphicData>
        </a:graphic>
      </p:graphicFrame>
      <p:pic>
        <p:nvPicPr>
          <p:cNvPr id="8" name="Picture 7"/>
          <p:cNvPicPr>
            <a:picLocks noChangeAspect="1"/>
          </p:cNvPicPr>
          <p:nvPr/>
        </p:nvPicPr>
        <p:blipFill>
          <a:blip r:embed="rId2"/>
          <a:stretch>
            <a:fillRect/>
          </a:stretch>
        </p:blipFill>
        <p:spPr>
          <a:xfrm>
            <a:off x="3714021" y="658472"/>
            <a:ext cx="5042828" cy="3721607"/>
          </a:xfrm>
          <a:prstGeom prst="rect">
            <a:avLst/>
          </a:prstGeom>
        </p:spPr>
      </p:pic>
      <p:sp>
        <p:nvSpPr>
          <p:cNvPr id="9" name="Up Arrow Callout 8"/>
          <p:cNvSpPr/>
          <p:nvPr/>
        </p:nvSpPr>
        <p:spPr>
          <a:xfrm>
            <a:off x="776086" y="1846045"/>
            <a:ext cx="1916697" cy="905386"/>
          </a:xfrm>
          <a:prstGeom prst="upArrowCallo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Title and date</a:t>
            </a:r>
            <a:endParaRPr lang="en-US" dirty="0"/>
          </a:p>
        </p:txBody>
      </p:sp>
      <p:sp>
        <p:nvSpPr>
          <p:cNvPr id="10" name="Down Arrow Callout 9"/>
          <p:cNvSpPr/>
          <p:nvPr/>
        </p:nvSpPr>
        <p:spPr>
          <a:xfrm>
            <a:off x="903649" y="3539234"/>
            <a:ext cx="2810372" cy="1505056"/>
          </a:xfrm>
          <a:prstGeom prst="downArrowCallo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 broader context, in this case, </a:t>
            </a:r>
            <a:r>
              <a:rPr lang="en-US" dirty="0" err="1" smtClean="0"/>
              <a:t>Buetti’s</a:t>
            </a:r>
            <a:r>
              <a:rPr lang="en-US" dirty="0" smtClean="0"/>
              <a:t> influences</a:t>
            </a:r>
            <a:endParaRPr lang="en-US" dirty="0"/>
          </a:p>
        </p:txBody>
      </p:sp>
      <p:sp>
        <p:nvSpPr>
          <p:cNvPr id="11" name="Down Arrow Callout 10"/>
          <p:cNvSpPr/>
          <p:nvPr/>
        </p:nvSpPr>
        <p:spPr>
          <a:xfrm>
            <a:off x="5820646" y="4021322"/>
            <a:ext cx="2441438" cy="1528573"/>
          </a:xfrm>
          <a:prstGeom prst="downArrowCallo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Apply the broader context to this </a:t>
            </a:r>
          </a:p>
          <a:p>
            <a:pPr algn="ctr"/>
            <a:r>
              <a:rPr lang="en-US" dirty="0" smtClean="0"/>
              <a:t>specific image.</a:t>
            </a:r>
            <a:endParaRPr lang="en-US" dirty="0"/>
          </a:p>
        </p:txBody>
      </p:sp>
      <p:sp>
        <p:nvSpPr>
          <p:cNvPr id="12" name="Right Arrow Callout 11"/>
          <p:cNvSpPr/>
          <p:nvPr/>
        </p:nvSpPr>
        <p:spPr>
          <a:xfrm>
            <a:off x="1799109" y="5549895"/>
            <a:ext cx="3762842" cy="1202112"/>
          </a:xfrm>
          <a:prstGeom prst="rightArrowCallou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Then discuss specifics of the image </a:t>
            </a:r>
            <a:r>
              <a:rPr lang="en-US" dirty="0" err="1" smtClean="0"/>
              <a:t>eg</a:t>
            </a:r>
            <a:r>
              <a:rPr lang="en-US" dirty="0" smtClean="0"/>
              <a:t>. </a:t>
            </a:r>
            <a:r>
              <a:rPr lang="en-US" dirty="0" err="1" smtClean="0"/>
              <a:t>Techniue</a:t>
            </a:r>
            <a:r>
              <a:rPr lang="en-US" dirty="0" smtClean="0"/>
              <a:t>, composition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16053" y="206261"/>
            <a:ext cx="8582493" cy="1200329"/>
          </a:xfrm>
          <a:prstGeom prst="rect">
            <a:avLst/>
          </a:prstGeom>
        </p:spPr>
        <p:txBody>
          <a:bodyPr wrap="square">
            <a:spAutoFit/>
          </a:bodyPr>
          <a:lstStyle/>
          <a:p>
            <a:r>
              <a:rPr lang="en-US" dirty="0" smtClean="0"/>
              <a:t>In other words….The discussion for each image you include should begin by discussing one of your significant pieces of information. The image illustrates your point but does not lead the piece of writing. Obviously it appears as a block of text in your final, presented document: </a:t>
            </a:r>
            <a:endParaRPr lang="en-US" dirty="0"/>
          </a:p>
        </p:txBody>
      </p:sp>
      <p:sp>
        <p:nvSpPr>
          <p:cNvPr id="4" name="TextBox 3"/>
          <p:cNvSpPr txBox="1"/>
          <p:nvPr/>
        </p:nvSpPr>
        <p:spPr>
          <a:xfrm>
            <a:off x="116053" y="1439337"/>
            <a:ext cx="6197663" cy="5355313"/>
          </a:xfrm>
          <a:prstGeom prst="rect">
            <a:avLst/>
          </a:prstGeom>
          <a:noFill/>
        </p:spPr>
        <p:txBody>
          <a:bodyPr wrap="square" rtlCol="0">
            <a:spAutoFit/>
          </a:bodyPr>
          <a:lstStyle/>
          <a:p>
            <a:r>
              <a:rPr lang="en-GB" b="1" dirty="0" smtClean="0"/>
              <a:t>Marina </a:t>
            </a:r>
            <a:r>
              <a:rPr lang="en-GB" b="1" dirty="0" err="1" smtClean="0"/>
              <a:t>Abramovic</a:t>
            </a:r>
            <a:r>
              <a:rPr lang="en-GB" b="1" dirty="0" smtClean="0"/>
              <a:t>, </a:t>
            </a:r>
            <a:r>
              <a:rPr lang="en-GB" b="1" i="1" dirty="0" smtClean="0"/>
              <a:t>‘Rhythm 10’</a:t>
            </a:r>
            <a:r>
              <a:rPr lang="en-GB" b="1" dirty="0" smtClean="0"/>
              <a:t>, 1973</a:t>
            </a:r>
          </a:p>
          <a:p>
            <a:r>
              <a:rPr lang="en-GB" dirty="0" smtClean="0"/>
              <a:t>Deemed </a:t>
            </a:r>
            <a:r>
              <a:rPr lang="en-GB" dirty="0"/>
              <a:t>the ‘grandmother of performance art’, Marina </a:t>
            </a:r>
            <a:r>
              <a:rPr lang="en-GB" dirty="0" err="1"/>
              <a:t>Abramovic</a:t>
            </a:r>
            <a:r>
              <a:rPr lang="en-GB" dirty="0"/>
              <a:t> is a New York based Serbian artist. Born to Yugoslav Partisans, </a:t>
            </a:r>
            <a:r>
              <a:rPr lang="en-GB" dirty="0" err="1"/>
              <a:t>Abramovic</a:t>
            </a:r>
            <a:r>
              <a:rPr lang="en-GB" dirty="0" smtClean="0"/>
              <a:t> behaviour was restricted by her </a:t>
            </a:r>
            <a:r>
              <a:rPr lang="en-GB" dirty="0"/>
              <a:t>mother’s desire to</a:t>
            </a:r>
            <a:r>
              <a:rPr lang="en-GB" dirty="0" smtClean="0"/>
              <a:t> have power over her </a:t>
            </a:r>
            <a:r>
              <a:rPr lang="en-GB" dirty="0"/>
              <a:t>and her brother’s lives</a:t>
            </a:r>
            <a:r>
              <a:rPr lang="en-GB" dirty="0" smtClean="0"/>
              <a:t>. </a:t>
            </a:r>
            <a:r>
              <a:rPr lang="en-GB" dirty="0"/>
              <a:t>In this piece </a:t>
            </a:r>
            <a:r>
              <a:rPr lang="en-GB" dirty="0" err="1"/>
              <a:t>Abramovic</a:t>
            </a:r>
            <a:r>
              <a:rPr lang="en-GB" dirty="0"/>
              <a:t> uses twenty knives and two tape recorders and played the Slavic knife game ‘five finger fillet’. </a:t>
            </a:r>
            <a:r>
              <a:rPr lang="en-GB" dirty="0" err="1"/>
              <a:t>Abramovic</a:t>
            </a:r>
            <a:r>
              <a:rPr lang="en-GB" dirty="0"/>
              <a:t> swaps her current knife for a new one each time she stabs her hand and, once she makes twenty cuts, she replays the tape and tries to recreate the pattern.  This act unifies the past with the present and questions whether replication truly recaptures the something from the past. </a:t>
            </a:r>
            <a:r>
              <a:rPr lang="en-GB" dirty="0" err="1"/>
              <a:t>Abramovic’s</a:t>
            </a:r>
            <a:r>
              <a:rPr lang="en-GB" dirty="0"/>
              <a:t> mother controlled many aspects of her life, including forcing her to be home before 10pm each night; it is possible that </a:t>
            </a:r>
            <a:r>
              <a:rPr lang="en-GB" dirty="0" err="1"/>
              <a:t>Abramovic</a:t>
            </a:r>
            <a:r>
              <a:rPr lang="en-GB" dirty="0"/>
              <a:t> used this performance to attempt to reclaim her body through this ritualistic self-mutilation. The intense level of concentration needed for this work demands a stoical detachment from the pain, further considering metaphysical ideas</a:t>
            </a:r>
            <a:r>
              <a:rPr lang="en-GB" dirty="0" smtClean="0"/>
              <a:t> concerning </a:t>
            </a:r>
            <a:r>
              <a:rPr lang="en-GB" dirty="0"/>
              <a:t>states of existence. </a:t>
            </a:r>
          </a:p>
          <a:p>
            <a:r>
              <a:rPr lang="en-GB" dirty="0" smtClean="0"/>
              <a:t> </a:t>
            </a:r>
            <a:endParaRPr lang="en-US" dirty="0"/>
          </a:p>
        </p:txBody>
      </p:sp>
      <p:pic>
        <p:nvPicPr>
          <p:cNvPr id="5" name="Picture 4"/>
          <p:cNvPicPr>
            <a:picLocks noChangeAspect="1"/>
          </p:cNvPicPr>
          <p:nvPr/>
        </p:nvPicPr>
        <p:blipFill>
          <a:blip r:embed="rId2"/>
          <a:srcRect l="9964"/>
          <a:stretch>
            <a:fillRect/>
          </a:stretch>
        </p:blipFill>
        <p:spPr>
          <a:xfrm>
            <a:off x="6422571" y="1996658"/>
            <a:ext cx="2721429" cy="4064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9249" y="446814"/>
            <a:ext cx="8560465" cy="1569660"/>
          </a:xfrm>
          <a:prstGeom prst="rect">
            <a:avLst/>
          </a:prstGeom>
          <a:noFill/>
        </p:spPr>
        <p:txBody>
          <a:bodyPr wrap="square" rtlCol="0">
            <a:spAutoFit/>
          </a:bodyPr>
          <a:lstStyle/>
          <a:p>
            <a:r>
              <a:rPr lang="en-US" sz="2400" dirty="0" smtClean="0"/>
              <a:t>Once you have written the ‘blurb’ for each image you may feel that you can write the overview of the room and then the overview of the whole exhibition.  It doesn’t matter as long as all parts have been drafted before you return in September. </a:t>
            </a:r>
            <a:endParaRPr lang="en-US" sz="2400" dirty="0"/>
          </a:p>
        </p:txBody>
      </p:sp>
      <p:pic>
        <p:nvPicPr>
          <p:cNvPr id="4" name="Picture 3"/>
          <p:cNvPicPr>
            <a:picLocks noChangeAspect="1"/>
          </p:cNvPicPr>
          <p:nvPr/>
        </p:nvPicPr>
        <p:blipFill>
          <a:blip r:embed="rId2"/>
          <a:stretch>
            <a:fillRect/>
          </a:stretch>
        </p:blipFill>
        <p:spPr>
          <a:xfrm>
            <a:off x="4499428" y="2016474"/>
            <a:ext cx="4390285" cy="3095151"/>
          </a:xfrm>
          <a:prstGeom prst="rect">
            <a:avLst/>
          </a:prstGeom>
        </p:spPr>
      </p:pic>
      <p:pic>
        <p:nvPicPr>
          <p:cNvPr id="6" name="Picture 5"/>
          <p:cNvPicPr>
            <a:picLocks noChangeAspect="1"/>
          </p:cNvPicPr>
          <p:nvPr/>
        </p:nvPicPr>
        <p:blipFill>
          <a:blip r:embed="rId3"/>
          <a:stretch>
            <a:fillRect/>
          </a:stretch>
        </p:blipFill>
        <p:spPr>
          <a:xfrm>
            <a:off x="618356" y="2357971"/>
            <a:ext cx="2236059" cy="3354088"/>
          </a:xfrm>
          <a:prstGeom prst="rect">
            <a:avLst/>
          </a:prstGeom>
        </p:spPr>
      </p:pic>
      <p:pic>
        <p:nvPicPr>
          <p:cNvPr id="8" name="Picture 7"/>
          <p:cNvPicPr>
            <a:picLocks noChangeAspect="1"/>
          </p:cNvPicPr>
          <p:nvPr/>
        </p:nvPicPr>
        <p:blipFill>
          <a:blip r:embed="rId4"/>
          <a:stretch>
            <a:fillRect/>
          </a:stretch>
        </p:blipFill>
        <p:spPr>
          <a:xfrm>
            <a:off x="1943487" y="3509032"/>
            <a:ext cx="4020723" cy="2680482"/>
          </a:xfrm>
          <a:prstGeom prst="rect">
            <a:avLst/>
          </a:prstGeom>
        </p:spPr>
      </p:pic>
      <p:pic>
        <p:nvPicPr>
          <p:cNvPr id="9" name="Picture 8"/>
          <p:cNvPicPr>
            <a:picLocks noChangeAspect="1"/>
          </p:cNvPicPr>
          <p:nvPr/>
        </p:nvPicPr>
        <p:blipFill>
          <a:blip r:embed="rId5"/>
          <a:stretch>
            <a:fillRect/>
          </a:stretch>
        </p:blipFill>
        <p:spPr>
          <a:xfrm>
            <a:off x="4299527" y="3956772"/>
            <a:ext cx="4073072" cy="2715381"/>
          </a:xfrm>
          <a:prstGeom prst="rect">
            <a:avLst/>
          </a:prstGeom>
        </p:spPr>
      </p:pic>
      <p:pic>
        <p:nvPicPr>
          <p:cNvPr id="10" name="Picture 9"/>
          <p:cNvPicPr>
            <a:picLocks noChangeAspect="1"/>
          </p:cNvPicPr>
          <p:nvPr/>
        </p:nvPicPr>
        <p:blipFill>
          <a:blip r:embed="rId6"/>
          <a:stretch>
            <a:fillRect/>
          </a:stretch>
        </p:blipFill>
        <p:spPr>
          <a:xfrm>
            <a:off x="318851" y="4377989"/>
            <a:ext cx="3249272" cy="2294164"/>
          </a:xfrm>
          <a:prstGeom prst="rect">
            <a:avLst/>
          </a:prstGeom>
        </p:spPr>
      </p:pic>
      <p:pic>
        <p:nvPicPr>
          <p:cNvPr id="11" name="Picture 10"/>
          <p:cNvPicPr>
            <a:picLocks noChangeAspect="1"/>
          </p:cNvPicPr>
          <p:nvPr/>
        </p:nvPicPr>
        <p:blipFill>
          <a:blip r:embed="rId7"/>
          <a:stretch>
            <a:fillRect/>
          </a:stretch>
        </p:blipFill>
        <p:spPr>
          <a:xfrm>
            <a:off x="2108066" y="2016474"/>
            <a:ext cx="4782723" cy="3188482"/>
          </a:xfrm>
          <a:prstGeom prst="rect">
            <a:avLst/>
          </a:prstGeom>
        </p:spPr>
      </p:pic>
      <p:sp>
        <p:nvSpPr>
          <p:cNvPr id="12" name="TextBox 11"/>
          <p:cNvSpPr txBox="1"/>
          <p:nvPr/>
        </p:nvSpPr>
        <p:spPr>
          <a:xfrm>
            <a:off x="846639" y="2598946"/>
            <a:ext cx="5315015" cy="3416320"/>
          </a:xfrm>
          <a:prstGeom prst="rect">
            <a:avLst/>
          </a:prstGeom>
          <a:solidFill>
            <a:srgbClr val="FF0000"/>
          </a:solidFill>
          <a:ln>
            <a:solidFill>
              <a:srgbClr val="FF0000"/>
            </a:solidFill>
          </a:ln>
        </p:spPr>
        <p:txBody>
          <a:bodyPr wrap="square" rtlCol="0">
            <a:spAutoFit/>
          </a:bodyPr>
          <a:lstStyle/>
          <a:p>
            <a:r>
              <a:rPr lang="en-US" sz="2400" dirty="0" smtClean="0">
                <a:solidFill>
                  <a:srgbClr val="FFFFFF"/>
                </a:solidFill>
              </a:rPr>
              <a:t>Finally, Everything apart from the Conclusion MUST be written in the third person.</a:t>
            </a:r>
          </a:p>
          <a:p>
            <a:r>
              <a:rPr lang="en-US" sz="2400" dirty="0" err="1" smtClean="0">
                <a:solidFill>
                  <a:srgbClr val="FFFFFF"/>
                </a:solidFill>
              </a:rPr>
              <a:t>Eg</a:t>
            </a:r>
            <a:r>
              <a:rPr lang="en-US" sz="2400" dirty="0" smtClean="0">
                <a:solidFill>
                  <a:srgbClr val="FFFFFF"/>
                </a:solidFill>
              </a:rPr>
              <a:t>.</a:t>
            </a:r>
          </a:p>
          <a:p>
            <a:r>
              <a:rPr lang="en-US" sz="2400" dirty="0" smtClean="0">
                <a:solidFill>
                  <a:srgbClr val="FFFFFF"/>
                </a:solidFill>
              </a:rPr>
              <a:t>This exhibition will consider the work of…</a:t>
            </a:r>
          </a:p>
          <a:p>
            <a:r>
              <a:rPr lang="en-US" sz="2400" dirty="0" smtClean="0">
                <a:solidFill>
                  <a:srgbClr val="FFFFFF"/>
                </a:solidFill>
              </a:rPr>
              <a:t>NOT</a:t>
            </a:r>
          </a:p>
          <a:p>
            <a:r>
              <a:rPr lang="en-US" sz="2400" dirty="0" smtClean="0">
                <a:solidFill>
                  <a:srgbClr val="FFFFFF"/>
                </a:solidFill>
              </a:rPr>
              <a:t>I have chosen these artists because…</a:t>
            </a:r>
          </a:p>
          <a:p>
            <a:endParaRPr lang="en-US" sz="2400" dirty="0" smtClean="0">
              <a:solidFill>
                <a:srgbClr val="FFFFFF"/>
              </a:solidFill>
            </a:endParaRPr>
          </a:p>
          <a:p>
            <a:r>
              <a:rPr lang="en-US" sz="2400" dirty="0" smtClean="0">
                <a:solidFill>
                  <a:srgbClr val="FFFFFF"/>
                </a:solidFill>
              </a:rPr>
              <a:t>You must become the gallery curator!</a:t>
            </a:r>
            <a:endParaRPr lang="en-US" sz="2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TotalTime>
  <Words>1126</Words>
  <Application>Microsoft Macintosh PowerPoint</Application>
  <PresentationFormat>On-screen Show (4:3)</PresentationFormat>
  <Paragraphs>103</Paragraphs>
  <Slides>9</Slides>
  <Notes>0</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Melanie Powell</dc:creator>
  <cp:lastModifiedBy>Melanie Powell</cp:lastModifiedBy>
  <cp:revision>11</cp:revision>
  <dcterms:created xsi:type="dcterms:W3CDTF">2018-07-01T18:46:27Z</dcterms:created>
  <dcterms:modified xsi:type="dcterms:W3CDTF">2018-07-01T18:47:14Z</dcterms:modified>
</cp:coreProperties>
</file>