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sldIdLst>
    <p:sldId id="256" r:id="rId2"/>
    <p:sldId id="290" r:id="rId3"/>
    <p:sldId id="291" r:id="rId4"/>
    <p:sldId id="292" r:id="rId5"/>
    <p:sldId id="293" r:id="rId6"/>
    <p:sldId id="296" r:id="rId7"/>
    <p:sldId id="297" r:id="rId8"/>
    <p:sldId id="269" r:id="rId9"/>
    <p:sldId id="278" r:id="rId10"/>
    <p:sldId id="279" r:id="rId11"/>
    <p:sldId id="280" r:id="rId12"/>
    <p:sldId id="281" r:id="rId13"/>
    <p:sldId id="285" r:id="rId14"/>
    <p:sldId id="283" r:id="rId15"/>
    <p:sldId id="295" r:id="rId16"/>
    <p:sldId id="294" r:id="rId17"/>
    <p:sldId id="257" r:id="rId18"/>
    <p:sldId id="276" r:id="rId19"/>
    <p:sldId id="270" r:id="rId20"/>
    <p:sldId id="271" r:id="rId21"/>
    <p:sldId id="272" r:id="rId22"/>
    <p:sldId id="275" r:id="rId23"/>
    <p:sldId id="259" r:id="rId24"/>
    <p:sldId id="260" r:id="rId25"/>
    <p:sldId id="261" r:id="rId26"/>
    <p:sldId id="262" r:id="rId27"/>
    <p:sldId id="264" r:id="rId28"/>
    <p:sldId id="265" r:id="rId29"/>
    <p:sldId id="298" r:id="rId30"/>
    <p:sldId id="299" r:id="rId31"/>
    <p:sldId id="300" r:id="rId32"/>
    <p:sldId id="301" r:id="rId33"/>
    <p:sldId id="302" r:id="rId34"/>
    <p:sldId id="303" r:id="rId35"/>
    <p:sldId id="304" r:id="rId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6" autoAdjust="0"/>
    <p:restoredTop sz="94660"/>
  </p:normalViewPr>
  <p:slideViewPr>
    <p:cSldViewPr snapToGrid="0">
      <p:cViewPr>
        <p:scale>
          <a:sx n="61" d="100"/>
          <a:sy n="61" d="100"/>
        </p:scale>
        <p:origin x="-102" y="-27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5C9C3A-1FF6-40D2-85DB-78E28755484F}" type="datetimeFigureOut">
              <a:rPr lang="en-GB" smtClean="0"/>
              <a:t>07/02/2018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50C80-6373-438B-8D49-F585F77ED2A2}" type="slidenum">
              <a:rPr lang="en-GB" smtClean="0"/>
              <a:t>‹#›</a:t>
            </a:fld>
            <a:endParaRPr lang="en-GB"/>
          </a:p>
        </p:txBody>
      </p:sp>
    </p:spTree>
    <p:extLst>
      <p:ext uri="{BB962C8B-B14F-4D97-AF65-F5344CB8AC3E}">
        <p14:creationId xmlns:p14="http://schemas.microsoft.com/office/powerpoint/2010/main" val="3247440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ADF012-390F-452C-9DEB-A19DDEBDD4C6}" type="datetimeFigureOut">
              <a:rPr lang="en-GB" smtClean="0"/>
              <a:t>07/02/2018</a:t>
            </a:fld>
            <a:endParaRPr lang="en-GB"/>
          </a:p>
        </p:txBody>
      </p:sp>
      <p:sp>
        <p:nvSpPr>
          <p:cNvPr id="5" name="Footer Placeholder 4"/>
          <p:cNvSpPr>
            <a:spLocks noGrp="1"/>
          </p:cNvSpPr>
          <p:nvPr>
            <p:ph type="ftr" sz="quarter" idx="11"/>
          </p:nvPr>
        </p:nvSpPr>
        <p:spPr>
          <a:xfrm>
            <a:off x="2416500" y="329307"/>
            <a:ext cx="4973915" cy="309201"/>
          </a:xfrm>
        </p:spPr>
        <p:txBody>
          <a:bodyPr/>
          <a:lstStyle/>
          <a:p>
            <a:endParaRPr lang="en-GB"/>
          </a:p>
        </p:txBody>
      </p:sp>
      <p:sp>
        <p:nvSpPr>
          <p:cNvPr id="6" name="Slide Number Placeholder 5"/>
          <p:cNvSpPr>
            <a:spLocks noGrp="1"/>
          </p:cNvSpPr>
          <p:nvPr>
            <p:ph type="sldNum" sz="quarter" idx="12"/>
          </p:nvPr>
        </p:nvSpPr>
        <p:spPr>
          <a:xfrm>
            <a:off x="1437664" y="798973"/>
            <a:ext cx="811019" cy="503578"/>
          </a:xfrm>
        </p:spPr>
        <p:txBody>
          <a:bodyPr/>
          <a:lstStyle/>
          <a:p>
            <a:fld id="{D3F1464A-ADBB-49B9-B3CB-66DDE5BF2483}"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47076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ADF012-390F-452C-9DEB-A19DDEBDD4C6}" type="datetimeFigureOut">
              <a:rPr lang="en-GB" smtClean="0"/>
              <a:t>07/02/2018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F1464A-ADBB-49B9-B3CB-66DDE5BF2483}"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59619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ADF012-390F-452C-9DEB-A19DDEBDD4C6}" type="datetimeFigureOut">
              <a:rPr lang="en-GB" smtClean="0"/>
              <a:t>07/02/2018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F1464A-ADBB-49B9-B3CB-66DDE5BF2483}"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0207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xmlns="" id="{54D175C4-5A37-40C8-8EE3-5E747B5E66BA}"/>
              </a:ext>
            </a:extLst>
          </p:cNvPr>
          <p:cNvSpPr>
            <a:spLocks noGrp="1"/>
          </p:cNvSpPr>
          <p:nvPr>
            <p:ph type="dt" sz="half" idx="10"/>
          </p:nvPr>
        </p:nvSpPr>
        <p:spPr/>
        <p:txBody>
          <a:bodyPr/>
          <a:lstStyle>
            <a:lvl1pPr>
              <a:defRPr/>
            </a:lvl1pPr>
          </a:lstStyle>
          <a:p>
            <a:pPr>
              <a:defRPr/>
            </a:pPr>
            <a:endParaRPr lang="en-GB"/>
          </a:p>
        </p:txBody>
      </p:sp>
      <p:sp>
        <p:nvSpPr>
          <p:cNvPr id="6" name="Footer Placeholder 4">
            <a:extLst>
              <a:ext uri="{FF2B5EF4-FFF2-40B4-BE49-F238E27FC236}">
                <a16:creationId xmlns:a16="http://schemas.microsoft.com/office/drawing/2014/main" xmlns="" id="{5DE84228-971C-46D5-B95B-436E7656737C}"/>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xmlns="" id="{F188112D-F94B-4A31-84C0-081483A357CC}"/>
              </a:ext>
            </a:extLst>
          </p:cNvPr>
          <p:cNvSpPr>
            <a:spLocks noGrp="1"/>
          </p:cNvSpPr>
          <p:nvPr>
            <p:ph type="sldNum" sz="quarter" idx="12"/>
          </p:nvPr>
        </p:nvSpPr>
        <p:spPr/>
        <p:txBody>
          <a:bodyPr/>
          <a:lstStyle>
            <a:lvl1pPr>
              <a:defRPr/>
            </a:lvl1pPr>
          </a:lstStyle>
          <a:p>
            <a:fld id="{DDE99A88-BBC0-4B46-B168-0E72CBBC3EDD}" type="slidenum">
              <a:rPr lang="en-GB" altLang="en-US"/>
              <a:pPr/>
              <a:t>‹#›</a:t>
            </a:fld>
            <a:endParaRPr lang="en-GB" altLang="en-US"/>
          </a:p>
        </p:txBody>
      </p:sp>
    </p:spTree>
    <p:extLst>
      <p:ext uri="{BB962C8B-B14F-4D97-AF65-F5344CB8AC3E}">
        <p14:creationId xmlns:p14="http://schemas.microsoft.com/office/powerpoint/2010/main" val="2698078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ADF012-390F-452C-9DEB-A19DDEBDD4C6}" type="datetimeFigureOut">
              <a:rPr lang="en-GB" smtClean="0"/>
              <a:t>07/02/2018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F1464A-ADBB-49B9-B3CB-66DDE5BF2483}"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41089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ADF012-390F-452C-9DEB-A19DDEBDD4C6}" type="datetimeFigureOut">
              <a:rPr lang="en-GB" smtClean="0"/>
              <a:t>07/02/2018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F1464A-ADBB-49B9-B3CB-66DDE5BF2483}"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72848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ADF012-390F-452C-9DEB-A19DDEBDD4C6}" type="datetimeFigureOut">
              <a:rPr lang="en-GB" smtClean="0"/>
              <a:t>07/02/2018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F1464A-ADBB-49B9-B3CB-66DDE5BF2483}"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663835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ADF012-390F-452C-9DEB-A19DDEBDD4C6}" type="datetimeFigureOut">
              <a:rPr lang="en-GB" smtClean="0"/>
              <a:t>07/02/2018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F1464A-ADBB-49B9-B3CB-66DDE5BF2483}"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41190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ADF012-390F-452C-9DEB-A19DDEBDD4C6}" type="datetimeFigureOut">
              <a:rPr lang="en-GB" smtClean="0"/>
              <a:t>07/02/2018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F1464A-ADBB-49B9-B3CB-66DDE5BF2483}"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85035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ADF012-390F-452C-9DEB-A19DDEBDD4C6}" type="datetimeFigureOut">
              <a:rPr lang="en-GB" smtClean="0"/>
              <a:t>07/02/2018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F1464A-ADBB-49B9-B3CB-66DDE5BF2483}" type="slidenum">
              <a:rPr lang="en-GB" smtClean="0"/>
              <a:t>‹#›</a:t>
            </a:fld>
            <a:endParaRPr lang="en-GB"/>
          </a:p>
        </p:txBody>
      </p:sp>
    </p:spTree>
    <p:extLst>
      <p:ext uri="{BB962C8B-B14F-4D97-AF65-F5344CB8AC3E}">
        <p14:creationId xmlns:p14="http://schemas.microsoft.com/office/powerpoint/2010/main" val="1786791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ADF012-390F-452C-9DEB-A19DDEBDD4C6}" type="datetimeFigureOut">
              <a:rPr lang="en-GB" smtClean="0"/>
              <a:t>07/02/2018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F1464A-ADBB-49B9-B3CB-66DDE5BF2483}"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6786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16ADF012-390F-452C-9DEB-A19DDEBDD4C6}" type="datetimeFigureOut">
              <a:rPr lang="en-GB" smtClean="0"/>
              <a:t>07/02/2018</a:t>
            </a:fld>
            <a:endParaRPr lang="en-GB"/>
          </a:p>
        </p:txBody>
      </p:sp>
      <p:sp>
        <p:nvSpPr>
          <p:cNvPr id="6" name="Footer Placeholder 5"/>
          <p:cNvSpPr>
            <a:spLocks noGrp="1"/>
          </p:cNvSpPr>
          <p:nvPr>
            <p:ph type="ftr" sz="quarter" idx="11"/>
          </p:nvPr>
        </p:nvSpPr>
        <p:spPr>
          <a:xfrm>
            <a:off x="1447382" y="318640"/>
            <a:ext cx="5541004" cy="320931"/>
          </a:xfrm>
        </p:spPr>
        <p:txBody>
          <a:bodyPr/>
          <a:lstStyle/>
          <a:p>
            <a:endParaRPr lang="en-GB"/>
          </a:p>
        </p:txBody>
      </p:sp>
      <p:sp>
        <p:nvSpPr>
          <p:cNvPr id="7" name="Slide Number Placeholder 6"/>
          <p:cNvSpPr>
            <a:spLocks noGrp="1"/>
          </p:cNvSpPr>
          <p:nvPr>
            <p:ph type="sldNum" sz="quarter" idx="12"/>
          </p:nvPr>
        </p:nvSpPr>
        <p:spPr/>
        <p:txBody>
          <a:bodyPr/>
          <a:lstStyle/>
          <a:p>
            <a:fld id="{D3F1464A-ADBB-49B9-B3CB-66DDE5BF2483}"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1741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16ADF012-390F-452C-9DEB-A19DDEBDD4C6}" type="datetimeFigureOut">
              <a:rPr lang="en-GB" smtClean="0"/>
              <a:t>07/02/2018</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D3F1464A-ADBB-49B9-B3CB-66DDE5BF2483}"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339792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71D504-45D4-40D6-A7B8-8DC5414162BE}"/>
              </a:ext>
            </a:extLst>
          </p:cNvPr>
          <p:cNvSpPr>
            <a:spLocks noGrp="1"/>
          </p:cNvSpPr>
          <p:nvPr>
            <p:ph type="ctrTitle"/>
          </p:nvPr>
        </p:nvSpPr>
        <p:spPr/>
        <p:txBody>
          <a:bodyPr/>
          <a:lstStyle/>
          <a:p>
            <a:r>
              <a:rPr lang="en-GB" dirty="0"/>
              <a:t>GCSE Exam 2018</a:t>
            </a:r>
          </a:p>
        </p:txBody>
      </p:sp>
      <p:sp>
        <p:nvSpPr>
          <p:cNvPr id="3" name="Subtitle 2">
            <a:extLst>
              <a:ext uri="{FF2B5EF4-FFF2-40B4-BE49-F238E27FC236}">
                <a16:creationId xmlns:a16="http://schemas.microsoft.com/office/drawing/2014/main" xmlns="" id="{B2A9F43E-5A91-4AC0-8112-081A3C3B1732}"/>
              </a:ext>
            </a:extLst>
          </p:cNvPr>
          <p:cNvSpPr>
            <a:spLocks noGrp="1"/>
          </p:cNvSpPr>
          <p:nvPr>
            <p:ph type="subTitle" idx="1"/>
          </p:nvPr>
        </p:nvSpPr>
        <p:spPr/>
        <p:txBody>
          <a:bodyPr/>
          <a:lstStyle/>
          <a:p>
            <a:r>
              <a:rPr lang="en-GB" dirty="0"/>
              <a:t>Fragments Lessons 1-6</a:t>
            </a:r>
          </a:p>
        </p:txBody>
      </p:sp>
    </p:spTree>
    <p:extLst>
      <p:ext uri="{BB962C8B-B14F-4D97-AF65-F5344CB8AC3E}">
        <p14:creationId xmlns:p14="http://schemas.microsoft.com/office/powerpoint/2010/main" val="1634552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0CA6C785-04E7-42A1-BF31-9645D251A91D}"/>
              </a:ext>
            </a:extLst>
          </p:cNvPr>
          <p:cNvPicPr>
            <a:picLocks noChangeAspect="1"/>
          </p:cNvPicPr>
          <p:nvPr/>
        </p:nvPicPr>
        <p:blipFill>
          <a:blip r:embed="rId2"/>
          <a:stretch>
            <a:fillRect/>
          </a:stretch>
        </p:blipFill>
        <p:spPr>
          <a:xfrm>
            <a:off x="5456640" y="1131055"/>
            <a:ext cx="2964032" cy="3849392"/>
          </a:xfrm>
          <a:prstGeom prst="rect">
            <a:avLst/>
          </a:prstGeom>
        </p:spPr>
      </p:pic>
      <p:pic>
        <p:nvPicPr>
          <p:cNvPr id="7" name="Content Placeholder 3" descr="A picture containing pizza, box&#10;&#10;Description generated with high confidence">
            <a:extLst>
              <a:ext uri="{FF2B5EF4-FFF2-40B4-BE49-F238E27FC236}">
                <a16:creationId xmlns:a16="http://schemas.microsoft.com/office/drawing/2014/main" xmlns="" id="{A3E05E2A-8D60-4B03-AB8B-470EDC1C0D61}"/>
              </a:ext>
            </a:extLst>
          </p:cNvPr>
          <p:cNvPicPr>
            <a:picLocks noChangeAspect="1"/>
          </p:cNvPicPr>
          <p:nvPr/>
        </p:nvPicPr>
        <p:blipFill>
          <a:blip r:embed="rId3"/>
          <a:stretch>
            <a:fillRect/>
          </a:stretch>
        </p:blipFill>
        <p:spPr>
          <a:xfrm>
            <a:off x="8584396" y="1072589"/>
            <a:ext cx="2964033" cy="3965261"/>
          </a:xfrm>
          <a:prstGeom prst="rect">
            <a:avLst/>
          </a:prstGeom>
        </p:spPr>
      </p:pic>
      <p:sp>
        <p:nvSpPr>
          <p:cNvPr id="2" name="Title 1">
            <a:extLst>
              <a:ext uri="{FF2B5EF4-FFF2-40B4-BE49-F238E27FC236}">
                <a16:creationId xmlns:a16="http://schemas.microsoft.com/office/drawing/2014/main" xmlns="" id="{12220926-6471-4340-9B8E-270E8CCE5F09}"/>
              </a:ext>
            </a:extLst>
          </p:cNvPr>
          <p:cNvSpPr>
            <a:spLocks noGrp="1"/>
          </p:cNvSpPr>
          <p:nvPr>
            <p:ph type="title"/>
          </p:nvPr>
        </p:nvSpPr>
        <p:spPr>
          <a:xfrm>
            <a:off x="1451580" y="804519"/>
            <a:ext cx="3525184" cy="1049235"/>
          </a:xfrm>
        </p:spPr>
        <p:txBody>
          <a:bodyPr>
            <a:normAutofit/>
          </a:bodyPr>
          <a:lstStyle/>
          <a:p>
            <a:r>
              <a:rPr lang="en-GB" dirty="0"/>
              <a:t>KURT </a:t>
            </a:r>
            <a:r>
              <a:rPr lang="en-GB" dirty="0" err="1"/>
              <a:t>schwitters</a:t>
            </a:r>
            <a:endParaRPr lang="en-GB" dirty="0"/>
          </a:p>
        </p:txBody>
      </p:sp>
      <p:sp>
        <p:nvSpPr>
          <p:cNvPr id="9" name="Content Placeholder 8"/>
          <p:cNvSpPr>
            <a:spLocks noGrp="1"/>
          </p:cNvSpPr>
          <p:nvPr>
            <p:ph idx="1"/>
          </p:nvPr>
        </p:nvSpPr>
        <p:spPr>
          <a:xfrm>
            <a:off x="1451580" y="2015732"/>
            <a:ext cx="3525184" cy="3450613"/>
          </a:xfrm>
        </p:spPr>
        <p:txBody>
          <a:bodyPr>
            <a:normAutofit/>
          </a:bodyPr>
          <a:lstStyle/>
          <a:p>
            <a:pPr>
              <a:lnSpc>
                <a:spcPct val="110000"/>
              </a:lnSpc>
            </a:pPr>
            <a:r>
              <a:rPr lang="en-US" sz="1600" err="1"/>
              <a:t>Schwitters</a:t>
            </a:r>
            <a:r>
              <a:rPr lang="en-US" sz="1600"/>
              <a:t> started this assemblage of discarded rubbish and printed ephemera in Germany in 1920. Seventeen years later he brought it with him to Norway, having escaped from Nazi Germany. There he added Norwegian material: theatre tickets, receipts, newspaper cuttings, scraps of lace, and a box with two china dogs. The different layers of collage reflect the artist’s journey into exile</a:t>
            </a:r>
          </a:p>
        </p:txBody>
      </p:sp>
    </p:spTree>
    <p:extLst>
      <p:ext uri="{BB962C8B-B14F-4D97-AF65-F5344CB8AC3E}">
        <p14:creationId xmlns:p14="http://schemas.microsoft.com/office/powerpoint/2010/main" val="2905378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3" descr="A picture containing indoor&#10;&#10;Description generated with very high confidence">
            <a:extLst>
              <a:ext uri="{FF2B5EF4-FFF2-40B4-BE49-F238E27FC236}">
                <a16:creationId xmlns:a16="http://schemas.microsoft.com/office/drawing/2014/main" xmlns="" id="{45B8193E-F7A4-4480-9F04-9F612CB78F08}"/>
              </a:ext>
            </a:extLst>
          </p:cNvPr>
          <p:cNvPicPr>
            <a:picLocks noChangeAspect="1"/>
          </p:cNvPicPr>
          <p:nvPr/>
        </p:nvPicPr>
        <p:blipFill>
          <a:blip r:embed="rId2"/>
          <a:stretch>
            <a:fillRect/>
          </a:stretch>
        </p:blipFill>
        <p:spPr>
          <a:xfrm>
            <a:off x="7569023" y="1589106"/>
            <a:ext cx="3512960" cy="3512960"/>
          </a:xfrm>
          <a:prstGeom prst="rect">
            <a:avLst/>
          </a:prstGeom>
        </p:spPr>
      </p:pic>
      <p:sp>
        <p:nvSpPr>
          <p:cNvPr id="2" name="Title 1">
            <a:extLst>
              <a:ext uri="{FF2B5EF4-FFF2-40B4-BE49-F238E27FC236}">
                <a16:creationId xmlns:a16="http://schemas.microsoft.com/office/drawing/2014/main" xmlns="" id="{3C2F24C1-EB9E-4597-AF52-3717A2BA4993}"/>
              </a:ext>
            </a:extLst>
          </p:cNvPr>
          <p:cNvSpPr>
            <a:spLocks noGrp="1"/>
          </p:cNvSpPr>
          <p:nvPr>
            <p:ph type="title"/>
          </p:nvPr>
        </p:nvSpPr>
        <p:spPr>
          <a:xfrm>
            <a:off x="1451579" y="804519"/>
            <a:ext cx="5550357" cy="1049235"/>
          </a:xfrm>
        </p:spPr>
        <p:txBody>
          <a:bodyPr>
            <a:normAutofit/>
          </a:bodyPr>
          <a:lstStyle/>
          <a:p>
            <a:r>
              <a:rPr lang="en-GB" dirty="0"/>
              <a:t>Dogsanddice.co.uk</a:t>
            </a:r>
          </a:p>
        </p:txBody>
      </p:sp>
      <p:sp>
        <p:nvSpPr>
          <p:cNvPr id="24" name="Content Placeholder 11"/>
          <p:cNvSpPr>
            <a:spLocks noGrp="1"/>
          </p:cNvSpPr>
          <p:nvPr>
            <p:ph idx="1"/>
          </p:nvPr>
        </p:nvSpPr>
        <p:spPr>
          <a:xfrm>
            <a:off x="1451579" y="2015732"/>
            <a:ext cx="5550357" cy="3450613"/>
          </a:xfrm>
        </p:spPr>
        <p:txBody>
          <a:bodyPr>
            <a:normAutofit/>
          </a:bodyPr>
          <a:lstStyle/>
          <a:p>
            <a:r>
              <a:rPr lang="en-US" dirty="0">
                <a:latin typeface="Arial" panose="020B0604020202020204" pitchFamily="34" charset="0"/>
                <a:cs typeface="Arial" panose="020B0604020202020204" pitchFamily="34" charset="0"/>
              </a:rPr>
              <a:t>“Creating a collage like this involves obsessively wandering – lost in scraps &amp; cuttings, making decisions, creating connections, wrongs – rights, tiny personal compositional signatures or jokes, mulling over, stopping – or not, and that secret sensation of something coming to the end of it’s journey right in front of your eyes.”</a:t>
            </a:r>
          </a:p>
        </p:txBody>
      </p:sp>
    </p:spTree>
    <p:extLst>
      <p:ext uri="{BB962C8B-B14F-4D97-AF65-F5344CB8AC3E}">
        <p14:creationId xmlns:p14="http://schemas.microsoft.com/office/powerpoint/2010/main" val="1430935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6063CAF9-2C5B-447F-8629-DADE0EE22313}"/>
              </a:ext>
            </a:extLst>
          </p:cNvPr>
          <p:cNvPicPr>
            <a:picLocks noChangeAspect="1"/>
          </p:cNvPicPr>
          <p:nvPr/>
        </p:nvPicPr>
        <p:blipFill>
          <a:blip r:embed="rId2"/>
          <a:stretch>
            <a:fillRect/>
          </a:stretch>
        </p:blipFill>
        <p:spPr>
          <a:xfrm>
            <a:off x="6161617" y="2015734"/>
            <a:ext cx="4826031" cy="3450613"/>
          </a:xfrm>
          <a:prstGeom prst="rect">
            <a:avLst/>
          </a:prstGeom>
        </p:spPr>
      </p:pic>
      <p:sp>
        <p:nvSpPr>
          <p:cNvPr id="2" name="Title 1">
            <a:extLst>
              <a:ext uri="{FF2B5EF4-FFF2-40B4-BE49-F238E27FC236}">
                <a16:creationId xmlns:a16="http://schemas.microsoft.com/office/drawing/2014/main" xmlns="" id="{9DB6D078-F92B-4C1B-9E2D-84C11C7D5409}"/>
              </a:ext>
            </a:extLst>
          </p:cNvPr>
          <p:cNvSpPr>
            <a:spLocks noGrp="1"/>
          </p:cNvSpPr>
          <p:nvPr>
            <p:ph type="title"/>
          </p:nvPr>
        </p:nvSpPr>
        <p:spPr>
          <a:xfrm>
            <a:off x="1451579" y="804519"/>
            <a:ext cx="9603275" cy="1049235"/>
          </a:xfrm>
        </p:spPr>
        <p:txBody>
          <a:bodyPr>
            <a:normAutofit/>
          </a:bodyPr>
          <a:lstStyle/>
          <a:p>
            <a:r>
              <a:rPr lang="en-GB" dirty="0"/>
              <a:t>homework</a:t>
            </a:r>
          </a:p>
        </p:txBody>
      </p:sp>
      <p:sp>
        <p:nvSpPr>
          <p:cNvPr id="3" name="Content Placeholder 2">
            <a:extLst>
              <a:ext uri="{FF2B5EF4-FFF2-40B4-BE49-F238E27FC236}">
                <a16:creationId xmlns:a16="http://schemas.microsoft.com/office/drawing/2014/main" xmlns="" id="{0D33D029-69F8-41BC-8124-CAA17DA90760}"/>
              </a:ext>
            </a:extLst>
          </p:cNvPr>
          <p:cNvSpPr>
            <a:spLocks noGrp="1"/>
          </p:cNvSpPr>
          <p:nvPr>
            <p:ph idx="1"/>
          </p:nvPr>
        </p:nvSpPr>
        <p:spPr>
          <a:xfrm>
            <a:off x="1451579" y="2015734"/>
            <a:ext cx="4162555" cy="3450613"/>
          </a:xfrm>
        </p:spPr>
        <p:txBody>
          <a:bodyPr>
            <a:normAutofit fontScale="85000" lnSpcReduction="20000"/>
          </a:bodyPr>
          <a:lstStyle/>
          <a:p>
            <a:r>
              <a:rPr lang="en-GB" dirty="0"/>
              <a:t>Over the next week keep everything that you would normally throw away!...food packets/receipts, magazines, any packaging that would normally go into a waste paper basket.</a:t>
            </a:r>
          </a:p>
          <a:p>
            <a:r>
              <a:rPr lang="en-GB" dirty="0"/>
              <a:t>Once you have enough collected materials create an abstract pattern or design from all the parts.  Try to make the outcome intricate!</a:t>
            </a:r>
          </a:p>
          <a:p>
            <a:r>
              <a:rPr lang="en-GB" dirty="0"/>
              <a:t>Next make a full page drawing/painting of a section of your collage.</a:t>
            </a:r>
          </a:p>
        </p:txBody>
      </p:sp>
    </p:spTree>
    <p:extLst>
      <p:ext uri="{BB962C8B-B14F-4D97-AF65-F5344CB8AC3E}">
        <p14:creationId xmlns:p14="http://schemas.microsoft.com/office/powerpoint/2010/main" val="24125592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xmlns="" id="{0BF3B5F6-0E61-4619-A997-B1B0C82C2EC3}"/>
              </a:ext>
            </a:extLst>
          </p:cNvPr>
          <p:cNvPicPr>
            <a:picLocks noChangeAspect="1"/>
          </p:cNvPicPr>
          <p:nvPr/>
        </p:nvPicPr>
        <p:blipFill>
          <a:blip r:embed="rId2"/>
          <a:stretch>
            <a:fillRect/>
          </a:stretch>
        </p:blipFill>
        <p:spPr>
          <a:xfrm>
            <a:off x="6094411" y="1486617"/>
            <a:ext cx="4960442" cy="3298693"/>
          </a:xfrm>
          <a:prstGeom prst="rect">
            <a:avLst/>
          </a:prstGeom>
        </p:spPr>
      </p:pic>
      <p:sp>
        <p:nvSpPr>
          <p:cNvPr id="2" name="Title 1">
            <a:extLst>
              <a:ext uri="{FF2B5EF4-FFF2-40B4-BE49-F238E27FC236}">
                <a16:creationId xmlns:a16="http://schemas.microsoft.com/office/drawing/2014/main" xmlns="" id="{5224096E-65E3-4EF2-9D27-7310D653AA1D}"/>
              </a:ext>
            </a:extLst>
          </p:cNvPr>
          <p:cNvSpPr>
            <a:spLocks noGrp="1"/>
          </p:cNvSpPr>
          <p:nvPr>
            <p:ph type="title"/>
          </p:nvPr>
        </p:nvSpPr>
        <p:spPr>
          <a:xfrm>
            <a:off x="1451580" y="804520"/>
            <a:ext cx="4176511" cy="1049235"/>
          </a:xfrm>
        </p:spPr>
        <p:txBody>
          <a:bodyPr>
            <a:normAutofit/>
          </a:bodyPr>
          <a:lstStyle/>
          <a:p>
            <a:r>
              <a:rPr lang="en-GB" dirty="0"/>
              <a:t>Holly </a:t>
            </a:r>
            <a:r>
              <a:rPr lang="en-GB" dirty="0" err="1"/>
              <a:t>naylor</a:t>
            </a:r>
            <a:endParaRPr lang="en-GB" dirty="0"/>
          </a:p>
        </p:txBody>
      </p:sp>
      <p:sp>
        <p:nvSpPr>
          <p:cNvPr id="9" name="Content Placeholder 8"/>
          <p:cNvSpPr>
            <a:spLocks noGrp="1"/>
          </p:cNvSpPr>
          <p:nvPr>
            <p:ph idx="1"/>
          </p:nvPr>
        </p:nvSpPr>
        <p:spPr>
          <a:xfrm>
            <a:off x="1451581" y="2015732"/>
            <a:ext cx="4172212" cy="3450613"/>
          </a:xfrm>
        </p:spPr>
        <p:txBody>
          <a:bodyPr>
            <a:normAutofit fontScale="62500" lnSpcReduction="20000"/>
          </a:bodyPr>
          <a:lstStyle/>
          <a:p>
            <a:r>
              <a:rPr lang="en-US" dirty="0"/>
              <a:t>I began pin-pricking old postcards I had found in Kazimierz market in Krakow and started to pin-prick according to tonality within the images. I however quickly progressed to the film photographs I had taken of light blurs by the Quayside in Newcastle in January before I had arrived in Krakow. I became interested in the layering of drawings, and how I considered my film photographic pieces as drawings in themselves, and so to pin-prick over the photograph was to draw over an existing drawing. The pin-pricks look as if I have almost graffitied or scribbled over the photographic drawing, with the background lighting illuminating/ highlighting certain details of the drawing tonally as if you would with the intensity of pencil tonality</a:t>
            </a:r>
          </a:p>
        </p:txBody>
      </p:sp>
    </p:spTree>
    <p:extLst>
      <p:ext uri="{BB962C8B-B14F-4D97-AF65-F5344CB8AC3E}">
        <p14:creationId xmlns:p14="http://schemas.microsoft.com/office/powerpoint/2010/main" val="2523328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D81234A-9C72-413B-8B60-9C02DE73B04C}"/>
              </a:ext>
            </a:extLst>
          </p:cNvPr>
          <p:cNvPicPr>
            <a:picLocks noChangeAspect="1"/>
          </p:cNvPicPr>
          <p:nvPr/>
        </p:nvPicPr>
        <p:blipFill>
          <a:blip r:embed="rId2"/>
          <a:stretch>
            <a:fillRect/>
          </a:stretch>
        </p:blipFill>
        <p:spPr>
          <a:xfrm>
            <a:off x="6849326" y="2015734"/>
            <a:ext cx="3450613" cy="3450613"/>
          </a:xfrm>
          <a:prstGeom prst="rect">
            <a:avLst/>
          </a:prstGeom>
        </p:spPr>
      </p:pic>
      <p:sp>
        <p:nvSpPr>
          <p:cNvPr id="2" name="Title 1">
            <a:extLst>
              <a:ext uri="{FF2B5EF4-FFF2-40B4-BE49-F238E27FC236}">
                <a16:creationId xmlns:a16="http://schemas.microsoft.com/office/drawing/2014/main" xmlns="" id="{16BCB83C-74AA-4096-8636-9A5BF61E162B}"/>
              </a:ext>
            </a:extLst>
          </p:cNvPr>
          <p:cNvSpPr>
            <a:spLocks noGrp="1"/>
          </p:cNvSpPr>
          <p:nvPr>
            <p:ph type="title"/>
          </p:nvPr>
        </p:nvSpPr>
        <p:spPr>
          <a:xfrm>
            <a:off x="1451579" y="804519"/>
            <a:ext cx="9603275" cy="1049235"/>
          </a:xfrm>
        </p:spPr>
        <p:txBody>
          <a:bodyPr>
            <a:normAutofit/>
          </a:bodyPr>
          <a:lstStyle/>
          <a:p>
            <a:r>
              <a:rPr lang="en-GB" dirty="0"/>
              <a:t>Workshop 3-pin pricking</a:t>
            </a:r>
          </a:p>
        </p:txBody>
      </p:sp>
      <p:sp>
        <p:nvSpPr>
          <p:cNvPr id="3" name="Content Placeholder 2">
            <a:extLst>
              <a:ext uri="{FF2B5EF4-FFF2-40B4-BE49-F238E27FC236}">
                <a16:creationId xmlns:a16="http://schemas.microsoft.com/office/drawing/2014/main" xmlns="" id="{341FA29E-3C8F-4619-9F48-38BEDCA2740A}"/>
              </a:ext>
            </a:extLst>
          </p:cNvPr>
          <p:cNvSpPr>
            <a:spLocks noGrp="1"/>
          </p:cNvSpPr>
          <p:nvPr>
            <p:ph idx="1"/>
          </p:nvPr>
        </p:nvSpPr>
        <p:spPr>
          <a:xfrm>
            <a:off x="1451579" y="2015734"/>
            <a:ext cx="4162555" cy="3450613"/>
          </a:xfrm>
        </p:spPr>
        <p:txBody>
          <a:bodyPr>
            <a:normAutofit/>
          </a:bodyPr>
          <a:lstStyle/>
          <a:p>
            <a:pPr>
              <a:lnSpc>
                <a:spcPct val="110000"/>
              </a:lnSpc>
            </a:pPr>
            <a:r>
              <a:rPr lang="en-GB" sz="1100"/>
              <a:t>Bring in an old family photo (photocopied) </a:t>
            </a:r>
          </a:p>
          <a:p>
            <a:pPr>
              <a:lnSpc>
                <a:spcPct val="110000"/>
              </a:lnSpc>
            </a:pPr>
            <a:r>
              <a:rPr lang="en-GB" sz="1100"/>
              <a:t>Tape this down to another sheet of white cartridge paper</a:t>
            </a:r>
          </a:p>
          <a:p>
            <a:pPr>
              <a:lnSpc>
                <a:spcPct val="110000"/>
              </a:lnSpc>
            </a:pPr>
            <a:r>
              <a:rPr lang="en-GB" sz="1100"/>
              <a:t>Pin prick through the image (both sheets)</a:t>
            </a:r>
          </a:p>
          <a:p>
            <a:pPr>
              <a:lnSpc>
                <a:spcPct val="110000"/>
              </a:lnSpc>
            </a:pPr>
            <a:r>
              <a:rPr lang="en-GB" sz="1100"/>
              <a:t>When finished stick the cartridge paper image into your book</a:t>
            </a:r>
          </a:p>
          <a:p>
            <a:pPr>
              <a:lnSpc>
                <a:spcPct val="110000"/>
              </a:lnSpc>
            </a:pPr>
            <a:r>
              <a:rPr lang="en-GB" sz="1100"/>
              <a:t>Lay the photo over a blank page in your book, and tape down. Use ink to paint over the photo so the ink goes through the holes on to the paper.</a:t>
            </a:r>
          </a:p>
          <a:p>
            <a:pPr>
              <a:lnSpc>
                <a:spcPct val="110000"/>
              </a:lnSpc>
            </a:pPr>
            <a:r>
              <a:rPr lang="en-GB" sz="1100"/>
              <a:t>Afterwards bleach into the ink (on the photo) to reveal parts of the image.</a:t>
            </a:r>
          </a:p>
          <a:p>
            <a:pPr>
              <a:lnSpc>
                <a:spcPct val="110000"/>
              </a:lnSpc>
            </a:pPr>
            <a:r>
              <a:rPr lang="en-GB" sz="1100"/>
              <a:t>You should now have 3 versions of the same image-1 white raised pin prick image, 2 the ink dot image, and 3 the bleached photo. Document all in your book.</a:t>
            </a:r>
          </a:p>
          <a:p>
            <a:pPr>
              <a:lnSpc>
                <a:spcPct val="110000"/>
              </a:lnSpc>
            </a:pPr>
            <a:endParaRPr lang="en-GB" sz="1100"/>
          </a:p>
          <a:p>
            <a:pPr>
              <a:lnSpc>
                <a:spcPct val="110000"/>
              </a:lnSpc>
            </a:pPr>
            <a:endParaRPr lang="en-GB" sz="1100"/>
          </a:p>
        </p:txBody>
      </p:sp>
    </p:spTree>
    <p:extLst>
      <p:ext uri="{BB962C8B-B14F-4D97-AF65-F5344CB8AC3E}">
        <p14:creationId xmlns:p14="http://schemas.microsoft.com/office/powerpoint/2010/main" val="19834297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xmlns="" id="{367F3CC6-FBB3-4267-9914-7CC669CA1ADB}"/>
              </a:ext>
            </a:extLst>
          </p:cNvPr>
          <p:cNvSpPr>
            <a:spLocks noGrp="1"/>
          </p:cNvSpPr>
          <p:nvPr>
            <p:ph type="title"/>
          </p:nvPr>
        </p:nvSpPr>
        <p:spPr/>
        <p:txBody>
          <a:bodyPr/>
          <a:lstStyle/>
          <a:p>
            <a:r>
              <a:rPr lang="en-GB" altLang="en-US" dirty="0"/>
              <a:t>Workshop 4-Aerial Landscape Lino prints</a:t>
            </a:r>
          </a:p>
        </p:txBody>
      </p:sp>
      <p:pic>
        <p:nvPicPr>
          <p:cNvPr id="10243" name="Picture 2">
            <a:extLst>
              <a:ext uri="{FF2B5EF4-FFF2-40B4-BE49-F238E27FC236}">
                <a16:creationId xmlns:a16="http://schemas.microsoft.com/office/drawing/2014/main" xmlns="" id="{9C3A6FCC-BD74-4501-BE6B-0B7CB8437A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4790" y="1992774"/>
            <a:ext cx="4176713" cy="2798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3">
            <a:extLst>
              <a:ext uri="{FF2B5EF4-FFF2-40B4-BE49-F238E27FC236}">
                <a16:creationId xmlns:a16="http://schemas.microsoft.com/office/drawing/2014/main" xmlns="" id="{CC52E82D-4642-4B32-B9B5-05F56608A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918" y="2053652"/>
            <a:ext cx="2806781" cy="268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5" name="TextBox 3">
            <a:extLst>
              <a:ext uri="{FF2B5EF4-FFF2-40B4-BE49-F238E27FC236}">
                <a16:creationId xmlns:a16="http://schemas.microsoft.com/office/drawing/2014/main" xmlns="" id="{3C6B8B69-B070-44A9-A9BD-29FC54F466AE}"/>
              </a:ext>
            </a:extLst>
          </p:cNvPr>
          <p:cNvSpPr txBox="1">
            <a:spLocks noChangeArrowheads="1"/>
          </p:cNvSpPr>
          <p:nvPr/>
        </p:nvSpPr>
        <p:spPr bwMode="auto">
          <a:xfrm>
            <a:off x="360739" y="2156100"/>
            <a:ext cx="352921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r>
              <a:rPr lang="en-GB" altLang="en-US" dirty="0"/>
              <a:t>Collect “google maps” (using Google Earth) of the are you live in. </a:t>
            </a:r>
          </a:p>
          <a:p>
            <a:pPr eaLnBrk="1" hangingPunct="1"/>
            <a:r>
              <a:rPr lang="en-GB" altLang="en-US" dirty="0"/>
              <a:t>Make detailed line drawings from these and then trace onto Lino.</a:t>
            </a:r>
          </a:p>
          <a:p>
            <a:pPr eaLnBrk="1" hangingPunct="1"/>
            <a:r>
              <a:rPr lang="en-GB" altLang="en-US" dirty="0"/>
              <a:t>Cut your lino and make a 3 colour print from these.</a:t>
            </a:r>
          </a:p>
          <a:p>
            <a:pPr eaLnBrk="1" hangingPunct="1"/>
            <a:r>
              <a:rPr lang="en-GB" altLang="en-US" dirty="0"/>
              <a:t>Experiment with layering the print to create a 3d image.</a:t>
            </a:r>
          </a:p>
        </p:txBody>
      </p:sp>
    </p:spTree>
    <p:extLst>
      <p:ext uri="{BB962C8B-B14F-4D97-AF65-F5344CB8AC3E}">
        <p14:creationId xmlns:p14="http://schemas.microsoft.com/office/powerpoint/2010/main" val="4117395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20B7D-1248-4D80-8A98-A722C0FAEECD}"/>
              </a:ext>
            </a:extLst>
          </p:cNvPr>
          <p:cNvSpPr>
            <a:spLocks noGrp="1"/>
          </p:cNvSpPr>
          <p:nvPr>
            <p:ph type="title"/>
          </p:nvPr>
        </p:nvSpPr>
        <p:spPr/>
        <p:txBody>
          <a:bodyPr>
            <a:normAutofit/>
          </a:bodyPr>
          <a:lstStyle/>
          <a:p>
            <a:r>
              <a:rPr lang="en-GB" sz="4400" dirty="0">
                <a:latin typeface="Arial" panose="020B0604020202020204" pitchFamily="34" charset="0"/>
                <a:cs typeface="Arial" panose="020B0604020202020204" pitchFamily="34" charset="0"/>
              </a:rPr>
              <a:t>		homework</a:t>
            </a:r>
          </a:p>
        </p:txBody>
      </p:sp>
      <p:sp>
        <p:nvSpPr>
          <p:cNvPr id="4" name="Content Placeholder 3">
            <a:extLst>
              <a:ext uri="{FF2B5EF4-FFF2-40B4-BE49-F238E27FC236}">
                <a16:creationId xmlns:a16="http://schemas.microsoft.com/office/drawing/2014/main" xmlns="" id="{B7402A24-ABF0-4D55-98A1-C21BE5F406EA}"/>
              </a:ext>
            </a:extLst>
          </p:cNvPr>
          <p:cNvSpPr>
            <a:spLocks noGrp="1"/>
          </p:cNvSpPr>
          <p:nvPr>
            <p:ph idx="1"/>
          </p:nvPr>
        </p:nvSpPr>
        <p:spPr/>
        <p:txBody>
          <a:bodyPr>
            <a:normAutofit/>
          </a:bodyPr>
          <a:lstStyle/>
          <a:p>
            <a:r>
              <a:rPr lang="en-GB" sz="4800" dirty="0">
                <a:latin typeface="Arial" panose="020B0604020202020204" pitchFamily="34" charset="0"/>
                <a:cs typeface="Arial" panose="020B0604020202020204" pitchFamily="34" charset="0"/>
              </a:rPr>
              <a:t>Research one of the following artists….</a:t>
            </a:r>
          </a:p>
        </p:txBody>
      </p:sp>
    </p:spTree>
    <p:extLst>
      <p:ext uri="{BB962C8B-B14F-4D97-AF65-F5344CB8AC3E}">
        <p14:creationId xmlns:p14="http://schemas.microsoft.com/office/powerpoint/2010/main" val="508598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Robert Wechsler</a:t>
            </a: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1314" y="3429000"/>
            <a:ext cx="3089920" cy="2587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4359" y="3263109"/>
            <a:ext cx="3245231" cy="2896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48292" y="2062780"/>
            <a:ext cx="8835354" cy="1200329"/>
          </a:xfrm>
          <a:prstGeom prst="rect">
            <a:avLst/>
          </a:prstGeom>
        </p:spPr>
        <p:txBody>
          <a:bodyPr wrap="square">
            <a:spAutoFit/>
          </a:bodyPr>
          <a:lstStyle/>
          <a:p>
            <a:pPr eaLnBrk="0" fontAlgn="base" hangingPunct="0">
              <a:spcBef>
                <a:spcPct val="0"/>
              </a:spcBef>
              <a:spcAft>
                <a:spcPct val="0"/>
              </a:spcAft>
            </a:pPr>
            <a:r>
              <a:rPr lang="en-GB" dirty="0">
                <a:solidFill>
                  <a:srgbClr val="2F2B20"/>
                </a:solidFill>
                <a:latin typeface="Arial" panose="020B0604020202020204" pitchFamily="34" charset="0"/>
              </a:rPr>
              <a:t>Artist Robert Wechsler was </a:t>
            </a:r>
            <a:r>
              <a:rPr lang="en-GB" dirty="0" err="1">
                <a:solidFill>
                  <a:srgbClr val="2F2B20"/>
                </a:solidFill>
                <a:latin typeface="Arial" panose="020B0604020202020204" pitchFamily="34" charset="0"/>
              </a:rPr>
              <a:t>comissioned</a:t>
            </a:r>
            <a:r>
              <a:rPr lang="en-GB" dirty="0">
                <a:solidFill>
                  <a:srgbClr val="2F2B20"/>
                </a:solidFill>
                <a:latin typeface="Arial" panose="020B0604020202020204" pitchFamily="34" charset="0"/>
              </a:rPr>
              <a:t> by the </a:t>
            </a:r>
            <a:r>
              <a:rPr lang="en-GB" dirty="0" err="1">
                <a:solidFill>
                  <a:srgbClr val="2F2B20"/>
                </a:solidFill>
                <a:latin typeface="Arial" panose="020B0604020202020204" pitchFamily="34" charset="0"/>
              </a:rPr>
              <a:t>The</a:t>
            </a:r>
            <a:r>
              <a:rPr lang="en-GB" dirty="0">
                <a:solidFill>
                  <a:srgbClr val="2F2B20"/>
                </a:solidFill>
                <a:latin typeface="Arial" panose="020B0604020202020204" pitchFamily="34" charset="0"/>
              </a:rPr>
              <a:t> New Yorker to create a series of coin sculptures for their October 14th money-themed edition. Wechsler used a </a:t>
            </a:r>
            <a:r>
              <a:rPr lang="en-GB" dirty="0" err="1">
                <a:solidFill>
                  <a:srgbClr val="2F2B20"/>
                </a:solidFill>
                <a:latin typeface="Arial" panose="020B0604020202020204" pitchFamily="34" charset="0"/>
              </a:rPr>
              <a:t>jeweler’s</a:t>
            </a:r>
            <a:r>
              <a:rPr lang="en-GB" dirty="0">
                <a:solidFill>
                  <a:srgbClr val="2F2B20"/>
                </a:solidFill>
                <a:latin typeface="Arial" panose="020B0604020202020204" pitchFamily="34" charset="0"/>
              </a:rPr>
              <a:t> saw to cut precise notches in coins from various currencies and then joined them together in several geometric forms</a:t>
            </a:r>
          </a:p>
        </p:txBody>
      </p:sp>
    </p:spTree>
    <p:extLst>
      <p:ext uri="{BB962C8B-B14F-4D97-AF65-F5344CB8AC3E}">
        <p14:creationId xmlns:p14="http://schemas.microsoft.com/office/powerpoint/2010/main" val="3804081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742C14A9-3617-46DD-9FC4-ED828A7D3E6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19E5CB6C-D5A1-44AB-BAD0-E76C67ED280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32" name="Picture 31">
            <a:extLst>
              <a:ext uri="{FF2B5EF4-FFF2-40B4-BE49-F238E27FC236}">
                <a16:creationId xmlns:a16="http://schemas.microsoft.com/office/drawing/2014/main" xmlns="" id="{D5A16967-5C32-4A48-9F02-4F0228AC8DBA}"/>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4" name="Straight Connector 33">
            <a:extLst>
              <a:ext uri="{FF2B5EF4-FFF2-40B4-BE49-F238E27FC236}">
                <a16:creationId xmlns:a16="http://schemas.microsoft.com/office/drawing/2014/main" xmlns="" id="{942D078B-EF20-4DB1-AA1B-87F212C56A9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19AB0109-1C89-41F0-9EDF-3DE017BE3F27}"/>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9" name="Content Placeholder 3">
            <a:extLst>
              <a:ext uri="{FF2B5EF4-FFF2-40B4-BE49-F238E27FC236}">
                <a16:creationId xmlns:a16="http://schemas.microsoft.com/office/drawing/2014/main" xmlns="" id="{48414EEC-9E75-4D18-90D7-389DE81E5CD7}"/>
              </a:ext>
            </a:extLst>
          </p:cNvPr>
          <p:cNvPicPr>
            <a:picLocks noChangeAspect="1"/>
          </p:cNvPicPr>
          <p:nvPr/>
        </p:nvPicPr>
        <p:blipFill>
          <a:blip r:embed="rId3"/>
          <a:stretch>
            <a:fillRect/>
          </a:stretch>
        </p:blipFill>
        <p:spPr>
          <a:xfrm>
            <a:off x="8040861" y="481109"/>
            <a:ext cx="2940302" cy="2491906"/>
          </a:xfrm>
          <a:prstGeom prst="rect">
            <a:avLst/>
          </a:prstGeom>
        </p:spPr>
      </p:pic>
      <p:pic>
        <p:nvPicPr>
          <p:cNvPr id="23" name="Content Placeholder 3">
            <a:extLst>
              <a:ext uri="{FF2B5EF4-FFF2-40B4-BE49-F238E27FC236}">
                <a16:creationId xmlns:a16="http://schemas.microsoft.com/office/drawing/2014/main" xmlns="" id="{D262BCE1-BEDF-4010-A098-8DABB73CA943}"/>
              </a:ext>
            </a:extLst>
          </p:cNvPr>
          <p:cNvPicPr>
            <a:picLocks noChangeAspect="1"/>
          </p:cNvPicPr>
          <p:nvPr/>
        </p:nvPicPr>
        <p:blipFill>
          <a:blip r:embed="rId4"/>
          <a:stretch>
            <a:fillRect/>
          </a:stretch>
        </p:blipFill>
        <p:spPr>
          <a:xfrm>
            <a:off x="7774491" y="3138486"/>
            <a:ext cx="3473041" cy="2491907"/>
          </a:xfrm>
          <a:prstGeom prst="rect">
            <a:avLst/>
          </a:prstGeom>
        </p:spPr>
      </p:pic>
      <p:sp>
        <p:nvSpPr>
          <p:cNvPr id="2" name="Title 1">
            <a:extLst>
              <a:ext uri="{FF2B5EF4-FFF2-40B4-BE49-F238E27FC236}">
                <a16:creationId xmlns:a16="http://schemas.microsoft.com/office/drawing/2014/main" xmlns="" id="{61B65D04-F496-40AB-B8F3-5B1509C9E183}"/>
              </a:ext>
            </a:extLst>
          </p:cNvPr>
          <p:cNvSpPr>
            <a:spLocks noGrp="1"/>
          </p:cNvSpPr>
          <p:nvPr>
            <p:ph type="title"/>
          </p:nvPr>
        </p:nvSpPr>
        <p:spPr>
          <a:xfrm>
            <a:off x="1451579" y="804519"/>
            <a:ext cx="5550357" cy="1049235"/>
          </a:xfrm>
        </p:spPr>
        <p:txBody>
          <a:bodyPr>
            <a:normAutofit/>
          </a:bodyPr>
          <a:lstStyle/>
          <a:p>
            <a:r>
              <a:rPr lang="en-GB" dirty="0"/>
              <a:t>Tara </a:t>
            </a:r>
            <a:r>
              <a:rPr lang="en-GB" dirty="0" err="1"/>
              <a:t>donovan</a:t>
            </a:r>
            <a:endParaRPr lang="en-GB" dirty="0"/>
          </a:p>
        </p:txBody>
      </p:sp>
      <p:sp>
        <p:nvSpPr>
          <p:cNvPr id="25" name="Content Placeholder 24"/>
          <p:cNvSpPr>
            <a:spLocks noGrp="1"/>
          </p:cNvSpPr>
          <p:nvPr>
            <p:ph idx="1"/>
          </p:nvPr>
        </p:nvSpPr>
        <p:spPr>
          <a:xfrm>
            <a:off x="1451579" y="2015732"/>
            <a:ext cx="5550357" cy="3450613"/>
          </a:xfrm>
        </p:spPr>
        <p:txBody>
          <a:bodyPr>
            <a:normAutofit/>
          </a:bodyPr>
          <a:lstStyle/>
          <a:p>
            <a:r>
              <a:rPr lang="en-US" dirty="0">
                <a:latin typeface="Arial" panose="020B0604020202020204" pitchFamily="34" charset="0"/>
                <a:cs typeface="Arial" panose="020B0604020202020204" pitchFamily="34" charset="0"/>
              </a:rPr>
              <a:t>Brooklyn-based American artist Tara Donovan creates site-specific installations that can make you question the commonest of materials. She uses a variety of everyday objects to create whimsical and intriguing pieces of artwork that look anything but common.</a:t>
            </a:r>
          </a:p>
        </p:txBody>
      </p:sp>
    </p:spTree>
    <p:extLst>
      <p:ext uri="{BB962C8B-B14F-4D97-AF65-F5344CB8AC3E}">
        <p14:creationId xmlns:p14="http://schemas.microsoft.com/office/powerpoint/2010/main" val="512712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B81329-30BA-4976-81AD-C8AE89E06C3E}"/>
              </a:ext>
            </a:extLst>
          </p:cNvPr>
          <p:cNvSpPr>
            <a:spLocks noGrp="1"/>
          </p:cNvSpPr>
          <p:nvPr>
            <p:ph type="title"/>
          </p:nvPr>
        </p:nvSpPr>
        <p:spPr/>
        <p:txBody>
          <a:bodyPr/>
          <a:lstStyle/>
          <a:p>
            <a:r>
              <a:rPr lang="en-GB" dirty="0"/>
              <a:t>Justine </a:t>
            </a:r>
            <a:r>
              <a:rPr lang="en-GB" dirty="0" err="1"/>
              <a:t>Khamara</a:t>
            </a:r>
            <a:endParaRPr lang="en-GB" dirty="0"/>
          </a:p>
        </p:txBody>
      </p:sp>
      <p:pic>
        <p:nvPicPr>
          <p:cNvPr id="9" name="Content Placeholder 8">
            <a:extLst>
              <a:ext uri="{FF2B5EF4-FFF2-40B4-BE49-F238E27FC236}">
                <a16:creationId xmlns:a16="http://schemas.microsoft.com/office/drawing/2014/main" xmlns="" id="{7B9E4E9C-6B88-436A-BDAA-093B57CED74C}"/>
              </a:ext>
            </a:extLst>
          </p:cNvPr>
          <p:cNvPicPr>
            <a:picLocks noGrp="1" noChangeAspect="1"/>
          </p:cNvPicPr>
          <p:nvPr>
            <p:ph idx="1"/>
          </p:nvPr>
        </p:nvPicPr>
        <p:blipFill>
          <a:blip r:embed="rId2"/>
          <a:stretch>
            <a:fillRect/>
          </a:stretch>
        </p:blipFill>
        <p:spPr>
          <a:xfrm>
            <a:off x="284694" y="2323350"/>
            <a:ext cx="3416249" cy="3566357"/>
          </a:xfrm>
          <a:prstGeom prst="rect">
            <a:avLst/>
          </a:prstGeom>
        </p:spPr>
      </p:pic>
      <p:pic>
        <p:nvPicPr>
          <p:cNvPr id="6" name="Picture 5">
            <a:extLst>
              <a:ext uri="{FF2B5EF4-FFF2-40B4-BE49-F238E27FC236}">
                <a16:creationId xmlns:a16="http://schemas.microsoft.com/office/drawing/2014/main" xmlns="" id="{ECEC7C1A-9336-43D4-ADE6-D695C8BB1898}"/>
              </a:ext>
            </a:extLst>
          </p:cNvPr>
          <p:cNvPicPr>
            <a:picLocks noChangeAspect="1"/>
          </p:cNvPicPr>
          <p:nvPr/>
        </p:nvPicPr>
        <p:blipFill>
          <a:blip r:embed="rId3"/>
          <a:stretch>
            <a:fillRect/>
          </a:stretch>
        </p:blipFill>
        <p:spPr>
          <a:xfrm>
            <a:off x="3961149" y="2284912"/>
            <a:ext cx="4584133" cy="3604795"/>
          </a:xfrm>
          <a:prstGeom prst="rect">
            <a:avLst/>
          </a:prstGeom>
        </p:spPr>
      </p:pic>
      <p:sp>
        <p:nvSpPr>
          <p:cNvPr id="3" name="Rectangle 2">
            <a:extLst>
              <a:ext uri="{FF2B5EF4-FFF2-40B4-BE49-F238E27FC236}">
                <a16:creationId xmlns:a16="http://schemas.microsoft.com/office/drawing/2014/main" xmlns="" id="{7DB3B35C-54BD-4047-8142-351E46D8158D}"/>
              </a:ext>
            </a:extLst>
          </p:cNvPr>
          <p:cNvSpPr/>
          <p:nvPr/>
        </p:nvSpPr>
        <p:spPr>
          <a:xfrm>
            <a:off x="8670878" y="2323350"/>
            <a:ext cx="3398292" cy="3416320"/>
          </a:xfrm>
          <a:prstGeom prst="rect">
            <a:avLst/>
          </a:prstGeom>
        </p:spPr>
        <p:txBody>
          <a:bodyPr wrap="square">
            <a:spAutoFit/>
          </a:bodyPr>
          <a:lstStyle/>
          <a:p>
            <a:r>
              <a:rPr lang="en-US" dirty="0" err="1"/>
              <a:t>Khamara's</a:t>
            </a:r>
            <a:r>
              <a:rPr lang="en-US" dirty="0"/>
              <a:t> practice to date has sought to disrupt photography's smooth, two-dimensional surfaces by building sculptures and collages entirely out of photographs.  A flat image, usually figurative, is transformed either by slicing directly into the photographic skin and pulling features into three dimensional form, or by taking multiple shots of a single subject which are then collaged. </a:t>
            </a:r>
            <a:endParaRPr lang="en-GB" dirty="0"/>
          </a:p>
        </p:txBody>
      </p:sp>
    </p:spTree>
    <p:extLst>
      <p:ext uri="{BB962C8B-B14F-4D97-AF65-F5344CB8AC3E}">
        <p14:creationId xmlns:p14="http://schemas.microsoft.com/office/powerpoint/2010/main" val="860352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30E916-287C-4BF6-BF3F-EA7B74EDBE11}"/>
              </a:ext>
            </a:extLst>
          </p:cNvPr>
          <p:cNvPicPr>
            <a:picLocks noChangeAspect="1"/>
          </p:cNvPicPr>
          <p:nvPr/>
        </p:nvPicPr>
        <p:blipFill rotWithShape="1">
          <a:blip r:embed="rId2"/>
          <a:srcRect b="7239"/>
          <a:stretch/>
        </p:blipFill>
        <p:spPr>
          <a:xfrm>
            <a:off x="6274224" y="2015734"/>
            <a:ext cx="4600817" cy="3200843"/>
          </a:xfrm>
          <a:prstGeom prst="rect">
            <a:avLst/>
          </a:prstGeom>
        </p:spPr>
      </p:pic>
      <p:sp>
        <p:nvSpPr>
          <p:cNvPr id="2" name="Title 1">
            <a:extLst>
              <a:ext uri="{FF2B5EF4-FFF2-40B4-BE49-F238E27FC236}">
                <a16:creationId xmlns:a16="http://schemas.microsoft.com/office/drawing/2014/main" xmlns="" id="{644C3DFE-8818-4310-B8E7-A853707B84F9}"/>
              </a:ext>
            </a:extLst>
          </p:cNvPr>
          <p:cNvSpPr>
            <a:spLocks noGrp="1"/>
          </p:cNvSpPr>
          <p:nvPr>
            <p:ph type="title"/>
          </p:nvPr>
        </p:nvSpPr>
        <p:spPr>
          <a:xfrm>
            <a:off x="1451579" y="804519"/>
            <a:ext cx="9603275" cy="1049235"/>
          </a:xfrm>
        </p:spPr>
        <p:txBody>
          <a:bodyPr>
            <a:normAutofit/>
          </a:bodyPr>
          <a:lstStyle/>
          <a:p>
            <a:r>
              <a:rPr lang="en-GB" dirty="0"/>
              <a:t>Workshop 1-DAMAGED SURFACES</a:t>
            </a:r>
          </a:p>
        </p:txBody>
      </p:sp>
      <p:sp>
        <p:nvSpPr>
          <p:cNvPr id="3" name="Content Placeholder 2">
            <a:extLst>
              <a:ext uri="{FF2B5EF4-FFF2-40B4-BE49-F238E27FC236}">
                <a16:creationId xmlns:a16="http://schemas.microsoft.com/office/drawing/2014/main" xmlns="" id="{AC8336A1-B390-4639-8D0D-7E81E44C2525}"/>
              </a:ext>
            </a:extLst>
          </p:cNvPr>
          <p:cNvSpPr>
            <a:spLocks noGrp="1"/>
          </p:cNvSpPr>
          <p:nvPr>
            <p:ph idx="1"/>
          </p:nvPr>
        </p:nvSpPr>
        <p:spPr>
          <a:xfrm>
            <a:off x="1451579" y="2015734"/>
            <a:ext cx="4162555" cy="3450613"/>
          </a:xfrm>
        </p:spPr>
        <p:txBody>
          <a:bodyPr>
            <a:normAutofit/>
          </a:bodyPr>
          <a:lstStyle/>
          <a:p>
            <a:r>
              <a:rPr lang="en-GB" dirty="0"/>
              <a:t>Go around school (North Wing) looking for any cracks in walls/</a:t>
            </a:r>
            <a:r>
              <a:rPr lang="en-GB" dirty="0" err="1"/>
              <a:t>inperfect</a:t>
            </a:r>
            <a:r>
              <a:rPr lang="en-GB" dirty="0"/>
              <a:t> damaged surfaces</a:t>
            </a:r>
          </a:p>
          <a:p>
            <a:r>
              <a:rPr lang="en-GB" dirty="0"/>
              <a:t>Make detailed drawings of these cracks and surfaces in your sketchbook. Look at tonal and colour changes.</a:t>
            </a:r>
          </a:p>
          <a:p>
            <a:endParaRPr lang="en-GB" dirty="0"/>
          </a:p>
        </p:txBody>
      </p:sp>
    </p:spTree>
    <p:extLst>
      <p:ext uri="{BB962C8B-B14F-4D97-AF65-F5344CB8AC3E}">
        <p14:creationId xmlns:p14="http://schemas.microsoft.com/office/powerpoint/2010/main" val="3574012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E7F9DB-1E05-4BE7-9E7C-4C16A9C7C7BD}"/>
              </a:ext>
            </a:extLst>
          </p:cNvPr>
          <p:cNvSpPr>
            <a:spLocks noGrp="1"/>
          </p:cNvSpPr>
          <p:nvPr>
            <p:ph type="title"/>
          </p:nvPr>
        </p:nvSpPr>
        <p:spPr/>
        <p:txBody>
          <a:bodyPr/>
          <a:lstStyle/>
          <a:p>
            <a:r>
              <a:rPr lang="en-GB" dirty="0"/>
              <a:t>Louise McRae</a:t>
            </a:r>
          </a:p>
        </p:txBody>
      </p:sp>
      <p:pic>
        <p:nvPicPr>
          <p:cNvPr id="4" name="Content Placeholder 3">
            <a:extLst>
              <a:ext uri="{FF2B5EF4-FFF2-40B4-BE49-F238E27FC236}">
                <a16:creationId xmlns:a16="http://schemas.microsoft.com/office/drawing/2014/main" xmlns="" id="{48740E16-544D-4E9E-840C-8A50AA81EC03}"/>
              </a:ext>
            </a:extLst>
          </p:cNvPr>
          <p:cNvPicPr>
            <a:picLocks noGrp="1" noChangeAspect="1"/>
          </p:cNvPicPr>
          <p:nvPr>
            <p:ph idx="1"/>
          </p:nvPr>
        </p:nvPicPr>
        <p:blipFill>
          <a:blip r:embed="rId2"/>
          <a:stretch>
            <a:fillRect/>
          </a:stretch>
        </p:blipFill>
        <p:spPr>
          <a:xfrm>
            <a:off x="4543622" y="2374416"/>
            <a:ext cx="2786649" cy="2786649"/>
          </a:xfrm>
          <a:prstGeom prst="rect">
            <a:avLst/>
          </a:prstGeom>
        </p:spPr>
      </p:pic>
      <p:pic>
        <p:nvPicPr>
          <p:cNvPr id="5" name="Picture 4">
            <a:extLst>
              <a:ext uri="{FF2B5EF4-FFF2-40B4-BE49-F238E27FC236}">
                <a16:creationId xmlns:a16="http://schemas.microsoft.com/office/drawing/2014/main" xmlns="" id="{31BE6C72-F8AA-4AD5-868C-CA2B9C6284CD}"/>
              </a:ext>
            </a:extLst>
          </p:cNvPr>
          <p:cNvPicPr>
            <a:picLocks noChangeAspect="1"/>
          </p:cNvPicPr>
          <p:nvPr/>
        </p:nvPicPr>
        <p:blipFill>
          <a:blip r:embed="rId3"/>
          <a:stretch>
            <a:fillRect/>
          </a:stretch>
        </p:blipFill>
        <p:spPr>
          <a:xfrm>
            <a:off x="7648379" y="2025886"/>
            <a:ext cx="3836380" cy="3836380"/>
          </a:xfrm>
          <a:prstGeom prst="rect">
            <a:avLst/>
          </a:prstGeom>
        </p:spPr>
      </p:pic>
      <p:sp>
        <p:nvSpPr>
          <p:cNvPr id="3" name="Rectangle 2">
            <a:extLst>
              <a:ext uri="{FF2B5EF4-FFF2-40B4-BE49-F238E27FC236}">
                <a16:creationId xmlns:a16="http://schemas.microsoft.com/office/drawing/2014/main" xmlns="" id="{EC9D353B-7A1B-455C-95A2-AE9D32067006}"/>
              </a:ext>
            </a:extLst>
          </p:cNvPr>
          <p:cNvSpPr/>
          <p:nvPr/>
        </p:nvSpPr>
        <p:spPr>
          <a:xfrm>
            <a:off x="930049" y="2374416"/>
            <a:ext cx="3039448" cy="3139321"/>
          </a:xfrm>
          <a:prstGeom prst="rect">
            <a:avLst/>
          </a:prstGeom>
        </p:spPr>
        <p:txBody>
          <a:bodyPr wrap="square">
            <a:spAutoFit/>
          </a:bodyPr>
          <a:lstStyle/>
          <a:p>
            <a:r>
              <a:rPr lang="en-US" dirty="0"/>
              <a:t>Louise McRae’s sculptural, wall-based assemblages bring discarded building materials and the debris of her rural environment into new frames of reference. McRae’s practice involves painting upon scrap timber which she then splits into shards and reassembles into matrixes of varying shapes and formats.</a:t>
            </a:r>
            <a:endParaRPr lang="en-GB" dirty="0"/>
          </a:p>
        </p:txBody>
      </p:sp>
    </p:spTree>
    <p:extLst>
      <p:ext uri="{BB962C8B-B14F-4D97-AF65-F5344CB8AC3E}">
        <p14:creationId xmlns:p14="http://schemas.microsoft.com/office/powerpoint/2010/main" val="4163970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14786D-2D84-4A92-803E-15BB0728F1D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2544CFC4-DEC7-4F6E-8A01-2D76243236B6}"/>
              </a:ext>
            </a:extLst>
          </p:cNvPr>
          <p:cNvPicPr>
            <a:picLocks noGrp="1" noChangeAspect="1"/>
          </p:cNvPicPr>
          <p:nvPr>
            <p:ph idx="1"/>
          </p:nvPr>
        </p:nvPicPr>
        <p:blipFill>
          <a:blip r:embed="rId2"/>
          <a:stretch>
            <a:fillRect/>
          </a:stretch>
        </p:blipFill>
        <p:spPr>
          <a:xfrm>
            <a:off x="2286000" y="105081"/>
            <a:ext cx="7343703" cy="5948400"/>
          </a:xfrm>
          <a:prstGeom prst="rect">
            <a:avLst/>
          </a:prstGeom>
        </p:spPr>
      </p:pic>
    </p:spTree>
    <p:extLst>
      <p:ext uri="{BB962C8B-B14F-4D97-AF65-F5344CB8AC3E}">
        <p14:creationId xmlns:p14="http://schemas.microsoft.com/office/powerpoint/2010/main" val="17317966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01E8EC89-86BC-4558-B010-53DF36A5AB2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54977EF3-E0BF-4719-9C15-8564B7D68F8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17" name="Picture 16" descr="A picture containing indoor, furniture&#10;&#10;Description generated with high confidence">
            <a:extLst>
              <a:ext uri="{FF2B5EF4-FFF2-40B4-BE49-F238E27FC236}">
                <a16:creationId xmlns:a16="http://schemas.microsoft.com/office/drawing/2014/main" xmlns="" id="{A5DC397C-2B77-4200-B02F-47CA26CA2AC4}"/>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9" name="Straight Connector 18">
            <a:extLst>
              <a:ext uri="{FF2B5EF4-FFF2-40B4-BE49-F238E27FC236}">
                <a16:creationId xmlns:a16="http://schemas.microsoft.com/office/drawing/2014/main" xmlns="" id="{13AFA304-05B8-441F-BA73-B92E08BD6E04}"/>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4CCCDDFF-B9CC-494C-8BEE-2451CD79A09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453897" y="1847088"/>
            <a:ext cx="352371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5" name="Picture 4" descr="A picture containing building, old&#10;&#10;Description generated with high confidence">
            <a:extLst>
              <a:ext uri="{FF2B5EF4-FFF2-40B4-BE49-F238E27FC236}">
                <a16:creationId xmlns:a16="http://schemas.microsoft.com/office/drawing/2014/main" xmlns="" id="{D8C49A38-0FE6-4B2F-B8BC-BC7C28B476E6}"/>
              </a:ext>
            </a:extLst>
          </p:cNvPr>
          <p:cNvPicPr>
            <a:picLocks noChangeAspect="1"/>
          </p:cNvPicPr>
          <p:nvPr/>
        </p:nvPicPr>
        <p:blipFill>
          <a:blip r:embed="rId3"/>
          <a:stretch>
            <a:fillRect/>
          </a:stretch>
        </p:blipFill>
        <p:spPr>
          <a:xfrm>
            <a:off x="5456640" y="1573735"/>
            <a:ext cx="2964032" cy="2964032"/>
          </a:xfrm>
          <a:prstGeom prst="rect">
            <a:avLst/>
          </a:prstGeom>
        </p:spPr>
      </p:pic>
      <p:pic>
        <p:nvPicPr>
          <p:cNvPr id="8" name="Content Placeholder 3" descr="A picture containing indoor, wall, writing implement&#10;&#10;Description generated with very high confidence">
            <a:extLst>
              <a:ext uri="{FF2B5EF4-FFF2-40B4-BE49-F238E27FC236}">
                <a16:creationId xmlns:a16="http://schemas.microsoft.com/office/drawing/2014/main" xmlns="" id="{52AEB870-A56E-4EC7-89A8-9B1D3720BE32}"/>
              </a:ext>
            </a:extLst>
          </p:cNvPr>
          <p:cNvPicPr>
            <a:picLocks noChangeAspect="1"/>
          </p:cNvPicPr>
          <p:nvPr/>
        </p:nvPicPr>
        <p:blipFill>
          <a:blip r:embed="rId4"/>
          <a:stretch>
            <a:fillRect/>
          </a:stretch>
        </p:blipFill>
        <p:spPr>
          <a:xfrm>
            <a:off x="8584396" y="1573203"/>
            <a:ext cx="2964033" cy="2964033"/>
          </a:xfrm>
          <a:prstGeom prst="rect">
            <a:avLst/>
          </a:prstGeom>
        </p:spPr>
      </p:pic>
      <p:sp>
        <p:nvSpPr>
          <p:cNvPr id="2" name="Title 1">
            <a:extLst>
              <a:ext uri="{FF2B5EF4-FFF2-40B4-BE49-F238E27FC236}">
                <a16:creationId xmlns:a16="http://schemas.microsoft.com/office/drawing/2014/main" xmlns="" id="{2C695883-4B35-4CAE-BA33-30BC9A8D7B53}"/>
              </a:ext>
            </a:extLst>
          </p:cNvPr>
          <p:cNvSpPr>
            <a:spLocks noGrp="1"/>
          </p:cNvSpPr>
          <p:nvPr>
            <p:ph type="title"/>
          </p:nvPr>
        </p:nvSpPr>
        <p:spPr>
          <a:xfrm>
            <a:off x="1451580" y="804519"/>
            <a:ext cx="3525184" cy="1049235"/>
          </a:xfrm>
        </p:spPr>
        <p:txBody>
          <a:bodyPr>
            <a:normAutofit/>
          </a:bodyPr>
          <a:lstStyle/>
          <a:p>
            <a:r>
              <a:rPr lang="en-GB" sz="2700">
                <a:latin typeface="Arial" panose="020B0604020202020204" pitchFamily="34" charset="0"/>
                <a:cs typeface="Arial" panose="020B0604020202020204" pitchFamily="34" charset="0"/>
              </a:rPr>
              <a:t>Tom </a:t>
            </a:r>
            <a:r>
              <a:rPr lang="en-GB" sz="2700" err="1">
                <a:latin typeface="Arial" panose="020B0604020202020204" pitchFamily="34" charset="0"/>
                <a:cs typeface="Arial" panose="020B0604020202020204" pitchFamily="34" charset="0"/>
              </a:rPr>
              <a:t>Teodosijev</a:t>
            </a:r>
            <a:r>
              <a:rPr lang="en-GB" sz="2700">
                <a:latin typeface="Arial" panose="020B0604020202020204" pitchFamily="34" charset="0"/>
                <a:cs typeface="Arial" panose="020B0604020202020204" pitchFamily="34" charset="0"/>
              </a:rPr>
              <a:t/>
            </a:r>
            <a:br>
              <a:rPr lang="en-GB" sz="2700">
                <a:latin typeface="Arial" panose="020B0604020202020204" pitchFamily="34" charset="0"/>
                <a:cs typeface="Arial" panose="020B0604020202020204" pitchFamily="34" charset="0"/>
              </a:rPr>
            </a:br>
            <a:endParaRPr lang="en-GB" sz="2700"/>
          </a:p>
        </p:txBody>
      </p:sp>
      <p:sp>
        <p:nvSpPr>
          <p:cNvPr id="10" name="Content Placeholder 9"/>
          <p:cNvSpPr>
            <a:spLocks noGrp="1"/>
          </p:cNvSpPr>
          <p:nvPr>
            <p:ph idx="1"/>
          </p:nvPr>
        </p:nvSpPr>
        <p:spPr>
          <a:xfrm>
            <a:off x="1451580" y="2015732"/>
            <a:ext cx="3525184" cy="3450613"/>
          </a:xfrm>
        </p:spPr>
        <p:txBody>
          <a:bodyPr>
            <a:normAutofit lnSpcReduction="10000"/>
          </a:bodyPr>
          <a:lstStyle/>
          <a:p>
            <a:endParaRPr lang="en-GB" dirty="0"/>
          </a:p>
          <a:p>
            <a:r>
              <a:rPr lang="en-GB" dirty="0" err="1">
                <a:latin typeface="Arial" panose="020B0604020202020204" pitchFamily="34" charset="0"/>
                <a:cs typeface="Arial" panose="020B0604020202020204" pitchFamily="34" charset="0"/>
              </a:rPr>
              <a:t>Teodosijev</a:t>
            </a:r>
            <a:r>
              <a:rPr lang="en-GB" dirty="0">
                <a:latin typeface="Arial" panose="020B0604020202020204" pitchFamily="34" charset="0"/>
                <a:cs typeface="Arial" panose="020B0604020202020204" pitchFamily="34" charset="0"/>
              </a:rPr>
              <a:t>,</a:t>
            </a:r>
            <a:r>
              <a:rPr lang="en-GB" b="1"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a photographer, has used still life photography and the contents of storage drawers to try and record something of his father. He says "Can you capture the soul of a beloved one"</a:t>
            </a:r>
          </a:p>
          <a:p>
            <a:endParaRPr lang="en-US" dirty="0"/>
          </a:p>
        </p:txBody>
      </p:sp>
    </p:spTree>
    <p:extLst>
      <p:ext uri="{BB962C8B-B14F-4D97-AF65-F5344CB8AC3E}">
        <p14:creationId xmlns:p14="http://schemas.microsoft.com/office/powerpoint/2010/main" val="34814888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Bela </a:t>
            </a:r>
            <a:r>
              <a:rPr lang="en-GB" dirty="0" err="1"/>
              <a:t>borsodi</a:t>
            </a:r>
            <a:endParaRPr lang="en-GB"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1889" y="2210937"/>
            <a:ext cx="3772965" cy="377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31721" y="2498684"/>
            <a:ext cx="5523921" cy="1754326"/>
          </a:xfrm>
          <a:prstGeom prst="rect">
            <a:avLst/>
          </a:prstGeom>
        </p:spPr>
        <p:txBody>
          <a:bodyPr wrap="square">
            <a:spAutoFit/>
          </a:bodyPr>
          <a:lstStyle/>
          <a:p>
            <a:pPr eaLnBrk="0" fontAlgn="base" hangingPunct="0">
              <a:spcBef>
                <a:spcPct val="0"/>
              </a:spcBef>
              <a:spcAft>
                <a:spcPct val="0"/>
              </a:spcAft>
            </a:pPr>
            <a:r>
              <a:rPr lang="en-GB" dirty="0">
                <a:solidFill>
                  <a:srgbClr val="2F2B20"/>
                </a:solidFill>
                <a:latin typeface="Arial" panose="020B0604020202020204" pitchFamily="34" charset="0"/>
              </a:rPr>
              <a:t>Although this image by Bela </a:t>
            </a:r>
            <a:r>
              <a:rPr lang="en-GB" dirty="0" err="1">
                <a:solidFill>
                  <a:srgbClr val="2F2B20"/>
                </a:solidFill>
                <a:latin typeface="Arial" panose="020B0604020202020204" pitchFamily="34" charset="0"/>
              </a:rPr>
              <a:t>Borsodi</a:t>
            </a:r>
            <a:r>
              <a:rPr lang="en-GB" dirty="0">
                <a:solidFill>
                  <a:srgbClr val="2F2B20"/>
                </a:solidFill>
                <a:latin typeface="Arial" panose="020B0604020202020204" pitchFamily="34" charset="0"/>
              </a:rPr>
              <a:t> appears to be four separate images, it’s actually a single photograph, with all of the objects perfectly aligned to create an optical illusion. The shot was used as cover art for an album titled Terrain by VLP. See it all come together in the video above…</a:t>
            </a:r>
          </a:p>
        </p:txBody>
      </p:sp>
    </p:spTree>
    <p:extLst>
      <p:ext uri="{BB962C8B-B14F-4D97-AF65-F5344CB8AC3E}">
        <p14:creationId xmlns:p14="http://schemas.microsoft.com/office/powerpoint/2010/main" val="1635043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Tom </a:t>
            </a:r>
            <a:r>
              <a:rPr lang="en-GB" dirty="0" err="1"/>
              <a:t>mclellan</a:t>
            </a:r>
            <a:endParaRPr lang="en-GB" dirty="0"/>
          </a:p>
        </p:txBody>
      </p:sp>
      <p:sp>
        <p:nvSpPr>
          <p:cNvPr id="3" name="Content Placeholder 2"/>
          <p:cNvSpPr>
            <a:spLocks noGrp="1"/>
          </p:cNvSpPr>
          <p:nvPr>
            <p:ph idx="1"/>
          </p:nvPr>
        </p:nvSpPr>
        <p:spPr>
          <a:xfrm>
            <a:off x="561862" y="2187020"/>
            <a:ext cx="4897243" cy="3258435"/>
          </a:xfrm>
        </p:spPr>
        <p:txBody>
          <a:bodyPr>
            <a:normAutofit lnSpcReduction="10000"/>
          </a:bodyPr>
          <a:lstStyle/>
          <a:p>
            <a:r>
              <a:rPr lang="en-GB" dirty="0">
                <a:solidFill>
                  <a:srgbClr val="2F2B20"/>
                </a:solidFill>
                <a:latin typeface="Arial" panose="020B0604020202020204" pitchFamily="34" charset="0"/>
              </a:rPr>
              <a:t>In Things Come Apart, McLellan exposes the inner working of 50 objects and 21,959 individual components as he reflects on the permanence of vintage machines built several decades ago—sturdy gadgets meant to be broken and repaired—versus today’s manufacturing trend of limited use followed by quick obsolescence.</a:t>
            </a:r>
          </a:p>
          <a:p>
            <a:endParaRPr lang="en-GB"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9972" y="2072064"/>
            <a:ext cx="2918098" cy="3890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20110" y="2159608"/>
            <a:ext cx="2641251" cy="3715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782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1049" y="974183"/>
            <a:ext cx="5489659" cy="994172"/>
          </a:xfrm>
        </p:spPr>
        <p:txBody>
          <a:bodyPr>
            <a:normAutofit/>
          </a:bodyPr>
          <a:lstStyle/>
          <a:p>
            <a:pPr algn="ctr"/>
            <a:r>
              <a:rPr lang="en-GB" dirty="0">
                <a:solidFill>
                  <a:schemeClr val="tx1"/>
                </a:solidFill>
                <a:latin typeface="Arial" panose="020B0604020202020204" pitchFamily="34" charset="0"/>
                <a:cs typeface="Arial" panose="020B0604020202020204" pitchFamily="34" charset="0"/>
              </a:rPr>
              <a:t>Celia levy</a:t>
            </a:r>
          </a:p>
        </p:txBody>
      </p:sp>
      <p:pic>
        <p:nvPicPr>
          <p:cNvPr id="8" name="Content Placeholder 7">
            <a:extLst>
              <a:ext uri="{FF2B5EF4-FFF2-40B4-BE49-F238E27FC236}">
                <a16:creationId xmlns:a16="http://schemas.microsoft.com/office/drawing/2014/main" xmlns="" id="{7E2CEB7E-4086-4DBE-A155-4F2C013C3255}"/>
              </a:ext>
            </a:extLst>
          </p:cNvPr>
          <p:cNvPicPr>
            <a:picLocks noGrp="1" noChangeAspect="1"/>
          </p:cNvPicPr>
          <p:nvPr>
            <p:ph idx="1"/>
          </p:nvPr>
        </p:nvPicPr>
        <p:blipFill>
          <a:blip r:embed="rId2"/>
          <a:stretch>
            <a:fillRect/>
          </a:stretch>
        </p:blipFill>
        <p:spPr>
          <a:xfrm>
            <a:off x="6909874" y="2063626"/>
            <a:ext cx="4831425" cy="3449638"/>
          </a:xfrm>
          <a:prstGeom prst="rect">
            <a:avLst/>
          </a:prstGeom>
        </p:spPr>
      </p:pic>
      <p:sp>
        <p:nvSpPr>
          <p:cNvPr id="9" name="Rectangle 8">
            <a:extLst>
              <a:ext uri="{FF2B5EF4-FFF2-40B4-BE49-F238E27FC236}">
                <a16:creationId xmlns:a16="http://schemas.microsoft.com/office/drawing/2014/main" xmlns="" id="{FE4216F8-D2D0-45C1-B959-0C94B8615680}"/>
              </a:ext>
            </a:extLst>
          </p:cNvPr>
          <p:cNvSpPr/>
          <p:nvPr/>
        </p:nvSpPr>
        <p:spPr>
          <a:xfrm>
            <a:off x="372256" y="2218785"/>
            <a:ext cx="6096000" cy="3139321"/>
          </a:xfrm>
          <a:prstGeom prst="rect">
            <a:avLst/>
          </a:prstGeom>
        </p:spPr>
        <p:txBody>
          <a:bodyPr>
            <a:spAutoFit/>
          </a:bodyPr>
          <a:lstStyle/>
          <a:p>
            <a:r>
              <a:rPr lang="en-US" dirty="0">
                <a:latin typeface="Arial" panose="020B0604020202020204" pitchFamily="34" charset="0"/>
                <a:cs typeface="Arial" panose="020B0604020202020204" pitchFamily="34" charset="0"/>
              </a:rPr>
              <a:t>Swedish artist Cecilia Levy creates cups, saucers, bowls, plates and saucers out of paper, turning delicate 2D materials into layered 3D sculptures. Although she often uses books from the beginning of the last century, her choices are not narrow as she has also utilized Spiderman comics for an entire series.</a:t>
            </a:r>
          </a:p>
          <a:p>
            <a:r>
              <a:rPr lang="en-US" dirty="0">
                <a:latin typeface="Arial" panose="020B0604020202020204" pitchFamily="34" charset="0"/>
                <a:cs typeface="Arial" panose="020B0604020202020204" pitchFamily="34" charset="0"/>
              </a:rPr>
              <a:t>To create each work, she takes apart the books, magazines, and comics, tearing the pages and pasting small pieces of them back together. Levy explains her works are, “eggshell thin, yet remarkably steady. The story lives on, but in a different shape.”</a:t>
            </a:r>
            <a:endParaRPr lang="en-US" b="0" i="0" u="none" strike="noStrike"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67748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822B5B0E-04EF-4AD1-9354-49D4C189DE57}"/>
              </a:ext>
            </a:extLst>
          </p:cNvPr>
          <p:cNvSpPr/>
          <p:nvPr/>
        </p:nvSpPr>
        <p:spPr>
          <a:xfrm>
            <a:off x="552772" y="2001428"/>
            <a:ext cx="4859311" cy="3693319"/>
          </a:xfrm>
          <a:prstGeom prst="rect">
            <a:avLst/>
          </a:prstGeom>
        </p:spPr>
        <p:txBody>
          <a:bodyPr wrap="square">
            <a:spAutoFit/>
          </a:bodyPr>
          <a:lstStyle/>
          <a:p>
            <a:r>
              <a:rPr lang="en-US" dirty="0">
                <a:latin typeface="Arial" panose="020B0604020202020204" pitchFamily="34" charset="0"/>
                <a:cs typeface="Arial" panose="020B0604020202020204" pitchFamily="34" charset="0"/>
              </a:rPr>
              <a:t>Michael </a:t>
            </a:r>
            <a:r>
              <a:rPr lang="en-US" dirty="0" err="1">
                <a:latin typeface="Arial" panose="020B0604020202020204" pitchFamily="34" charset="0"/>
                <a:cs typeface="Arial" panose="020B0604020202020204" pitchFamily="34" charset="0"/>
              </a:rPr>
              <a:t>Brennand</a:t>
            </a:r>
            <a:r>
              <a:rPr lang="en-US" dirty="0">
                <a:latin typeface="Arial" panose="020B0604020202020204" pitchFamily="34" charset="0"/>
                <a:cs typeface="Arial" panose="020B0604020202020204" pitchFamily="34" charset="0"/>
              </a:rPr>
              <a:t>-Wood describes himself as ‘an artist with a sustained interest in textiles’. During his 40 odd years as a practicing artist he’s held numerous exhibitions and has also worked as a lecturer (at Goldsmiths College, London), curator and arts consultant. He makes elaborate, eye-catching wall-hung pieces that are part sculpture, part textile. Covered in an intriguing variety of materials ranging from conventional textiles to flags, CDs and badges, the pieces have elaborate visual patterns which mask more profound meanings</a:t>
            </a:r>
            <a:endParaRPr lang="en-GB" dirty="0">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xmlns="" id="{913BA511-3380-4865-B3F9-868BF4A34A60}"/>
              </a:ext>
            </a:extLst>
          </p:cNvPr>
          <p:cNvSpPr>
            <a:spLocks noGrp="1"/>
          </p:cNvSpPr>
          <p:nvPr>
            <p:ph type="title"/>
          </p:nvPr>
        </p:nvSpPr>
        <p:spPr>
          <a:xfrm>
            <a:off x="1294362" y="437976"/>
            <a:ext cx="9603275" cy="1049235"/>
          </a:xfrm>
        </p:spPr>
        <p:txBody>
          <a:bodyPr/>
          <a:lstStyle/>
          <a:p>
            <a:r>
              <a:rPr lang="en-GB" dirty="0"/>
              <a:t>Michael </a:t>
            </a:r>
            <a:r>
              <a:rPr lang="en-GB" dirty="0" err="1"/>
              <a:t>brennand</a:t>
            </a:r>
            <a:r>
              <a:rPr lang="en-GB" dirty="0"/>
              <a:t>-wood</a:t>
            </a:r>
          </a:p>
        </p:txBody>
      </p:sp>
      <p:pic>
        <p:nvPicPr>
          <p:cNvPr id="6" name="Picture 5">
            <a:extLst>
              <a:ext uri="{FF2B5EF4-FFF2-40B4-BE49-F238E27FC236}">
                <a16:creationId xmlns:a16="http://schemas.microsoft.com/office/drawing/2014/main" xmlns="" id="{0B6F97B5-74E2-4EB4-A881-4FC4CCC23FF4}"/>
              </a:ext>
            </a:extLst>
          </p:cNvPr>
          <p:cNvPicPr>
            <a:picLocks noChangeAspect="1"/>
          </p:cNvPicPr>
          <p:nvPr/>
        </p:nvPicPr>
        <p:blipFill>
          <a:blip r:embed="rId2"/>
          <a:stretch>
            <a:fillRect/>
          </a:stretch>
        </p:blipFill>
        <p:spPr>
          <a:xfrm>
            <a:off x="5808689" y="1927620"/>
            <a:ext cx="6200750" cy="4112076"/>
          </a:xfrm>
          <a:prstGeom prst="rect">
            <a:avLst/>
          </a:prstGeom>
        </p:spPr>
      </p:pic>
    </p:spTree>
    <p:extLst>
      <p:ext uri="{BB962C8B-B14F-4D97-AF65-F5344CB8AC3E}">
        <p14:creationId xmlns:p14="http://schemas.microsoft.com/office/powerpoint/2010/main" val="37688676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0589" y="1232428"/>
            <a:ext cx="3769102" cy="461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931732" y="2345163"/>
            <a:ext cx="4164268" cy="2862322"/>
          </a:xfrm>
          <a:prstGeom prst="rect">
            <a:avLst/>
          </a:prstGeom>
        </p:spPr>
        <p:txBody>
          <a:bodyPr wrap="square">
            <a:spAutoFit/>
          </a:bodyPr>
          <a:lstStyle/>
          <a:p>
            <a:r>
              <a:rPr lang="en-GB" sz="2000" dirty="0">
                <a:latin typeface="Arial" panose="020B0604020202020204" pitchFamily="34" charset="0"/>
                <a:cs typeface="Arial" panose="020B0604020202020204" pitchFamily="34" charset="0"/>
              </a:rPr>
              <a:t>Zac Freeman started creating assemblage artworks of this type in 1999. All artworks are made entirely out of collected junk, found objects, and general trash. By </a:t>
            </a:r>
            <a:r>
              <a:rPr lang="en-GB" sz="2000" dirty="0" err="1">
                <a:latin typeface="Arial" panose="020B0604020202020204" pitchFamily="34" charset="0"/>
                <a:cs typeface="Arial" panose="020B0604020202020204" pitchFamily="34" charset="0"/>
              </a:rPr>
              <a:t>glueing</a:t>
            </a:r>
            <a:r>
              <a:rPr lang="en-GB" sz="2000" dirty="0">
                <a:latin typeface="Arial" panose="020B0604020202020204" pitchFamily="34" charset="0"/>
                <a:cs typeface="Arial" panose="020B0604020202020204" pitchFamily="34" charset="0"/>
              </a:rPr>
              <a:t> the bits of junk to a wooden substrate, Zac is able to form an image, usually faces, which only can be seen at a distance</a:t>
            </a:r>
          </a:p>
        </p:txBody>
      </p:sp>
      <p:sp>
        <p:nvSpPr>
          <p:cNvPr id="2" name="Title 1">
            <a:extLst>
              <a:ext uri="{FF2B5EF4-FFF2-40B4-BE49-F238E27FC236}">
                <a16:creationId xmlns:a16="http://schemas.microsoft.com/office/drawing/2014/main" xmlns="" id="{991FF7B5-6419-4174-85BF-01800FD6F14C}"/>
              </a:ext>
            </a:extLst>
          </p:cNvPr>
          <p:cNvSpPr>
            <a:spLocks noGrp="1"/>
          </p:cNvSpPr>
          <p:nvPr>
            <p:ph type="title"/>
          </p:nvPr>
        </p:nvSpPr>
        <p:spPr/>
        <p:txBody>
          <a:bodyPr/>
          <a:lstStyle/>
          <a:p>
            <a:r>
              <a:rPr lang="en-GB" dirty="0"/>
              <a:t>Zac freeman</a:t>
            </a:r>
          </a:p>
        </p:txBody>
      </p:sp>
      <p:sp>
        <p:nvSpPr>
          <p:cNvPr id="4" name="Content Placeholder 3">
            <a:extLst>
              <a:ext uri="{FF2B5EF4-FFF2-40B4-BE49-F238E27FC236}">
                <a16:creationId xmlns:a16="http://schemas.microsoft.com/office/drawing/2014/main" xmlns="" id="{AD156AFC-76DE-4539-BDC8-81FEC3091D41}"/>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557635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tx1"/>
                </a:solidFill>
                <a:latin typeface="Arial" panose="020B0604020202020204" pitchFamily="34" charset="0"/>
                <a:cs typeface="Arial" panose="020B0604020202020204" pitchFamily="34" charset="0"/>
              </a:rPr>
              <a:t>Katie </a:t>
            </a:r>
            <a:r>
              <a:rPr lang="en-GB" dirty="0" err="1">
                <a:solidFill>
                  <a:schemeClr val="tx1"/>
                </a:solidFill>
                <a:latin typeface="Arial" panose="020B0604020202020204" pitchFamily="34" charset="0"/>
                <a:cs typeface="Arial" panose="020B0604020202020204" pitchFamily="34" charset="0"/>
              </a:rPr>
              <a:t>Grinnan</a:t>
            </a:r>
            <a:endParaRPr lang="en-GB"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xmlns="" id="{FA6ACB4E-2981-40A6-8C29-F734417413AA}"/>
              </a:ext>
            </a:extLst>
          </p:cNvPr>
          <p:cNvSpPr>
            <a:spLocks noGrp="1"/>
          </p:cNvSpPr>
          <p:nvPr>
            <p:ph idx="1"/>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0098" y="2223553"/>
            <a:ext cx="3871381" cy="347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1903" y="2636541"/>
            <a:ext cx="3987688" cy="265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8728" y="2352363"/>
            <a:ext cx="3466017" cy="3416320"/>
          </a:xfrm>
          <a:prstGeom prst="rect">
            <a:avLst/>
          </a:prstGeom>
        </p:spPr>
        <p:txBody>
          <a:bodyPr wrap="square">
            <a:spAutoFit/>
          </a:bodyPr>
          <a:lstStyle/>
          <a:p>
            <a:pPr eaLnBrk="0" fontAlgn="base" hangingPunct="0">
              <a:spcBef>
                <a:spcPct val="0"/>
              </a:spcBef>
              <a:spcAft>
                <a:spcPct val="0"/>
              </a:spcAft>
            </a:pPr>
            <a:r>
              <a:rPr lang="en-GB" dirty="0">
                <a:solidFill>
                  <a:srgbClr val="2F2B20"/>
                </a:solidFill>
                <a:latin typeface="Arial" panose="020B0604020202020204" pitchFamily="34" charset="0"/>
              </a:rPr>
              <a:t>Similar to a camera capturing multiple exposures in a single image, artist Katie </a:t>
            </a:r>
            <a:r>
              <a:rPr lang="en-GB" dirty="0" err="1">
                <a:solidFill>
                  <a:srgbClr val="2F2B20"/>
                </a:solidFill>
                <a:latin typeface="Arial" panose="020B0604020202020204" pitchFamily="34" charset="0"/>
              </a:rPr>
              <a:t>Grinnan</a:t>
            </a:r>
            <a:r>
              <a:rPr lang="en-GB" dirty="0">
                <a:solidFill>
                  <a:srgbClr val="2F2B20"/>
                </a:solidFill>
                <a:latin typeface="Arial" panose="020B0604020202020204" pitchFamily="34" charset="0"/>
              </a:rPr>
              <a:t> created this sculptural time-lapse of her body moving through a daily yoga routine using sand, plastic, and enamel. The end result is representative of both time and form as each split second is layered onto the last creating what is both a singular figure and many</a:t>
            </a:r>
          </a:p>
        </p:txBody>
      </p:sp>
    </p:spTree>
    <p:extLst>
      <p:ext uri="{BB962C8B-B14F-4D97-AF65-F5344CB8AC3E}">
        <p14:creationId xmlns:p14="http://schemas.microsoft.com/office/powerpoint/2010/main" val="20106563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F73B14-87C6-4A76-8395-0BB6A2547D4C}"/>
              </a:ext>
            </a:extLst>
          </p:cNvPr>
          <p:cNvSpPr>
            <a:spLocks noGrp="1"/>
          </p:cNvSpPr>
          <p:nvPr>
            <p:ph type="title"/>
          </p:nvPr>
        </p:nvSpPr>
        <p:spPr>
          <a:xfrm>
            <a:off x="1990666" y="2524137"/>
            <a:ext cx="9603275" cy="1049235"/>
          </a:xfrm>
        </p:spPr>
        <p:txBody>
          <a:bodyPr/>
          <a:lstStyle/>
          <a:p>
            <a:r>
              <a:rPr lang="en-GB" dirty="0"/>
              <a:t>		Extra resources</a:t>
            </a:r>
          </a:p>
        </p:txBody>
      </p:sp>
      <p:sp>
        <p:nvSpPr>
          <p:cNvPr id="3" name="Content Placeholder 2">
            <a:extLst>
              <a:ext uri="{FF2B5EF4-FFF2-40B4-BE49-F238E27FC236}">
                <a16:creationId xmlns:a16="http://schemas.microsoft.com/office/drawing/2014/main" xmlns="" id="{D11FB7BD-6EED-4862-854C-B943CEE14C00}"/>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1419574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6F74CD-EC11-41C7-B157-BBD0306DEDD6}"/>
              </a:ext>
            </a:extLst>
          </p:cNvPr>
          <p:cNvSpPr>
            <a:spLocks noGrp="1"/>
          </p:cNvSpPr>
          <p:nvPr>
            <p:ph type="title"/>
          </p:nvPr>
        </p:nvSpPr>
        <p:spPr/>
        <p:txBody>
          <a:bodyPr/>
          <a:lstStyle/>
          <a:p>
            <a:r>
              <a:rPr lang="en-GB" dirty="0"/>
              <a:t>Jim </a:t>
            </a:r>
            <a:r>
              <a:rPr lang="en-GB" dirty="0" err="1"/>
              <a:t>melchert</a:t>
            </a:r>
            <a:endParaRPr lang="en-GB" dirty="0"/>
          </a:p>
        </p:txBody>
      </p:sp>
      <p:pic>
        <p:nvPicPr>
          <p:cNvPr id="7" name="Content Placeholder 6">
            <a:extLst>
              <a:ext uri="{FF2B5EF4-FFF2-40B4-BE49-F238E27FC236}">
                <a16:creationId xmlns:a16="http://schemas.microsoft.com/office/drawing/2014/main" xmlns="" id="{B3BBDA22-07C4-47C6-B5DB-2FDA8955B172}"/>
              </a:ext>
            </a:extLst>
          </p:cNvPr>
          <p:cNvPicPr>
            <a:picLocks noGrp="1" noChangeAspect="1"/>
          </p:cNvPicPr>
          <p:nvPr>
            <p:ph idx="1"/>
          </p:nvPr>
        </p:nvPicPr>
        <p:blipFill>
          <a:blip r:embed="rId2"/>
          <a:stretch>
            <a:fillRect/>
          </a:stretch>
        </p:blipFill>
        <p:spPr>
          <a:xfrm>
            <a:off x="7091661" y="2240977"/>
            <a:ext cx="3449638" cy="3449638"/>
          </a:xfrm>
          <a:prstGeom prst="rect">
            <a:avLst/>
          </a:prstGeom>
        </p:spPr>
      </p:pic>
      <p:sp>
        <p:nvSpPr>
          <p:cNvPr id="8" name="Rectangle 7">
            <a:extLst>
              <a:ext uri="{FF2B5EF4-FFF2-40B4-BE49-F238E27FC236}">
                <a16:creationId xmlns:a16="http://schemas.microsoft.com/office/drawing/2014/main" xmlns="" id="{74B1BD83-C001-4D26-99BB-6D01B20865F7}"/>
              </a:ext>
            </a:extLst>
          </p:cNvPr>
          <p:cNvSpPr/>
          <p:nvPr/>
        </p:nvSpPr>
        <p:spPr>
          <a:xfrm>
            <a:off x="454702" y="2570414"/>
            <a:ext cx="6096000" cy="1477328"/>
          </a:xfrm>
          <a:prstGeom prst="rect">
            <a:avLst/>
          </a:prstGeom>
        </p:spPr>
        <p:txBody>
          <a:bodyPr>
            <a:spAutoFit/>
          </a:bodyPr>
          <a:lstStyle/>
          <a:p>
            <a:r>
              <a:rPr lang="en-US" dirty="0" err="1"/>
              <a:t>Melchert</a:t>
            </a:r>
            <a:r>
              <a:rPr lang="en-US" dirty="0"/>
              <a:t> has worked in a variety of media, including drawing, film, and ceramics. The path of his artistic development is conceptual, and his ideas led him to a unique process involving ceramic tiles: breaking them, drawing on them, reassembling them and painting the new constructions with glaze</a:t>
            </a:r>
            <a:endParaRPr lang="en-GB" dirty="0"/>
          </a:p>
        </p:txBody>
      </p:sp>
    </p:spTree>
    <p:extLst>
      <p:ext uri="{BB962C8B-B14F-4D97-AF65-F5344CB8AC3E}">
        <p14:creationId xmlns:p14="http://schemas.microsoft.com/office/powerpoint/2010/main" val="25362985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FDD5F1-F645-4E96-B1B0-A694ADA21302}"/>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7AE4D768-C06E-4F79-8923-69A3F352476D}"/>
              </a:ext>
            </a:extLst>
          </p:cNvPr>
          <p:cNvPicPr>
            <a:picLocks noGrp="1" noChangeAspect="1"/>
          </p:cNvPicPr>
          <p:nvPr>
            <p:ph idx="1"/>
          </p:nvPr>
        </p:nvPicPr>
        <p:blipFill>
          <a:blip r:embed="rId2"/>
          <a:stretch>
            <a:fillRect/>
          </a:stretch>
        </p:blipFill>
        <p:spPr>
          <a:xfrm>
            <a:off x="2022072" y="566382"/>
            <a:ext cx="8311674" cy="5420657"/>
          </a:xfrm>
          <a:prstGeom prst="rect">
            <a:avLst/>
          </a:prstGeom>
        </p:spPr>
      </p:pic>
    </p:spTree>
    <p:extLst>
      <p:ext uri="{BB962C8B-B14F-4D97-AF65-F5344CB8AC3E}">
        <p14:creationId xmlns:p14="http://schemas.microsoft.com/office/powerpoint/2010/main" val="609640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C36F4B-9256-42C5-B5A3-0BD21CBED6A0}"/>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C1CDB406-8449-4F3E-BD9C-B6294F4B99A3}"/>
              </a:ext>
            </a:extLst>
          </p:cNvPr>
          <p:cNvPicPr>
            <a:picLocks noGrp="1" noChangeAspect="1"/>
          </p:cNvPicPr>
          <p:nvPr>
            <p:ph idx="1"/>
          </p:nvPr>
        </p:nvPicPr>
        <p:blipFill>
          <a:blip r:embed="rId2"/>
          <a:stretch>
            <a:fillRect/>
          </a:stretch>
        </p:blipFill>
        <p:spPr>
          <a:xfrm>
            <a:off x="2039501" y="292218"/>
            <a:ext cx="8153810" cy="5435873"/>
          </a:xfrm>
          <a:prstGeom prst="rect">
            <a:avLst/>
          </a:prstGeom>
        </p:spPr>
      </p:pic>
    </p:spTree>
    <p:extLst>
      <p:ext uri="{BB962C8B-B14F-4D97-AF65-F5344CB8AC3E}">
        <p14:creationId xmlns:p14="http://schemas.microsoft.com/office/powerpoint/2010/main" val="5601381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5B6656-6049-4B36-B29C-72FA761D9238}"/>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CE8B2457-903B-455C-A652-BE379CCD9D0C}"/>
              </a:ext>
            </a:extLst>
          </p:cNvPr>
          <p:cNvPicPr>
            <a:picLocks noGrp="1" noChangeAspect="1"/>
          </p:cNvPicPr>
          <p:nvPr>
            <p:ph idx="1"/>
          </p:nvPr>
        </p:nvPicPr>
        <p:blipFill>
          <a:blip r:embed="rId2"/>
          <a:stretch>
            <a:fillRect/>
          </a:stretch>
        </p:blipFill>
        <p:spPr>
          <a:xfrm>
            <a:off x="2428905" y="422321"/>
            <a:ext cx="7334189" cy="5500642"/>
          </a:xfrm>
          <a:prstGeom prst="rect">
            <a:avLst/>
          </a:prstGeom>
        </p:spPr>
      </p:pic>
    </p:spTree>
    <p:extLst>
      <p:ext uri="{BB962C8B-B14F-4D97-AF65-F5344CB8AC3E}">
        <p14:creationId xmlns:p14="http://schemas.microsoft.com/office/powerpoint/2010/main" val="38465422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7F5A56-9CF3-450E-A445-953A02773B14}"/>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26B5259B-6604-4143-BEB3-BB965FD78000}"/>
              </a:ext>
            </a:extLst>
          </p:cNvPr>
          <p:cNvPicPr>
            <a:picLocks noGrp="1" noChangeAspect="1"/>
          </p:cNvPicPr>
          <p:nvPr>
            <p:ph idx="1"/>
          </p:nvPr>
        </p:nvPicPr>
        <p:blipFill>
          <a:blip r:embed="rId2"/>
          <a:stretch>
            <a:fillRect/>
          </a:stretch>
        </p:blipFill>
        <p:spPr>
          <a:xfrm>
            <a:off x="2021336" y="275619"/>
            <a:ext cx="8463759" cy="5620466"/>
          </a:xfrm>
          <a:prstGeom prst="rect">
            <a:avLst/>
          </a:prstGeom>
        </p:spPr>
      </p:pic>
    </p:spTree>
    <p:extLst>
      <p:ext uri="{BB962C8B-B14F-4D97-AF65-F5344CB8AC3E}">
        <p14:creationId xmlns:p14="http://schemas.microsoft.com/office/powerpoint/2010/main" val="3019233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DA6B73-2F06-4548-B905-A4E428684B39}"/>
              </a:ext>
            </a:extLst>
          </p:cNvPr>
          <p:cNvSpPr>
            <a:spLocks noGrp="1"/>
          </p:cNvSpPr>
          <p:nvPr>
            <p:ph type="title"/>
          </p:nvPr>
        </p:nvSpPr>
        <p:spPr/>
        <p:txBody>
          <a:bodyPr/>
          <a:lstStyle/>
          <a:p>
            <a:endParaRPr lang="en-GB" dirty="0"/>
          </a:p>
        </p:txBody>
      </p:sp>
      <p:pic>
        <p:nvPicPr>
          <p:cNvPr id="4" name="Content Placeholder 3">
            <a:extLst>
              <a:ext uri="{FF2B5EF4-FFF2-40B4-BE49-F238E27FC236}">
                <a16:creationId xmlns:a16="http://schemas.microsoft.com/office/drawing/2014/main" xmlns="" id="{8B9770F2-57F3-41F4-BE0F-902CB63096F9}"/>
              </a:ext>
            </a:extLst>
          </p:cNvPr>
          <p:cNvPicPr>
            <a:picLocks noGrp="1" noChangeAspect="1"/>
          </p:cNvPicPr>
          <p:nvPr>
            <p:ph idx="1"/>
          </p:nvPr>
        </p:nvPicPr>
        <p:blipFill>
          <a:blip r:embed="rId2"/>
          <a:stretch>
            <a:fillRect/>
          </a:stretch>
        </p:blipFill>
        <p:spPr>
          <a:xfrm>
            <a:off x="1745650" y="262264"/>
            <a:ext cx="8500127" cy="5707228"/>
          </a:xfrm>
          <a:prstGeom prst="rect">
            <a:avLst/>
          </a:prstGeom>
        </p:spPr>
      </p:pic>
    </p:spTree>
    <p:extLst>
      <p:ext uri="{BB962C8B-B14F-4D97-AF65-F5344CB8AC3E}">
        <p14:creationId xmlns:p14="http://schemas.microsoft.com/office/powerpoint/2010/main" val="17056630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E42CA1-C08D-46B1-B85F-FBF841037F77}"/>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xmlns="" id="{66A699D7-A25D-4A47-8925-0672E5D15FBE}"/>
              </a:ext>
            </a:extLst>
          </p:cNvPr>
          <p:cNvPicPr>
            <a:picLocks noGrp="1" noChangeAspect="1"/>
          </p:cNvPicPr>
          <p:nvPr>
            <p:ph idx="1"/>
          </p:nvPr>
        </p:nvPicPr>
        <p:blipFill>
          <a:blip r:embed="rId2"/>
          <a:stretch>
            <a:fillRect/>
          </a:stretch>
        </p:blipFill>
        <p:spPr>
          <a:xfrm>
            <a:off x="1451579" y="427221"/>
            <a:ext cx="9522848" cy="5416120"/>
          </a:xfrm>
          <a:prstGeom prst="rect">
            <a:avLst/>
          </a:prstGeom>
        </p:spPr>
      </p:pic>
    </p:spTree>
    <p:extLst>
      <p:ext uri="{BB962C8B-B14F-4D97-AF65-F5344CB8AC3E}">
        <p14:creationId xmlns:p14="http://schemas.microsoft.com/office/powerpoint/2010/main" val="2544132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ground&#10;&#10;Description generated with very high confidence">
            <a:extLst>
              <a:ext uri="{FF2B5EF4-FFF2-40B4-BE49-F238E27FC236}">
                <a16:creationId xmlns:a16="http://schemas.microsoft.com/office/drawing/2014/main" xmlns="" id="{3D3AFA42-A081-456A-BCDC-05877B07149B}"/>
              </a:ext>
            </a:extLst>
          </p:cNvPr>
          <p:cNvPicPr>
            <a:picLocks noChangeAspect="1"/>
          </p:cNvPicPr>
          <p:nvPr/>
        </p:nvPicPr>
        <p:blipFill>
          <a:blip r:embed="rId2"/>
          <a:stretch>
            <a:fillRect/>
          </a:stretch>
        </p:blipFill>
        <p:spPr>
          <a:xfrm>
            <a:off x="7019103" y="805583"/>
            <a:ext cx="3111058" cy="4660762"/>
          </a:xfrm>
          <a:prstGeom prst="rect">
            <a:avLst/>
          </a:prstGeom>
        </p:spPr>
      </p:pic>
      <p:sp>
        <p:nvSpPr>
          <p:cNvPr id="2" name="Title 1">
            <a:extLst>
              <a:ext uri="{FF2B5EF4-FFF2-40B4-BE49-F238E27FC236}">
                <a16:creationId xmlns:a16="http://schemas.microsoft.com/office/drawing/2014/main" xmlns="" id="{3DEF6CA8-E87C-44DE-9771-7FB171824EF4}"/>
              </a:ext>
            </a:extLst>
          </p:cNvPr>
          <p:cNvSpPr>
            <a:spLocks noGrp="1"/>
          </p:cNvSpPr>
          <p:nvPr>
            <p:ph type="title"/>
          </p:nvPr>
        </p:nvSpPr>
        <p:spPr>
          <a:xfrm>
            <a:off x="1451580" y="804520"/>
            <a:ext cx="4176511" cy="1049235"/>
          </a:xfrm>
        </p:spPr>
        <p:txBody>
          <a:bodyPr>
            <a:normAutofit/>
          </a:bodyPr>
          <a:lstStyle/>
          <a:p>
            <a:r>
              <a:rPr lang="en-GB" dirty="0"/>
              <a:t>Homework</a:t>
            </a:r>
          </a:p>
        </p:txBody>
      </p:sp>
      <p:sp>
        <p:nvSpPr>
          <p:cNvPr id="3" name="Content Placeholder 2">
            <a:extLst>
              <a:ext uri="{FF2B5EF4-FFF2-40B4-BE49-F238E27FC236}">
                <a16:creationId xmlns:a16="http://schemas.microsoft.com/office/drawing/2014/main" xmlns="" id="{5806DC80-8DEC-4559-8203-8F3973B41727}"/>
              </a:ext>
            </a:extLst>
          </p:cNvPr>
          <p:cNvSpPr>
            <a:spLocks noGrp="1"/>
          </p:cNvSpPr>
          <p:nvPr>
            <p:ph idx="1"/>
          </p:nvPr>
        </p:nvSpPr>
        <p:spPr>
          <a:xfrm>
            <a:off x="1451581" y="2015732"/>
            <a:ext cx="4172212" cy="3450613"/>
          </a:xfrm>
        </p:spPr>
        <p:txBody>
          <a:bodyPr>
            <a:normAutofit/>
          </a:bodyPr>
          <a:lstStyle/>
          <a:p>
            <a:r>
              <a:rPr lang="en-GB" dirty="0"/>
              <a:t>Take 10 photos of cracks and decayed surfaces up close. </a:t>
            </a:r>
          </a:p>
          <a:p>
            <a:r>
              <a:rPr lang="en-GB" dirty="0"/>
              <a:t>Stick in your book </a:t>
            </a:r>
          </a:p>
          <a:p>
            <a:r>
              <a:rPr lang="en-GB" dirty="0"/>
              <a:t>Make a detailed painting of one of these</a:t>
            </a:r>
          </a:p>
        </p:txBody>
      </p:sp>
    </p:spTree>
    <p:extLst>
      <p:ext uri="{BB962C8B-B14F-4D97-AF65-F5344CB8AC3E}">
        <p14:creationId xmlns:p14="http://schemas.microsoft.com/office/powerpoint/2010/main" val="3256290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5573DA2-EF2B-4926-B017-E3270F9A751E}"/>
              </a:ext>
            </a:extLst>
          </p:cNvPr>
          <p:cNvPicPr>
            <a:picLocks noChangeAspect="1"/>
          </p:cNvPicPr>
          <p:nvPr/>
        </p:nvPicPr>
        <p:blipFill>
          <a:blip r:embed="rId2"/>
          <a:stretch>
            <a:fillRect/>
          </a:stretch>
        </p:blipFill>
        <p:spPr>
          <a:xfrm>
            <a:off x="6094411" y="2091693"/>
            <a:ext cx="4960443" cy="3298694"/>
          </a:xfrm>
          <a:prstGeom prst="rect">
            <a:avLst/>
          </a:prstGeom>
        </p:spPr>
      </p:pic>
      <p:sp>
        <p:nvSpPr>
          <p:cNvPr id="2" name="Title 1">
            <a:extLst>
              <a:ext uri="{FF2B5EF4-FFF2-40B4-BE49-F238E27FC236}">
                <a16:creationId xmlns:a16="http://schemas.microsoft.com/office/drawing/2014/main" xmlns="" id="{796A8038-0676-427D-A6FD-C41AB3179B68}"/>
              </a:ext>
            </a:extLst>
          </p:cNvPr>
          <p:cNvSpPr>
            <a:spLocks noGrp="1"/>
          </p:cNvSpPr>
          <p:nvPr>
            <p:ph type="title"/>
          </p:nvPr>
        </p:nvSpPr>
        <p:spPr>
          <a:xfrm>
            <a:off x="1451579" y="804519"/>
            <a:ext cx="9603275" cy="1049235"/>
          </a:xfrm>
        </p:spPr>
        <p:txBody>
          <a:bodyPr>
            <a:normAutofit/>
          </a:bodyPr>
          <a:lstStyle/>
          <a:p>
            <a:r>
              <a:rPr lang="en-GB" dirty="0"/>
              <a:t>Clay Tile</a:t>
            </a:r>
          </a:p>
        </p:txBody>
      </p:sp>
      <p:sp>
        <p:nvSpPr>
          <p:cNvPr id="3" name="Content Placeholder 2">
            <a:extLst>
              <a:ext uri="{FF2B5EF4-FFF2-40B4-BE49-F238E27FC236}">
                <a16:creationId xmlns:a16="http://schemas.microsoft.com/office/drawing/2014/main" xmlns="" id="{9790BA6C-667D-45FA-8722-057F13E63927}"/>
              </a:ext>
            </a:extLst>
          </p:cNvPr>
          <p:cNvSpPr>
            <a:spLocks noGrp="1"/>
          </p:cNvSpPr>
          <p:nvPr>
            <p:ph idx="1"/>
          </p:nvPr>
        </p:nvSpPr>
        <p:spPr>
          <a:xfrm>
            <a:off x="1451579" y="2015734"/>
            <a:ext cx="4162555" cy="3450613"/>
          </a:xfrm>
        </p:spPr>
        <p:txBody>
          <a:bodyPr>
            <a:normAutofit/>
          </a:bodyPr>
          <a:lstStyle/>
          <a:p>
            <a:r>
              <a:rPr lang="en-GB" dirty="0"/>
              <a:t>Make a detailed clay tile based on one of your photos. Try to capture the texture and mark making of the crack/damaged surface.</a:t>
            </a:r>
          </a:p>
          <a:p>
            <a:r>
              <a:rPr lang="en-GB" dirty="0"/>
              <a:t>Once finished leave to dry and fire before glazing</a:t>
            </a:r>
          </a:p>
          <a:p>
            <a:endParaRPr lang="en-GB" dirty="0"/>
          </a:p>
        </p:txBody>
      </p:sp>
    </p:spTree>
    <p:extLst>
      <p:ext uri="{BB962C8B-B14F-4D97-AF65-F5344CB8AC3E}">
        <p14:creationId xmlns:p14="http://schemas.microsoft.com/office/powerpoint/2010/main" val="4414252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hoto&#10;&#10;Description generated with high confidence">
            <a:extLst>
              <a:ext uri="{FF2B5EF4-FFF2-40B4-BE49-F238E27FC236}">
                <a16:creationId xmlns:a16="http://schemas.microsoft.com/office/drawing/2014/main" xmlns="" id="{28BDDF17-ED9C-469F-8340-C255787A5CFD}"/>
              </a:ext>
            </a:extLst>
          </p:cNvPr>
          <p:cNvPicPr>
            <a:picLocks noChangeAspect="1"/>
          </p:cNvPicPr>
          <p:nvPr/>
        </p:nvPicPr>
        <p:blipFill>
          <a:blip r:embed="rId2"/>
          <a:stretch>
            <a:fillRect/>
          </a:stretch>
        </p:blipFill>
        <p:spPr>
          <a:xfrm>
            <a:off x="6780238" y="805583"/>
            <a:ext cx="3588787" cy="4660762"/>
          </a:xfrm>
          <a:prstGeom prst="rect">
            <a:avLst/>
          </a:prstGeom>
        </p:spPr>
      </p:pic>
      <p:sp>
        <p:nvSpPr>
          <p:cNvPr id="2" name="Title 1">
            <a:extLst>
              <a:ext uri="{FF2B5EF4-FFF2-40B4-BE49-F238E27FC236}">
                <a16:creationId xmlns:a16="http://schemas.microsoft.com/office/drawing/2014/main" xmlns="" id="{60E00063-2291-4F00-9681-34461753AB97}"/>
              </a:ext>
            </a:extLst>
          </p:cNvPr>
          <p:cNvSpPr>
            <a:spLocks noGrp="1"/>
          </p:cNvSpPr>
          <p:nvPr>
            <p:ph type="title"/>
          </p:nvPr>
        </p:nvSpPr>
        <p:spPr>
          <a:xfrm>
            <a:off x="1451580" y="804520"/>
            <a:ext cx="4176511" cy="1049235"/>
          </a:xfrm>
        </p:spPr>
        <p:txBody>
          <a:bodyPr>
            <a:normAutofit/>
          </a:bodyPr>
          <a:lstStyle/>
          <a:p>
            <a:r>
              <a:rPr lang="en-GB" dirty="0"/>
              <a:t>Mitchell </a:t>
            </a:r>
            <a:r>
              <a:rPr lang="en-GB" dirty="0" err="1"/>
              <a:t>feinberg</a:t>
            </a:r>
            <a:endParaRPr lang="en-GB" dirty="0"/>
          </a:p>
        </p:txBody>
      </p:sp>
      <p:sp>
        <p:nvSpPr>
          <p:cNvPr id="3" name="Content Placeholder 2">
            <a:extLst>
              <a:ext uri="{FF2B5EF4-FFF2-40B4-BE49-F238E27FC236}">
                <a16:creationId xmlns:a16="http://schemas.microsoft.com/office/drawing/2014/main" xmlns="" id="{B09F56D3-4CD7-48FC-8E01-27645928089B}"/>
              </a:ext>
            </a:extLst>
          </p:cNvPr>
          <p:cNvSpPr>
            <a:spLocks noGrp="1"/>
          </p:cNvSpPr>
          <p:nvPr>
            <p:ph idx="1"/>
          </p:nvPr>
        </p:nvSpPr>
        <p:spPr>
          <a:xfrm>
            <a:off x="1451581" y="2015732"/>
            <a:ext cx="4172212" cy="3450613"/>
          </a:xfrm>
        </p:spPr>
        <p:txBody>
          <a:bodyPr>
            <a:normAutofit/>
          </a:bodyPr>
          <a:lstStyle/>
          <a:p>
            <a:pPr>
              <a:lnSpc>
                <a:spcPct val="110000"/>
              </a:lnSpc>
            </a:pPr>
            <a:r>
              <a:rPr lang="en-US" sz="1700"/>
              <a:t>Such a simple idea. Imagine all the times anyone in the world has ever messed about with making imprints in flour, and in all that time only Mitchell Feinberg, fashion photographer extraordinaire, has actually put it to good use. In a series shot for Muse Magazine, Feinberg drops an array of incredibly expensive things into flour/sand/</a:t>
            </a:r>
            <a:r>
              <a:rPr lang="en-US" sz="1700" err="1"/>
              <a:t>cornflour</a:t>
            </a:r>
            <a:r>
              <a:rPr lang="en-US" sz="1700"/>
              <a:t>/</a:t>
            </a:r>
            <a:r>
              <a:rPr lang="en-US" sz="1700" err="1"/>
              <a:t>moondust</a:t>
            </a:r>
            <a:r>
              <a:rPr lang="en-US" sz="1700"/>
              <a:t> with outstanding results.</a:t>
            </a:r>
            <a:endParaRPr lang="en-GB" sz="1700"/>
          </a:p>
        </p:txBody>
      </p:sp>
    </p:spTree>
    <p:extLst>
      <p:ext uri="{BB962C8B-B14F-4D97-AF65-F5344CB8AC3E}">
        <p14:creationId xmlns:p14="http://schemas.microsoft.com/office/powerpoint/2010/main" val="3887961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B671E5-28AD-46E8-BCF7-441CBDE0DB3D}"/>
              </a:ext>
            </a:extLst>
          </p:cNvPr>
          <p:cNvSpPr>
            <a:spLocks noGrp="1"/>
          </p:cNvSpPr>
          <p:nvPr>
            <p:ph type="title"/>
          </p:nvPr>
        </p:nvSpPr>
        <p:spPr>
          <a:xfrm>
            <a:off x="1219569" y="342420"/>
            <a:ext cx="4176511" cy="1049235"/>
          </a:xfrm>
        </p:spPr>
        <p:txBody>
          <a:bodyPr>
            <a:normAutofit fontScale="90000"/>
          </a:bodyPr>
          <a:lstStyle/>
          <a:p>
            <a:r>
              <a:rPr lang="en-GB" dirty="0"/>
              <a:t>Alternative clay workshop-Impressions in clay</a:t>
            </a:r>
          </a:p>
        </p:txBody>
      </p:sp>
      <p:sp>
        <p:nvSpPr>
          <p:cNvPr id="9" name="Content Placeholder 8"/>
          <p:cNvSpPr>
            <a:spLocks noGrp="1"/>
          </p:cNvSpPr>
          <p:nvPr>
            <p:ph idx="1"/>
          </p:nvPr>
        </p:nvSpPr>
        <p:spPr>
          <a:xfrm>
            <a:off x="1451581" y="2015732"/>
            <a:ext cx="4172212" cy="3450613"/>
          </a:xfrm>
        </p:spPr>
        <p:txBody>
          <a:bodyPr>
            <a:normAutofit/>
          </a:bodyPr>
          <a:lstStyle/>
          <a:p>
            <a:r>
              <a:rPr lang="en-US" dirty="0"/>
              <a:t>Bring in objects, textures of things from home about you. You may find a patterned wallpaper/fabric, old objects that you could press into a clay tile. Try to bring a minimum of 5 things to press into your tile.</a:t>
            </a:r>
          </a:p>
        </p:txBody>
      </p:sp>
      <p:pic>
        <p:nvPicPr>
          <p:cNvPr id="4" name="Picture 3">
            <a:extLst>
              <a:ext uri="{FF2B5EF4-FFF2-40B4-BE49-F238E27FC236}">
                <a16:creationId xmlns:a16="http://schemas.microsoft.com/office/drawing/2014/main" xmlns="" id="{85711556-BB80-459D-A220-E709612BFD0A}"/>
              </a:ext>
            </a:extLst>
          </p:cNvPr>
          <p:cNvPicPr>
            <a:picLocks noChangeAspect="1"/>
          </p:cNvPicPr>
          <p:nvPr/>
        </p:nvPicPr>
        <p:blipFill>
          <a:blip r:embed="rId2"/>
          <a:stretch>
            <a:fillRect/>
          </a:stretch>
        </p:blipFill>
        <p:spPr>
          <a:xfrm>
            <a:off x="6366023" y="1038029"/>
            <a:ext cx="5075967" cy="3802076"/>
          </a:xfrm>
          <a:prstGeom prst="rect">
            <a:avLst/>
          </a:prstGeom>
        </p:spPr>
      </p:pic>
    </p:spTree>
    <p:extLst>
      <p:ext uri="{BB962C8B-B14F-4D97-AF65-F5344CB8AC3E}">
        <p14:creationId xmlns:p14="http://schemas.microsoft.com/office/powerpoint/2010/main" val="951436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281DD79-AA00-48B4-97B7-17874CCA63BC}"/>
              </a:ext>
            </a:extLst>
          </p:cNvPr>
          <p:cNvPicPr>
            <a:picLocks noChangeAspect="1"/>
          </p:cNvPicPr>
          <p:nvPr/>
        </p:nvPicPr>
        <p:blipFill>
          <a:blip r:embed="rId2"/>
          <a:stretch>
            <a:fillRect/>
          </a:stretch>
        </p:blipFill>
        <p:spPr>
          <a:xfrm>
            <a:off x="6094411" y="2141298"/>
            <a:ext cx="4960443" cy="3199485"/>
          </a:xfrm>
          <a:prstGeom prst="rect">
            <a:avLst/>
          </a:prstGeom>
        </p:spPr>
      </p:pic>
      <p:sp>
        <p:nvSpPr>
          <p:cNvPr id="2" name="Title 1">
            <a:extLst>
              <a:ext uri="{FF2B5EF4-FFF2-40B4-BE49-F238E27FC236}">
                <a16:creationId xmlns:a16="http://schemas.microsoft.com/office/drawing/2014/main" xmlns="" id="{1240BB86-980B-4029-8BDD-9E39EBEE2F79}"/>
              </a:ext>
            </a:extLst>
          </p:cNvPr>
          <p:cNvSpPr>
            <a:spLocks noGrp="1"/>
          </p:cNvSpPr>
          <p:nvPr>
            <p:ph type="title"/>
          </p:nvPr>
        </p:nvSpPr>
        <p:spPr>
          <a:xfrm>
            <a:off x="1451579" y="804519"/>
            <a:ext cx="9603275" cy="1049235"/>
          </a:xfrm>
        </p:spPr>
        <p:txBody>
          <a:bodyPr>
            <a:normAutofit/>
          </a:bodyPr>
          <a:lstStyle/>
          <a:p>
            <a:r>
              <a:rPr lang="en-GB"/>
              <a:t>Miriam dion</a:t>
            </a:r>
            <a:endParaRPr lang="en-GB" dirty="0"/>
          </a:p>
        </p:txBody>
      </p:sp>
      <p:sp>
        <p:nvSpPr>
          <p:cNvPr id="3" name="Content Placeholder 2">
            <a:extLst>
              <a:ext uri="{FF2B5EF4-FFF2-40B4-BE49-F238E27FC236}">
                <a16:creationId xmlns:a16="http://schemas.microsoft.com/office/drawing/2014/main" xmlns="" id="{0722A55D-6DD5-4B7E-8F1D-D05DABA8916E}"/>
              </a:ext>
            </a:extLst>
          </p:cNvPr>
          <p:cNvSpPr>
            <a:spLocks noGrp="1"/>
          </p:cNvSpPr>
          <p:nvPr>
            <p:ph idx="1"/>
          </p:nvPr>
        </p:nvSpPr>
        <p:spPr>
          <a:xfrm>
            <a:off x="1451579" y="2015734"/>
            <a:ext cx="4162555" cy="3450613"/>
          </a:xfrm>
        </p:spPr>
        <p:txBody>
          <a:bodyPr>
            <a:normAutofit/>
          </a:bodyPr>
          <a:lstStyle/>
          <a:p>
            <a:pPr>
              <a:lnSpc>
                <a:spcPct val="110000"/>
              </a:lnSpc>
            </a:pPr>
            <a:r>
              <a:rPr lang="en-US" sz="1300" b="1" dirty="0">
                <a:latin typeface="Arial" panose="020B0604020202020204" pitchFamily="34" charset="0"/>
                <a:cs typeface="Arial" panose="020B0604020202020204" pitchFamily="34" charset="0"/>
              </a:rPr>
              <a:t>Myriam Dion is the first to admit that she makes her choice of newspaper each day based on the pictures. For this French-Canadian student is also a papercut artist, whose carefully cut-out newspaper pages have won numerous awards. Dion works freehand using a scalpel to produce these beautiful designs reminiscent of both Arabic latticework and stained-glass windows. She suggests that the transformation from broadsheet to </a:t>
            </a:r>
            <a:r>
              <a:rPr lang="en-US" sz="1300" b="1" dirty="0" err="1">
                <a:latin typeface="Arial" panose="020B0604020202020204" pitchFamily="34" charset="0"/>
                <a:cs typeface="Arial" panose="020B0604020202020204" pitchFamily="34" charset="0"/>
              </a:rPr>
              <a:t>objet</a:t>
            </a:r>
            <a:r>
              <a:rPr lang="en-US" sz="1300" b="1" dirty="0">
                <a:latin typeface="Arial" panose="020B0604020202020204" pitchFamily="34" charset="0"/>
                <a:cs typeface="Arial" panose="020B0604020202020204" pitchFamily="34" charset="0"/>
              </a:rPr>
              <a:t> d'art is "to find a new use for print media in the process of its disappearance", and the delicate quality of her work may well be a subtle mirroring of the fragile state of print journalism</a:t>
            </a:r>
            <a:endParaRPr lang="en-GB" sz="13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0246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CA272F-3645-4E3D-8860-6961F2F309FC}"/>
              </a:ext>
            </a:extLst>
          </p:cNvPr>
          <p:cNvSpPr>
            <a:spLocks noGrp="1"/>
          </p:cNvSpPr>
          <p:nvPr>
            <p:ph type="title"/>
          </p:nvPr>
        </p:nvSpPr>
        <p:spPr/>
        <p:txBody>
          <a:bodyPr/>
          <a:lstStyle/>
          <a:p>
            <a:r>
              <a:rPr lang="en-GB" dirty="0"/>
              <a:t>Workshop 2-Paper cutting</a:t>
            </a:r>
          </a:p>
        </p:txBody>
      </p:sp>
      <p:sp>
        <p:nvSpPr>
          <p:cNvPr id="3" name="Content Placeholder 2">
            <a:extLst>
              <a:ext uri="{FF2B5EF4-FFF2-40B4-BE49-F238E27FC236}">
                <a16:creationId xmlns:a16="http://schemas.microsoft.com/office/drawing/2014/main" xmlns="" id="{3E078CFA-E79E-497C-9962-7357BA489243}"/>
              </a:ext>
            </a:extLst>
          </p:cNvPr>
          <p:cNvSpPr>
            <a:spLocks noGrp="1"/>
          </p:cNvSpPr>
          <p:nvPr>
            <p:ph idx="1"/>
          </p:nvPr>
        </p:nvSpPr>
        <p:spPr>
          <a:xfrm>
            <a:off x="1451579" y="2015732"/>
            <a:ext cx="4327129" cy="3450613"/>
          </a:xfrm>
        </p:spPr>
        <p:txBody>
          <a:bodyPr>
            <a:normAutofit fontScale="92500" lnSpcReduction="20000"/>
          </a:bodyPr>
          <a:lstStyle/>
          <a:p>
            <a:r>
              <a:rPr lang="en-GB" dirty="0"/>
              <a:t>Create a Miriam Dion style paper cut into your magazine/newspaper cover</a:t>
            </a:r>
          </a:p>
          <a:p>
            <a:r>
              <a:rPr lang="en-GB" dirty="0"/>
              <a:t>Next make paper cuts into the portrait of yourself.  Try to make the cuts different from the newspaper.  You could leave some of your photo still visible if you like</a:t>
            </a:r>
          </a:p>
          <a:p>
            <a:r>
              <a:rPr lang="en-GB" dirty="0"/>
              <a:t>Overlay both images on a page in your book</a:t>
            </a:r>
          </a:p>
          <a:p>
            <a:r>
              <a:rPr lang="en-GB" dirty="0"/>
              <a:t>Use clear varnish/ </a:t>
            </a:r>
            <a:r>
              <a:rPr lang="en-GB" dirty="0" err="1"/>
              <a:t>Pva</a:t>
            </a:r>
            <a:r>
              <a:rPr lang="en-GB" dirty="0"/>
              <a:t> on top.</a:t>
            </a:r>
          </a:p>
        </p:txBody>
      </p:sp>
      <p:pic>
        <p:nvPicPr>
          <p:cNvPr id="4" name="Picture 3">
            <a:extLst>
              <a:ext uri="{FF2B5EF4-FFF2-40B4-BE49-F238E27FC236}">
                <a16:creationId xmlns:a16="http://schemas.microsoft.com/office/drawing/2014/main" xmlns="" id="{BFCFD502-CA23-40AF-90A1-2DA6823E1FD7}"/>
              </a:ext>
            </a:extLst>
          </p:cNvPr>
          <p:cNvPicPr>
            <a:picLocks noChangeAspect="1"/>
          </p:cNvPicPr>
          <p:nvPr/>
        </p:nvPicPr>
        <p:blipFill>
          <a:blip r:embed="rId2"/>
          <a:stretch>
            <a:fillRect/>
          </a:stretch>
        </p:blipFill>
        <p:spPr>
          <a:xfrm>
            <a:off x="6140970" y="2068642"/>
            <a:ext cx="5719685" cy="3813123"/>
          </a:xfrm>
          <a:prstGeom prst="rect">
            <a:avLst/>
          </a:prstGeom>
        </p:spPr>
      </p:pic>
    </p:spTree>
    <p:extLst>
      <p:ext uri="{BB962C8B-B14F-4D97-AF65-F5344CB8AC3E}">
        <p14:creationId xmlns:p14="http://schemas.microsoft.com/office/powerpoint/2010/main" val="251309730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0</TotalTime>
  <Words>1654</Words>
  <Application>Microsoft Office PowerPoint</Application>
  <PresentationFormat>Custom</PresentationFormat>
  <Paragraphs>75</Paragraphs>
  <Slides>35</Slides>
  <Notes>0</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Gallery</vt:lpstr>
      <vt:lpstr>GCSE Exam 2018</vt:lpstr>
      <vt:lpstr>Workshop 1-DAMAGED SURFACES</vt:lpstr>
      <vt:lpstr>Jim melchert</vt:lpstr>
      <vt:lpstr>Homework</vt:lpstr>
      <vt:lpstr>Clay Tile</vt:lpstr>
      <vt:lpstr>Mitchell feinberg</vt:lpstr>
      <vt:lpstr>Alternative clay workshop-Impressions in clay</vt:lpstr>
      <vt:lpstr>Miriam dion</vt:lpstr>
      <vt:lpstr>Workshop 2-Paper cutting</vt:lpstr>
      <vt:lpstr>KURT schwitters</vt:lpstr>
      <vt:lpstr>Dogsanddice.co.uk</vt:lpstr>
      <vt:lpstr>homework</vt:lpstr>
      <vt:lpstr>Holly naylor</vt:lpstr>
      <vt:lpstr>Workshop 3-pin pricking</vt:lpstr>
      <vt:lpstr>Workshop 4-Aerial Landscape Lino prints</vt:lpstr>
      <vt:lpstr>  homework</vt:lpstr>
      <vt:lpstr>Robert Wechsler</vt:lpstr>
      <vt:lpstr>Tara donovan</vt:lpstr>
      <vt:lpstr>Justine Khamara</vt:lpstr>
      <vt:lpstr>Louise McRae</vt:lpstr>
      <vt:lpstr>PowerPoint Presentation</vt:lpstr>
      <vt:lpstr>Tom Teodosijev </vt:lpstr>
      <vt:lpstr>Bela borsodi</vt:lpstr>
      <vt:lpstr>Tom mclellan</vt:lpstr>
      <vt:lpstr>Celia levy</vt:lpstr>
      <vt:lpstr>Michael brennand-wood</vt:lpstr>
      <vt:lpstr>Zac freeman</vt:lpstr>
      <vt:lpstr>Katie Grinnan</vt:lpstr>
      <vt:lpstr>  Extra resources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Woolley</dc:creator>
  <cp:lastModifiedBy>Mr R. Woolley</cp:lastModifiedBy>
  <cp:revision>42</cp:revision>
  <dcterms:created xsi:type="dcterms:W3CDTF">2018-01-29T14:48:47Z</dcterms:created>
  <dcterms:modified xsi:type="dcterms:W3CDTF">2018-02-07T08:09:24Z</dcterms:modified>
</cp:coreProperties>
</file>