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2" r:id="rId5"/>
    <p:sldId id="263" r:id="rId6"/>
    <p:sldId id="264" r:id="rId7"/>
    <p:sldId id="259" r:id="rId8"/>
    <p:sldId id="260" r:id="rId9"/>
    <p:sldId id="258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EE9F3-C852-F94F-8AA9-F3DA27D257CA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15FB2-4C75-534D-B063-5FFB1A3050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950" y="188913"/>
            <a:ext cx="8967788" cy="6001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cap="all" dirty="0" smtClean="0"/>
              <a:t>Deconstruct an ideal</a:t>
            </a:r>
            <a:endParaRPr lang="en-GB" sz="3300" b="1" cap="all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09" y="909373"/>
            <a:ext cx="5703837" cy="3380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950" y="4303455"/>
            <a:ext cx="8967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Learning Outcomes: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Create an accurate painting of a patterned cup / piece of crockery.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Break the object, document and reconstruct, putting </a:t>
            </a:r>
            <a:r>
              <a:rPr lang="en-GB" sz="2000" dirty="0" smtClean="0">
                <a:solidFill>
                  <a:srgbClr val="254061"/>
                </a:solidFill>
              </a:rPr>
              <a:t>pieces back together and producing a different outcome </a:t>
            </a:r>
            <a:endParaRPr lang="en-US" sz="2000" dirty="0" smtClean="0">
              <a:solidFill>
                <a:srgbClr val="254061"/>
              </a:solidFill>
            </a:endParaRPr>
          </a:p>
          <a:p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Learning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Objectives: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rgbClr val="254061"/>
                </a:solidFill>
              </a:rPr>
              <a:t>Consider </a:t>
            </a:r>
            <a:r>
              <a:rPr lang="en-GB" sz="2000" dirty="0" smtClean="0">
                <a:solidFill>
                  <a:srgbClr val="254061"/>
                </a:solidFill>
              </a:rPr>
              <a:t>how the function and meaning of objects can change when it’s appearance is altered.</a:t>
            </a:r>
            <a:endParaRPr lang="en-US" sz="2000" dirty="0" smtClean="0">
              <a:solidFill>
                <a:srgbClr val="25406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25" y="193629"/>
            <a:ext cx="4066878" cy="3042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70" y="193630"/>
            <a:ext cx="4568991" cy="3042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4657" y="3236578"/>
            <a:ext cx="4928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rgbClr val="376092"/>
                </a:solidFill>
              </a:rPr>
              <a:t>Livia</a:t>
            </a:r>
            <a:r>
              <a:rPr lang="en-GB" sz="2800" b="1" dirty="0" smtClean="0">
                <a:solidFill>
                  <a:srgbClr val="376092"/>
                </a:solidFill>
              </a:rPr>
              <a:t> Marin….Broken Things</a:t>
            </a:r>
            <a:endParaRPr lang="en-GB" sz="2800" b="1" dirty="0">
              <a:solidFill>
                <a:srgbClr val="37609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25" y="3861858"/>
            <a:ext cx="4066878" cy="2773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14605" r="17332"/>
          <a:stretch>
            <a:fillRect/>
          </a:stretch>
        </p:blipFill>
        <p:spPr>
          <a:xfrm>
            <a:off x="6327587" y="3759351"/>
            <a:ext cx="2610074" cy="2876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 l="28840" r="21893"/>
          <a:stretch>
            <a:fillRect/>
          </a:stretch>
        </p:blipFill>
        <p:spPr>
          <a:xfrm>
            <a:off x="4368670" y="3759797"/>
            <a:ext cx="1889005" cy="2875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046" y="34025"/>
            <a:ext cx="8608136" cy="1326806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solidFill>
                  <a:srgbClr val="254061"/>
                </a:solidFill>
              </a:rPr>
              <a:t>Create a painting of </a:t>
            </a:r>
            <a:r>
              <a:rPr lang="en-GB" sz="2000" dirty="0" smtClean="0">
                <a:solidFill>
                  <a:srgbClr val="254061"/>
                </a:solidFill>
              </a:rPr>
              <a:t>your</a:t>
            </a:r>
            <a:r>
              <a:rPr lang="en-GB" sz="2000" dirty="0" smtClean="0">
                <a:solidFill>
                  <a:srgbClr val="254061"/>
                </a:solidFill>
              </a:rPr>
              <a:t> tea cup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254061"/>
                </a:solidFill>
              </a:rPr>
              <a:t>Put </a:t>
            </a:r>
            <a:r>
              <a:rPr lang="en-GB" sz="2000" dirty="0" smtClean="0">
                <a:solidFill>
                  <a:srgbClr val="254061"/>
                </a:solidFill>
              </a:rPr>
              <a:t>your cup into a bag and break </a:t>
            </a:r>
            <a:r>
              <a:rPr lang="en-GB" sz="2000" dirty="0" smtClean="0">
                <a:solidFill>
                  <a:srgbClr val="254061"/>
                </a:solidFill>
              </a:rPr>
              <a:t>it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254061"/>
                </a:solidFill>
              </a:rPr>
              <a:t>Now make another</a:t>
            </a:r>
            <a:r>
              <a:rPr lang="en-GB" sz="2000" dirty="0" smtClean="0">
                <a:solidFill>
                  <a:srgbClr val="254061"/>
                </a:solidFill>
              </a:rPr>
              <a:t> painting / drawing of </a:t>
            </a:r>
            <a:r>
              <a:rPr lang="en-GB" sz="2000" dirty="0" smtClean="0">
                <a:solidFill>
                  <a:srgbClr val="254061"/>
                </a:solidFill>
              </a:rPr>
              <a:t>the broken </a:t>
            </a:r>
            <a:r>
              <a:rPr lang="en-GB" sz="2000" dirty="0" smtClean="0">
                <a:solidFill>
                  <a:srgbClr val="254061"/>
                </a:solidFill>
              </a:rPr>
              <a:t>cup</a:t>
            </a:r>
          </a:p>
          <a:p>
            <a:pPr marL="0" indent="0">
              <a:buNone/>
            </a:pPr>
            <a:endParaRPr lang="en-GB" dirty="0">
              <a:solidFill>
                <a:srgbClr val="25406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62" y="3769716"/>
            <a:ext cx="3520808" cy="2752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b="49846"/>
          <a:stretch>
            <a:fillRect/>
          </a:stretch>
        </p:blipFill>
        <p:spPr>
          <a:xfrm>
            <a:off x="769762" y="1202071"/>
            <a:ext cx="3520808" cy="2591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762" y="6488668"/>
            <a:ext cx="119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54061"/>
                </a:solidFill>
              </a:rPr>
              <a:t>Lisa Milroy</a:t>
            </a:r>
            <a:endParaRPr lang="en-US" dirty="0">
              <a:solidFill>
                <a:srgbClr val="25406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699" y="1202070"/>
            <a:ext cx="3822617" cy="5286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2699" y="6485442"/>
            <a:ext cx="116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54061"/>
                </a:solidFill>
              </a:rPr>
              <a:t>Mark Dion</a:t>
            </a:r>
            <a:endParaRPr lang="en-US" dirty="0">
              <a:solidFill>
                <a:srgbClr val="25406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11405" t="19319" r="12872" b="11134"/>
          <a:stretch>
            <a:fillRect/>
          </a:stretch>
        </p:blipFill>
        <p:spPr>
          <a:xfrm>
            <a:off x="7036607" y="115582"/>
            <a:ext cx="1325783" cy="9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02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" y="278940"/>
            <a:ext cx="40513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7050" y="528420"/>
            <a:ext cx="4297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Glue the pieces of your cup back together to create a sculpture. Collaborate with others in the class if you wish. 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746" y="6386280"/>
            <a:ext cx="1530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Yee </a:t>
            </a:r>
            <a:r>
              <a:rPr lang="en-US" dirty="0" err="1" smtClean="0">
                <a:solidFill>
                  <a:srgbClr val="376092"/>
                </a:solidFill>
              </a:rPr>
              <a:t>Soo</a:t>
            </a:r>
            <a:r>
              <a:rPr lang="en-US" dirty="0" smtClean="0">
                <a:solidFill>
                  <a:srgbClr val="376092"/>
                </a:solidFill>
              </a:rPr>
              <a:t> Kyung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050" y="1628424"/>
            <a:ext cx="4356959" cy="3267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7050" y="5462950"/>
            <a:ext cx="4297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Cleo </a:t>
            </a:r>
            <a:r>
              <a:rPr lang="en-US" dirty="0" err="1" smtClean="0">
                <a:solidFill>
                  <a:srgbClr val="376092"/>
                </a:solidFill>
              </a:rPr>
              <a:t>Mussi</a:t>
            </a:r>
            <a:endParaRPr lang="en-US" dirty="0" smtClean="0">
              <a:solidFill>
                <a:srgbClr val="376092"/>
              </a:solidFill>
            </a:endParaRPr>
          </a:p>
          <a:p>
            <a:r>
              <a:rPr lang="en-US" dirty="0" smtClean="0">
                <a:solidFill>
                  <a:srgbClr val="376092"/>
                </a:solidFill>
              </a:rPr>
              <a:t>A potential way to extend this idea later in </a:t>
            </a:r>
            <a:r>
              <a:rPr lang="en-US" smtClean="0">
                <a:solidFill>
                  <a:srgbClr val="376092"/>
                </a:solidFill>
              </a:rPr>
              <a:t>the project…?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 flipH="1">
            <a:off x="5523813" y="4768643"/>
            <a:ext cx="1142484" cy="858819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7920"/>
            <a:ext cx="8892480" cy="3484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376092"/>
                </a:solidFill>
              </a:rPr>
              <a:t>Wedgwood is an old English Ceramics company and for a long time seen as the perfect embodiment of English values.</a:t>
            </a:r>
            <a:br>
              <a:rPr lang="en-GB" sz="2000" dirty="0" smtClean="0">
                <a:solidFill>
                  <a:srgbClr val="376092"/>
                </a:solidFill>
              </a:rPr>
            </a:br>
            <a:r>
              <a:rPr lang="en-GB" sz="2000" dirty="0" smtClean="0">
                <a:solidFill>
                  <a:srgbClr val="376092"/>
                </a:solidFill>
              </a:rPr>
              <a:t/>
            </a:r>
            <a:br>
              <a:rPr lang="en-GB" sz="2000" dirty="0" smtClean="0">
                <a:solidFill>
                  <a:srgbClr val="376092"/>
                </a:solidFill>
              </a:rPr>
            </a:br>
            <a:r>
              <a:rPr lang="en-GB" sz="2000" dirty="0" smtClean="0">
                <a:solidFill>
                  <a:srgbClr val="376092"/>
                </a:solidFill>
              </a:rPr>
              <a:t>The blue and white willow pattern was brought to England via China. Overtime some features of the pattern where changed and adapted to better suit English tastes and production techniques.</a:t>
            </a:r>
            <a:br>
              <a:rPr lang="en-GB" sz="2000" dirty="0" smtClean="0">
                <a:solidFill>
                  <a:srgbClr val="376092"/>
                </a:solidFill>
              </a:rPr>
            </a:br>
            <a:r>
              <a:rPr lang="en-GB" sz="2000" dirty="0" smtClean="0">
                <a:solidFill>
                  <a:srgbClr val="376092"/>
                </a:solidFill>
              </a:rPr>
              <a:t/>
            </a:r>
            <a:br>
              <a:rPr lang="en-GB" sz="2000" dirty="0" smtClean="0">
                <a:solidFill>
                  <a:srgbClr val="376092"/>
                </a:solidFill>
              </a:rPr>
            </a:br>
            <a:r>
              <a:rPr lang="en-GB" sz="2000" dirty="0" smtClean="0">
                <a:solidFill>
                  <a:srgbClr val="376092"/>
                </a:solidFill>
              </a:rPr>
              <a:t>Since about 1780 the patter has been a staple of the English ceramic industry. It  has fallen in and out of fashion over the years but now enjoys </a:t>
            </a:r>
            <a:r>
              <a:rPr lang="en-GB" sz="2000" dirty="0" smtClean="0">
                <a:solidFill>
                  <a:srgbClr val="376092"/>
                </a:solidFill>
              </a:rPr>
              <a:t>a comeback</a:t>
            </a:r>
            <a:r>
              <a:rPr lang="en-GB" sz="2000" dirty="0" smtClean="0">
                <a:solidFill>
                  <a:srgbClr val="376092"/>
                </a:solidFill>
              </a:rPr>
              <a:t>.  </a:t>
            </a:r>
            <a:endParaRPr lang="en-GB" sz="2000" dirty="0">
              <a:solidFill>
                <a:srgbClr val="37609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38281"/>
            <a:ext cx="2160240" cy="180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38281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47819"/>
            <a:ext cx="1719461" cy="17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961" y="5068369"/>
            <a:ext cx="1872031" cy="187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9958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723" y="3099634"/>
            <a:ext cx="2922277" cy="194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73320"/>
            <a:ext cx="44756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376092"/>
                </a:solidFill>
              </a:rPr>
              <a:t>Charles Darwin married Emma Wedgwood. </a:t>
            </a:r>
            <a:br>
              <a:rPr lang="en-GB" sz="1400" dirty="0" smtClean="0">
                <a:solidFill>
                  <a:srgbClr val="376092"/>
                </a:solidFill>
              </a:rPr>
            </a:br>
            <a:r>
              <a:rPr lang="en-GB" sz="1400" dirty="0" smtClean="0">
                <a:solidFill>
                  <a:srgbClr val="376092"/>
                </a:solidFill>
              </a:rPr>
              <a:t>The daughter of Mr and Ms Wedgwood. His first cousin.</a:t>
            </a:r>
            <a:br>
              <a:rPr lang="en-GB" sz="1400" dirty="0" smtClean="0">
                <a:solidFill>
                  <a:srgbClr val="376092"/>
                </a:solidFill>
              </a:rPr>
            </a:br>
            <a:r>
              <a:rPr lang="en-GB" sz="1400" dirty="0" smtClean="0">
                <a:solidFill>
                  <a:srgbClr val="376092"/>
                </a:solidFill>
              </a:rPr>
              <a:t>Is there a way of linking this fact into the tapestry of Wedgwood?</a:t>
            </a:r>
            <a:br>
              <a:rPr lang="en-GB" sz="1400" dirty="0" smtClean="0">
                <a:solidFill>
                  <a:srgbClr val="376092"/>
                </a:solidFill>
              </a:rPr>
            </a:br>
            <a:r>
              <a:rPr lang="en-GB" sz="1400" dirty="0" smtClean="0">
                <a:solidFill>
                  <a:srgbClr val="376092"/>
                </a:solidFill>
              </a:rPr>
              <a:t>They had 10 children,  3 died in early childhood.</a:t>
            </a:r>
            <a:br>
              <a:rPr lang="en-GB" sz="1400" dirty="0" smtClean="0">
                <a:solidFill>
                  <a:srgbClr val="376092"/>
                </a:solidFill>
              </a:rPr>
            </a:br>
            <a:r>
              <a:rPr lang="en-GB" sz="1400" dirty="0" smtClean="0">
                <a:solidFill>
                  <a:srgbClr val="376092"/>
                </a:solidFill>
              </a:rPr>
              <a:t>Flaws, Ideals, Perfection or Compromises?  </a:t>
            </a:r>
            <a:br>
              <a:rPr lang="en-GB" sz="1400" dirty="0" smtClean="0">
                <a:solidFill>
                  <a:srgbClr val="376092"/>
                </a:solidFill>
              </a:rPr>
            </a:br>
            <a:r>
              <a:rPr lang="en-GB" sz="1400" dirty="0" smtClean="0">
                <a:solidFill>
                  <a:srgbClr val="376092"/>
                </a:solidFill>
              </a:rPr>
              <a:t>How could Darwin be drawn into this line of investigation?</a:t>
            </a:r>
            <a:endParaRPr lang="en-GB" sz="14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:\Curriculum Departments\Art &amp; Design\DICTIONARY OF ARTISTS\Deedman, Heather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730" b="7479"/>
          <a:stretch>
            <a:fillRect/>
          </a:stretch>
        </p:blipFill>
        <p:spPr bwMode="auto">
          <a:xfrm>
            <a:off x="128340" y="274638"/>
            <a:ext cx="6203032" cy="442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340" y="4910317"/>
            <a:ext cx="62030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This is a drawing by 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Heather </a:t>
            </a:r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</a:rPr>
              <a:t>Deedman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In this drawing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Deedman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has taken apart the classic Wedgwood Willow pattern and laid it out in a non narrative order. She has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compromised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the original context of the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pattern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in order to talk about something else.</a:t>
            </a: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7" name="Picture 3" descr="T:\Curriculum Departments\Art &amp; Design\DICTIONARY OF ARTISTS\Deedman, Heather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2816" y="274638"/>
            <a:ext cx="2478176" cy="185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:\Curriculum Departments\Art &amp; Design\DICTIONARY OF ARTISTS\Deedman, Heather_02_Day 31 Wings_ 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2816" y="2653948"/>
            <a:ext cx="2483768" cy="1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T:\Curriculum Departments\Art &amp; Design\DICTIONARY OF ARTISTS\Deedman, Heather_01_How to draw a willow pattern pla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2816" y="4910317"/>
            <a:ext cx="2483768" cy="15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96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426872"/>
            <a:ext cx="8778801" cy="14744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595" b="1" dirty="0" smtClean="0">
                <a:solidFill>
                  <a:srgbClr val="376092"/>
                </a:solidFill>
              </a:rPr>
              <a:t>Extension / Alternative….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376092"/>
                </a:solidFill>
              </a:rPr>
              <a:t>Look </a:t>
            </a:r>
            <a:r>
              <a:rPr lang="en-GB" sz="2000" dirty="0" smtClean="0">
                <a:solidFill>
                  <a:srgbClr val="376092"/>
                </a:solidFill>
              </a:rPr>
              <a:t>at the Wedgwood pattern and deconstruct it.</a:t>
            </a:r>
            <a:endParaRPr lang="en-GB" sz="2000" dirty="0" smtClean="0">
              <a:solidFill>
                <a:srgbClr val="376092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376092"/>
                </a:solidFill>
              </a:rPr>
              <a:t>	Take </a:t>
            </a:r>
            <a:r>
              <a:rPr lang="en-GB" sz="2000" dirty="0" smtClean="0">
                <a:solidFill>
                  <a:srgbClr val="376092"/>
                </a:solidFill>
              </a:rPr>
              <a:t>parts of the pattern and rearrange them to tell a different story. </a:t>
            </a:r>
            <a:r>
              <a:rPr lang="en-GB" sz="2000" dirty="0" smtClean="0">
                <a:solidFill>
                  <a:srgbClr val="376092"/>
                </a:solidFill>
              </a:rPr>
              <a:t/>
            </a:r>
            <a:br>
              <a:rPr lang="en-GB" sz="2000" dirty="0" smtClean="0">
                <a:solidFill>
                  <a:srgbClr val="376092"/>
                </a:solidFill>
              </a:rPr>
            </a:br>
            <a:r>
              <a:rPr lang="en-GB" sz="2000" dirty="0" smtClean="0">
                <a:solidFill>
                  <a:srgbClr val="376092"/>
                </a:solidFill>
              </a:rPr>
              <a:t>	Think </a:t>
            </a:r>
            <a:r>
              <a:rPr lang="en-GB" sz="2000" dirty="0" smtClean="0">
                <a:solidFill>
                  <a:srgbClr val="376092"/>
                </a:solidFill>
              </a:rPr>
              <a:t>about how in this task you are recreating a very well known images. </a:t>
            </a:r>
            <a:r>
              <a:rPr lang="en-GB" sz="2000" dirty="0" smtClean="0">
                <a:solidFill>
                  <a:srgbClr val="376092"/>
                </a:solidFill>
              </a:rPr>
              <a:t/>
            </a:r>
            <a:br>
              <a:rPr lang="en-GB" sz="2000" dirty="0" smtClean="0">
                <a:solidFill>
                  <a:srgbClr val="376092"/>
                </a:solidFill>
              </a:rPr>
            </a:br>
            <a:r>
              <a:rPr lang="en-GB" sz="2000" dirty="0" smtClean="0">
                <a:solidFill>
                  <a:srgbClr val="376092"/>
                </a:solidFill>
              </a:rPr>
              <a:t>	How </a:t>
            </a:r>
            <a:r>
              <a:rPr lang="en-GB" sz="2000" dirty="0" smtClean="0">
                <a:solidFill>
                  <a:srgbClr val="376092"/>
                </a:solidFill>
              </a:rPr>
              <a:t>surprising can you make your </a:t>
            </a:r>
            <a:r>
              <a:rPr lang="en-GB" sz="2000" b="1" dirty="0" smtClean="0">
                <a:solidFill>
                  <a:srgbClr val="376092"/>
                </a:solidFill>
              </a:rPr>
              <a:t>‘remix’</a:t>
            </a:r>
            <a:r>
              <a:rPr lang="en-GB" sz="2000" dirty="0" smtClean="0">
                <a:solidFill>
                  <a:srgbClr val="376092"/>
                </a:solidFill>
              </a:rPr>
              <a:t> of the image?</a:t>
            </a:r>
            <a:endParaRPr lang="en-GB" sz="2000" dirty="0">
              <a:solidFill>
                <a:srgbClr val="37609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0260" t="30126" r="16957" b="5761"/>
          <a:stretch>
            <a:fillRect/>
          </a:stretch>
        </p:blipFill>
        <p:spPr bwMode="auto">
          <a:xfrm>
            <a:off x="157634" y="2150759"/>
            <a:ext cx="4515596" cy="411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801" y="2150758"/>
            <a:ext cx="4224511" cy="411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60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292580" cy="68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52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503182"/>
            <a:ext cx="9731865" cy="76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-90264"/>
            <a:ext cx="8229600" cy="1143000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376092"/>
                </a:solidFill>
              </a:rPr>
              <a:t>Livia Marin</a:t>
            </a:r>
            <a:endParaRPr lang="en-GB" sz="6000" b="1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941169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376092"/>
                </a:solidFill>
              </a:rPr>
              <a:t>A mixture of the theme. </a:t>
            </a:r>
            <a:br>
              <a:rPr lang="en-GB" i="1" dirty="0" smtClean="0">
                <a:solidFill>
                  <a:srgbClr val="376092"/>
                </a:solidFill>
              </a:rPr>
            </a:br>
            <a:r>
              <a:rPr lang="en-GB" i="1" dirty="0" smtClean="0">
                <a:solidFill>
                  <a:srgbClr val="376092"/>
                </a:solidFill>
              </a:rPr>
              <a:t>Taking a perfect object and then </a:t>
            </a:r>
            <a:r>
              <a:rPr lang="en-GB" i="1" dirty="0" smtClean="0">
                <a:solidFill>
                  <a:srgbClr val="376092"/>
                </a:solidFill>
              </a:rPr>
              <a:t>damaging it.</a:t>
            </a:r>
            <a:r>
              <a:rPr lang="en-GB" i="1" dirty="0" smtClean="0">
                <a:solidFill>
                  <a:srgbClr val="376092"/>
                </a:solidFill>
              </a:rPr>
              <a:t/>
            </a:r>
            <a:br>
              <a:rPr lang="en-GB" i="1" dirty="0" smtClean="0">
                <a:solidFill>
                  <a:srgbClr val="376092"/>
                </a:solidFill>
              </a:rPr>
            </a:br>
            <a:r>
              <a:rPr lang="en-GB" i="1" dirty="0" smtClean="0">
                <a:solidFill>
                  <a:srgbClr val="376092"/>
                </a:solidFill>
              </a:rPr>
              <a:t>Putting pieces back together and producing a different outcome .</a:t>
            </a:r>
            <a:endParaRPr lang="en-GB" i="1" dirty="0">
              <a:solidFill>
                <a:srgbClr val="37609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80728"/>
            <a:ext cx="52387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738" y="980728"/>
            <a:ext cx="412949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3861048"/>
            <a:ext cx="3464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376092"/>
                </a:solidFill>
              </a:rPr>
              <a:t>Nomad Patterns</a:t>
            </a:r>
            <a:endParaRPr lang="en-GB" sz="2800" b="1" dirty="0">
              <a:solidFill>
                <a:srgbClr val="37609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738" y="4457643"/>
            <a:ext cx="4060262" cy="304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01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428</Words>
  <Application>Microsoft Macintosh PowerPoint</Application>
  <PresentationFormat>On-screen Show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Livia Marin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Melanie Powell</dc:creator>
  <cp:lastModifiedBy>Melanie Powell</cp:lastModifiedBy>
  <cp:revision>8</cp:revision>
  <dcterms:created xsi:type="dcterms:W3CDTF">2016-09-02T17:19:28Z</dcterms:created>
  <dcterms:modified xsi:type="dcterms:W3CDTF">2016-09-02T19:21:01Z</dcterms:modified>
</cp:coreProperties>
</file>