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0" r:id="rId3"/>
    <p:sldId id="261" r:id="rId4"/>
    <p:sldId id="257" r:id="rId5"/>
    <p:sldId id="258"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9" d="100"/>
          <a:sy n="109" d="100"/>
        </p:scale>
        <p:origin x="-66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E5F01FA-51D2-0149-844B-423797516FED}" type="datetimeFigureOut">
              <a:rPr lang="en-US" smtClean="0"/>
              <a:t>9/2/16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5F01FA-51D2-0149-844B-423797516FED}" type="datetimeFigureOut">
              <a:rPr lang="en-US" smtClean="0"/>
              <a:t>9/2/16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5F01FA-51D2-0149-844B-423797516FED}" type="datetimeFigureOut">
              <a:rPr lang="en-US" smtClean="0"/>
              <a:t>9/2/16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5F01FA-51D2-0149-844B-423797516FED}" type="datetimeFigureOut">
              <a:rPr lang="en-US" smtClean="0"/>
              <a:t>9/2/16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E5F01FA-51D2-0149-844B-423797516FED}" type="datetimeFigureOut">
              <a:rPr lang="en-US" smtClean="0"/>
              <a:t>9/2/16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E5F01FA-51D2-0149-844B-423797516FED}" type="datetimeFigureOut">
              <a:rPr lang="en-US" smtClean="0"/>
              <a:t>9/2/16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E5F01FA-51D2-0149-844B-423797516FED}" type="datetimeFigureOut">
              <a:rPr lang="en-US" smtClean="0"/>
              <a:t>9/2/16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E5F01FA-51D2-0149-844B-423797516FED}" type="datetimeFigureOut">
              <a:rPr lang="en-US" smtClean="0"/>
              <a:t>9/2/16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F01FA-51D2-0149-844B-423797516FED}" type="datetimeFigureOut">
              <a:rPr lang="en-US" smtClean="0"/>
              <a:t>9/2/16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5F01FA-51D2-0149-844B-423797516FED}" type="datetimeFigureOut">
              <a:rPr lang="en-US" smtClean="0"/>
              <a:t>9/2/16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5F01FA-51D2-0149-844B-423797516FED}" type="datetimeFigureOut">
              <a:rPr lang="en-US" smtClean="0"/>
              <a:t>9/2/16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EAD1B-44CD-564D-94E4-323FC182BF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F01FA-51D2-0149-844B-423797516FED}" type="datetimeFigureOut">
              <a:rPr lang="en-US" smtClean="0"/>
              <a:t>9/2/16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EAD1B-44CD-564D-94E4-323FC182BF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188913"/>
            <a:ext cx="8967788" cy="600164"/>
          </a:xfrm>
          <a:prstGeom prst="rect">
            <a:avLst/>
          </a:prstGeom>
          <a:solidFill>
            <a:schemeClr val="tx2">
              <a:lumMod val="60000"/>
              <a:lumOff val="40000"/>
            </a:schemeClr>
          </a:solidFill>
          <a:ln>
            <a:solidFill>
              <a:schemeClr val="accent4">
                <a:lumMod val="75000"/>
              </a:schemeClr>
            </a:solidFill>
          </a:ln>
        </p:spPr>
        <p:txBody>
          <a:bodyPr wrap="square">
            <a:spAutoFit/>
          </a:bodyPr>
          <a:lstStyle/>
          <a:p>
            <a:pPr fontAlgn="auto">
              <a:spcBef>
                <a:spcPts val="0"/>
              </a:spcBef>
              <a:spcAft>
                <a:spcPts val="0"/>
              </a:spcAft>
              <a:defRPr/>
            </a:pPr>
            <a:r>
              <a:rPr lang="en-GB" sz="3300" b="1" cap="all" dirty="0" smtClean="0"/>
              <a:t>Imperfect processes</a:t>
            </a:r>
            <a:endParaRPr lang="en-GB" sz="3300" b="1" cap="all" dirty="0">
              <a:latin typeface="+mn-lt"/>
              <a:ea typeface="+mn-ea"/>
              <a:cs typeface="+mn-cs"/>
            </a:endParaRPr>
          </a:p>
        </p:txBody>
      </p:sp>
      <p:sp>
        <p:nvSpPr>
          <p:cNvPr id="5" name="TextBox 4"/>
          <p:cNvSpPr txBox="1"/>
          <p:nvPr/>
        </p:nvSpPr>
        <p:spPr>
          <a:xfrm>
            <a:off x="107951" y="1145363"/>
            <a:ext cx="8967788" cy="1938992"/>
          </a:xfrm>
          <a:prstGeom prst="rect">
            <a:avLst/>
          </a:prstGeom>
          <a:noFill/>
        </p:spPr>
        <p:txBody>
          <a:bodyPr wrap="square" rtlCol="0">
            <a:spAutoFit/>
          </a:bodyPr>
          <a:lstStyle/>
          <a:p>
            <a:r>
              <a:rPr lang="en-US" sz="2000" b="1" dirty="0" smtClean="0">
                <a:solidFill>
                  <a:schemeClr val="accent1">
                    <a:lumMod val="50000"/>
                  </a:schemeClr>
                </a:solidFill>
              </a:rPr>
              <a:t>Learning Outcomes:</a:t>
            </a:r>
          </a:p>
          <a:p>
            <a:r>
              <a:rPr lang="en-US" sz="2000" dirty="0" smtClean="0">
                <a:solidFill>
                  <a:schemeClr val="accent1">
                    <a:lumMod val="50000"/>
                  </a:schemeClr>
                </a:solidFill>
              </a:rPr>
              <a:t>Use rusting and </a:t>
            </a:r>
            <a:r>
              <a:rPr lang="en-US" sz="2000" dirty="0" err="1" smtClean="0">
                <a:solidFill>
                  <a:schemeClr val="accent1">
                    <a:lumMod val="50000"/>
                  </a:schemeClr>
                </a:solidFill>
              </a:rPr>
              <a:t>chemigram</a:t>
            </a:r>
            <a:r>
              <a:rPr lang="en-US" sz="2000" dirty="0" smtClean="0">
                <a:solidFill>
                  <a:schemeClr val="accent1">
                    <a:lumMod val="50000"/>
                  </a:schemeClr>
                </a:solidFill>
              </a:rPr>
              <a:t> techniques to create experimental and abstract pieces.</a:t>
            </a:r>
          </a:p>
          <a:p>
            <a:endParaRPr lang="en-US" sz="2000" dirty="0" smtClean="0">
              <a:solidFill>
                <a:schemeClr val="accent1">
                  <a:lumMod val="50000"/>
                </a:schemeClr>
              </a:solidFill>
            </a:endParaRPr>
          </a:p>
          <a:p>
            <a:r>
              <a:rPr lang="en-US" sz="2000" b="1" dirty="0" smtClean="0">
                <a:solidFill>
                  <a:schemeClr val="accent1">
                    <a:lumMod val="50000"/>
                  </a:schemeClr>
                </a:solidFill>
              </a:rPr>
              <a:t>Learning Objectives:</a:t>
            </a:r>
            <a:endParaRPr lang="en-US" sz="2000" b="1" dirty="0" smtClean="0">
              <a:solidFill>
                <a:schemeClr val="accent1">
                  <a:lumMod val="50000"/>
                </a:schemeClr>
              </a:solidFill>
            </a:endParaRPr>
          </a:p>
          <a:p>
            <a:r>
              <a:rPr lang="en-US" sz="2000" dirty="0">
                <a:solidFill>
                  <a:schemeClr val="accent1">
                    <a:lumMod val="50000"/>
                  </a:schemeClr>
                </a:solidFill>
              </a:rPr>
              <a:t>E</a:t>
            </a:r>
            <a:r>
              <a:rPr lang="en-US" sz="2000" dirty="0" smtClean="0">
                <a:solidFill>
                  <a:schemeClr val="accent1">
                    <a:lumMod val="50000"/>
                  </a:schemeClr>
                </a:solidFill>
              </a:rPr>
              <a:t>xplore materials and processes that are unpredictable.</a:t>
            </a:r>
          </a:p>
          <a:p>
            <a:r>
              <a:rPr lang="en-US" sz="2000" dirty="0" smtClean="0">
                <a:solidFill>
                  <a:schemeClr val="accent1">
                    <a:lumMod val="50000"/>
                  </a:schemeClr>
                </a:solidFill>
              </a:rPr>
              <a:t>Use emerging understanding to refine control and react appropriately to outcomes.</a:t>
            </a:r>
          </a:p>
        </p:txBody>
      </p:sp>
      <p:pic>
        <p:nvPicPr>
          <p:cNvPr id="6" name="Picture 5"/>
          <p:cNvPicPr>
            <a:picLocks noChangeAspect="1"/>
          </p:cNvPicPr>
          <p:nvPr/>
        </p:nvPicPr>
        <p:blipFill>
          <a:blip r:embed="rId2"/>
          <a:stretch>
            <a:fillRect/>
          </a:stretch>
        </p:blipFill>
        <p:spPr>
          <a:xfrm>
            <a:off x="686273" y="3311159"/>
            <a:ext cx="2931072" cy="2912753"/>
          </a:xfrm>
          <a:prstGeom prst="rect">
            <a:avLst/>
          </a:prstGeom>
        </p:spPr>
      </p:pic>
      <p:pic>
        <p:nvPicPr>
          <p:cNvPr id="7" name="Picture 6"/>
          <p:cNvPicPr>
            <a:picLocks noChangeAspect="1"/>
          </p:cNvPicPr>
          <p:nvPr/>
        </p:nvPicPr>
        <p:blipFill>
          <a:blip r:embed="rId3"/>
          <a:stretch>
            <a:fillRect/>
          </a:stretch>
        </p:blipFill>
        <p:spPr>
          <a:xfrm>
            <a:off x="4280633" y="3311159"/>
            <a:ext cx="4088024" cy="2908314"/>
          </a:xfrm>
          <a:prstGeom prst="rect">
            <a:avLst/>
          </a:prstGeom>
        </p:spPr>
      </p:pic>
      <p:sp>
        <p:nvSpPr>
          <p:cNvPr id="8" name="Rectangle 7"/>
          <p:cNvSpPr/>
          <p:nvPr/>
        </p:nvSpPr>
        <p:spPr>
          <a:xfrm>
            <a:off x="107951" y="6359992"/>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          Rust						 	CHEMIGRAM</a:t>
            </a:r>
            <a:endParaRPr lang="en-GB" b="1" cap="all" dirty="0">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7396" y="703094"/>
            <a:ext cx="4095036" cy="6060654"/>
          </a:xfrm>
          <a:prstGeom prst="rect">
            <a:avLst/>
          </a:prstGeom>
        </p:spPr>
      </p:pic>
      <p:sp>
        <p:nvSpPr>
          <p:cNvPr id="6" name="Rectangle 5"/>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RUSTING: </a:t>
            </a:r>
            <a:r>
              <a:rPr lang="en-GB" b="1" cap="all" dirty="0" smtClean="0">
                <a:latin typeface="+mn-lt"/>
                <a:ea typeface="+mn-ea"/>
                <a:cs typeface="+mn-cs"/>
              </a:rPr>
              <a:t>INSTRUCTIONS</a:t>
            </a:r>
            <a:endParaRPr lang="en-GB" b="1" cap="all" dirty="0">
              <a:latin typeface="+mn-lt"/>
              <a:ea typeface="+mn-ea"/>
              <a:cs typeface="+mn-cs"/>
            </a:endParaRPr>
          </a:p>
        </p:txBody>
      </p:sp>
      <p:sp>
        <p:nvSpPr>
          <p:cNvPr id="7" name="Rectangle 6"/>
          <p:cNvSpPr/>
          <p:nvPr/>
        </p:nvSpPr>
        <p:spPr>
          <a:xfrm>
            <a:off x="107950" y="612374"/>
            <a:ext cx="4859446" cy="4555094"/>
          </a:xfrm>
          <a:prstGeom prst="rect">
            <a:avLst/>
          </a:prstGeom>
        </p:spPr>
        <p:txBody>
          <a:bodyPr wrap="square">
            <a:spAutoFit/>
          </a:bodyPr>
          <a:lstStyle/>
          <a:p>
            <a:r>
              <a:rPr lang="en-US" sz="1600" dirty="0" smtClean="0">
                <a:solidFill>
                  <a:srgbClr val="254061"/>
                </a:solidFill>
              </a:rPr>
              <a:t>Rusting, a well known example of corrosion, is the breakdown of the metal iron. The reactants of this chemical reaction are iron, water, and oxygen, and the product is hydrated iron oxide, better known as rust.</a:t>
            </a:r>
          </a:p>
          <a:p>
            <a:endParaRPr lang="en-US" sz="1600" dirty="0" smtClean="0">
              <a:solidFill>
                <a:srgbClr val="254061"/>
              </a:solidFill>
            </a:endParaRPr>
          </a:p>
          <a:p>
            <a:r>
              <a:rPr lang="en-US" sz="1600" dirty="0" smtClean="0">
                <a:solidFill>
                  <a:srgbClr val="254061"/>
                </a:solidFill>
              </a:rPr>
              <a:t>Artists have harnessed this reaction to create marks and effects to incorporate in their artwork.</a:t>
            </a:r>
          </a:p>
          <a:p>
            <a:endParaRPr lang="en-US" sz="1600" dirty="0" smtClean="0">
              <a:solidFill>
                <a:srgbClr val="254061"/>
              </a:solidFill>
            </a:endParaRPr>
          </a:p>
          <a:p>
            <a:r>
              <a:rPr lang="en-US" sz="1600" dirty="0" smtClean="0">
                <a:solidFill>
                  <a:srgbClr val="254061"/>
                </a:solidFill>
              </a:rPr>
              <a:t>Stretch the pieces of paper onto the card provided using water and </a:t>
            </a:r>
            <a:r>
              <a:rPr lang="en-US" sz="1600" dirty="0" err="1" smtClean="0">
                <a:solidFill>
                  <a:srgbClr val="254061"/>
                </a:solidFill>
              </a:rPr>
              <a:t>gumstrip</a:t>
            </a:r>
            <a:r>
              <a:rPr lang="en-US" sz="1600" dirty="0" smtClean="0">
                <a:solidFill>
                  <a:srgbClr val="254061"/>
                </a:solidFill>
              </a:rPr>
              <a:t>.</a:t>
            </a:r>
          </a:p>
          <a:p>
            <a:r>
              <a:rPr lang="en-US" sz="1600" dirty="0" smtClean="0">
                <a:solidFill>
                  <a:srgbClr val="254061"/>
                </a:solidFill>
              </a:rPr>
              <a:t>Treat each piece in a different way </a:t>
            </a:r>
            <a:r>
              <a:rPr lang="en-US" sz="1600" dirty="0" err="1" smtClean="0">
                <a:solidFill>
                  <a:srgbClr val="254061"/>
                </a:solidFill>
              </a:rPr>
              <a:t>eg</a:t>
            </a:r>
            <a:r>
              <a:rPr lang="en-US" sz="1600" dirty="0" smtClean="0">
                <a:solidFill>
                  <a:srgbClr val="254061"/>
                </a:solidFill>
              </a:rPr>
              <a:t>.</a:t>
            </a:r>
          </a:p>
          <a:p>
            <a:pPr>
              <a:buFont typeface="Arial"/>
              <a:buChar char="•"/>
            </a:pPr>
            <a:r>
              <a:rPr lang="en-US" sz="1600" dirty="0" smtClean="0">
                <a:solidFill>
                  <a:srgbClr val="254061"/>
                </a:solidFill>
              </a:rPr>
              <a:t>	Different liquid</a:t>
            </a:r>
          </a:p>
          <a:p>
            <a:pPr>
              <a:buFont typeface="Arial"/>
              <a:buChar char="•"/>
            </a:pPr>
            <a:r>
              <a:rPr lang="en-US" sz="1600" dirty="0">
                <a:solidFill>
                  <a:srgbClr val="254061"/>
                </a:solidFill>
              </a:rPr>
              <a:t>	</a:t>
            </a:r>
            <a:r>
              <a:rPr lang="en-US" sz="1600" dirty="0" smtClean="0">
                <a:solidFill>
                  <a:srgbClr val="254061"/>
                </a:solidFill>
              </a:rPr>
              <a:t>Different concentration of the liquid</a:t>
            </a:r>
          </a:p>
          <a:p>
            <a:pPr>
              <a:buFont typeface="Arial"/>
              <a:buChar char="•"/>
            </a:pPr>
            <a:r>
              <a:rPr lang="en-US" sz="1600" dirty="0" smtClean="0">
                <a:solidFill>
                  <a:srgbClr val="254061"/>
                </a:solidFill>
              </a:rPr>
              <a:t>	Different amount of liquid </a:t>
            </a:r>
          </a:p>
          <a:p>
            <a:pPr>
              <a:buFont typeface="Arial"/>
              <a:buChar char="•"/>
            </a:pPr>
            <a:r>
              <a:rPr lang="en-US" sz="1600" dirty="0" smtClean="0">
                <a:solidFill>
                  <a:srgbClr val="254061"/>
                </a:solidFill>
              </a:rPr>
              <a:t>	Layering metal objects</a:t>
            </a:r>
          </a:p>
          <a:p>
            <a:pPr>
              <a:buFont typeface="Arial"/>
              <a:buChar char="•"/>
            </a:pPr>
            <a:r>
              <a:rPr lang="en-US" sz="1600" dirty="0" smtClean="0">
                <a:solidFill>
                  <a:srgbClr val="254061"/>
                </a:solidFill>
              </a:rPr>
              <a:t>	Saturating the objects at the end of the process</a:t>
            </a:r>
          </a:p>
          <a:p>
            <a:r>
              <a:rPr lang="en-US" sz="1600" dirty="0" smtClean="0">
                <a:solidFill>
                  <a:srgbClr val="254061"/>
                </a:solidFill>
              </a:rPr>
              <a:t>Leave for a week…</a:t>
            </a:r>
            <a:r>
              <a:rPr lang="en-US" sz="1500" dirty="0" smtClean="0">
                <a:solidFill>
                  <a:srgbClr val="254061"/>
                </a:solidFill>
              </a:rPr>
              <a:t>	</a:t>
            </a:r>
          </a:p>
          <a:p>
            <a:endParaRPr lang="en-US" dirty="0"/>
          </a:p>
        </p:txBody>
      </p:sp>
      <p:pic>
        <p:nvPicPr>
          <p:cNvPr id="9" name="Picture 8"/>
          <p:cNvPicPr>
            <a:picLocks noChangeAspect="1"/>
          </p:cNvPicPr>
          <p:nvPr/>
        </p:nvPicPr>
        <p:blipFill>
          <a:blip r:embed="rId3"/>
          <a:stretch>
            <a:fillRect/>
          </a:stretch>
        </p:blipFill>
        <p:spPr>
          <a:xfrm>
            <a:off x="2959645" y="4839961"/>
            <a:ext cx="1905016" cy="1905016"/>
          </a:xfrm>
          <a:prstGeom prst="rect">
            <a:avLst/>
          </a:prstGeom>
        </p:spPr>
      </p:pic>
      <p:pic>
        <p:nvPicPr>
          <p:cNvPr id="10" name="Picture 9"/>
          <p:cNvPicPr>
            <a:picLocks noChangeAspect="1"/>
          </p:cNvPicPr>
          <p:nvPr/>
        </p:nvPicPr>
        <p:blipFill>
          <a:blip r:embed="rId4"/>
          <a:stretch>
            <a:fillRect/>
          </a:stretch>
        </p:blipFill>
        <p:spPr>
          <a:xfrm>
            <a:off x="1465681" y="4839962"/>
            <a:ext cx="1428760" cy="1905014"/>
          </a:xfrm>
          <a:prstGeom prst="rect">
            <a:avLst/>
          </a:prstGeom>
        </p:spPr>
      </p:pic>
      <p:pic>
        <p:nvPicPr>
          <p:cNvPr id="11" name="Picture 10"/>
          <p:cNvPicPr>
            <a:picLocks noChangeAspect="1"/>
          </p:cNvPicPr>
          <p:nvPr/>
        </p:nvPicPr>
        <p:blipFill>
          <a:blip r:embed="rId5"/>
          <a:stretch>
            <a:fillRect/>
          </a:stretch>
        </p:blipFill>
        <p:spPr>
          <a:xfrm rot="5400000">
            <a:off x="-151539" y="5203230"/>
            <a:ext cx="1923789" cy="11972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4638151"/>
            <a:ext cx="8967788" cy="2031325"/>
          </a:xfrm>
          <a:prstGeom prst="rect">
            <a:avLst/>
          </a:prstGeom>
        </p:spPr>
        <p:txBody>
          <a:bodyPr wrap="square">
            <a:spAutoFit/>
          </a:bodyPr>
          <a:lstStyle/>
          <a:p>
            <a:r>
              <a:rPr lang="en-US" dirty="0" smtClean="0"/>
              <a:t>Rust Diaries is a series of works exploring the potential marks and stains made by found rusty metal. These objects form a record of activity, collected on an almost daily basis. Small found objects collected whilst walking are stitched around and over; trapping, covering and embedding them with stitch or layers of cloth. The resulting pieces are then exposed, either to the elements outside over a period of time, or to the chemical action of tea. The resulting stains on the surrounding cloth and stitch develops over time and with no further intervention. This is </a:t>
            </a:r>
            <a:r>
              <a:rPr lang="en-US" b="1" dirty="0" smtClean="0"/>
              <a:t>slow mark-making</a:t>
            </a:r>
            <a:r>
              <a:rPr lang="en-US" dirty="0" smtClean="0"/>
              <a:t>, which explores the potential of the everyday discarded object.</a:t>
            </a:r>
            <a:endParaRPr lang="en-US" dirty="0"/>
          </a:p>
        </p:txBody>
      </p:sp>
      <p:sp>
        <p:nvSpPr>
          <p:cNvPr id="5" name="Rectangle 4"/>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ALICE FOX</a:t>
            </a:r>
            <a:endParaRPr lang="en-GB" b="1" cap="all" dirty="0">
              <a:latin typeface="+mn-lt"/>
              <a:ea typeface="+mn-ea"/>
              <a:cs typeface="+mn-cs"/>
            </a:endParaRPr>
          </a:p>
        </p:txBody>
      </p:sp>
      <p:pic>
        <p:nvPicPr>
          <p:cNvPr id="6" name="Picture 5"/>
          <p:cNvPicPr>
            <a:picLocks noChangeAspect="1"/>
          </p:cNvPicPr>
          <p:nvPr/>
        </p:nvPicPr>
        <p:blipFill>
          <a:blip r:embed="rId2"/>
          <a:stretch>
            <a:fillRect/>
          </a:stretch>
        </p:blipFill>
        <p:spPr>
          <a:xfrm>
            <a:off x="107950" y="744660"/>
            <a:ext cx="5894278" cy="3787533"/>
          </a:xfrm>
          <a:prstGeom prst="rect">
            <a:avLst/>
          </a:prstGeom>
        </p:spPr>
      </p:pic>
      <p:pic>
        <p:nvPicPr>
          <p:cNvPr id="7" name="Picture 6"/>
          <p:cNvPicPr>
            <a:picLocks noChangeAspect="1"/>
          </p:cNvPicPr>
          <p:nvPr/>
        </p:nvPicPr>
        <p:blipFill>
          <a:blip r:embed="rId3"/>
          <a:stretch>
            <a:fillRect/>
          </a:stretch>
        </p:blipFill>
        <p:spPr>
          <a:xfrm>
            <a:off x="6072140" y="1245648"/>
            <a:ext cx="3003598" cy="2865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CHEMIGRAM</a:t>
            </a:r>
            <a:endParaRPr lang="en-GB" b="1" cap="all" dirty="0">
              <a:latin typeface="+mn-lt"/>
              <a:ea typeface="+mn-ea"/>
              <a:cs typeface="+mn-cs"/>
            </a:endParaRPr>
          </a:p>
        </p:txBody>
      </p:sp>
      <p:pic>
        <p:nvPicPr>
          <p:cNvPr id="5" name="Picture 4"/>
          <p:cNvPicPr>
            <a:picLocks noChangeAspect="1"/>
          </p:cNvPicPr>
          <p:nvPr/>
        </p:nvPicPr>
        <p:blipFill>
          <a:blip r:embed="rId2"/>
          <a:stretch>
            <a:fillRect/>
          </a:stretch>
        </p:blipFill>
        <p:spPr>
          <a:xfrm>
            <a:off x="4460003" y="645199"/>
            <a:ext cx="2307048" cy="3076064"/>
          </a:xfrm>
          <a:prstGeom prst="rect">
            <a:avLst/>
          </a:prstGeom>
        </p:spPr>
      </p:pic>
      <p:pic>
        <p:nvPicPr>
          <p:cNvPr id="6" name="Picture 5"/>
          <p:cNvPicPr>
            <a:picLocks noChangeAspect="1"/>
          </p:cNvPicPr>
          <p:nvPr/>
        </p:nvPicPr>
        <p:blipFill>
          <a:blip r:embed="rId3"/>
          <a:srcRect r="15437"/>
          <a:stretch>
            <a:fillRect/>
          </a:stretch>
        </p:blipFill>
        <p:spPr>
          <a:xfrm>
            <a:off x="2378313" y="645199"/>
            <a:ext cx="2002930" cy="3076064"/>
          </a:xfrm>
          <a:prstGeom prst="rect">
            <a:avLst/>
          </a:prstGeom>
        </p:spPr>
      </p:pic>
      <p:pic>
        <p:nvPicPr>
          <p:cNvPr id="7" name="Picture 6"/>
          <p:cNvPicPr>
            <a:picLocks noChangeAspect="1"/>
          </p:cNvPicPr>
          <p:nvPr/>
        </p:nvPicPr>
        <p:blipFill>
          <a:blip r:embed="rId4"/>
          <a:stretch>
            <a:fillRect/>
          </a:stretch>
        </p:blipFill>
        <p:spPr>
          <a:xfrm>
            <a:off x="107952" y="645199"/>
            <a:ext cx="2194546" cy="3076064"/>
          </a:xfrm>
          <a:prstGeom prst="rect">
            <a:avLst/>
          </a:prstGeom>
        </p:spPr>
      </p:pic>
      <p:sp>
        <p:nvSpPr>
          <p:cNvPr id="8" name="Rectangle 7"/>
          <p:cNvSpPr/>
          <p:nvPr/>
        </p:nvSpPr>
        <p:spPr>
          <a:xfrm>
            <a:off x="107950" y="3878776"/>
            <a:ext cx="8967787" cy="2862322"/>
          </a:xfrm>
          <a:prstGeom prst="rect">
            <a:avLst/>
          </a:prstGeom>
        </p:spPr>
        <p:txBody>
          <a:bodyPr wrap="square">
            <a:spAutoFit/>
          </a:bodyPr>
          <a:lstStyle/>
          <a:p>
            <a:r>
              <a:rPr lang="en-US" sz="1500" dirty="0" smtClean="0">
                <a:solidFill>
                  <a:srgbClr val="17375E"/>
                </a:solidFill>
              </a:rPr>
              <a:t>The </a:t>
            </a:r>
            <a:r>
              <a:rPr lang="en-US" sz="1500" dirty="0" err="1" smtClean="0">
                <a:solidFill>
                  <a:srgbClr val="17375E"/>
                </a:solidFill>
              </a:rPr>
              <a:t>chemigram</a:t>
            </a:r>
            <a:r>
              <a:rPr lang="en-US" sz="1500" dirty="0" smtClean="0">
                <a:solidFill>
                  <a:srgbClr val="17375E"/>
                </a:solidFill>
              </a:rPr>
              <a:t> process was discovered by Pierre </a:t>
            </a:r>
            <a:r>
              <a:rPr lang="en-US" sz="1500" dirty="0" err="1" smtClean="0">
                <a:solidFill>
                  <a:srgbClr val="17375E"/>
                </a:solidFill>
              </a:rPr>
              <a:t>Cordier</a:t>
            </a:r>
            <a:r>
              <a:rPr lang="en-US" sz="1500" dirty="0" smtClean="0">
                <a:solidFill>
                  <a:srgbClr val="17375E"/>
                </a:solidFill>
              </a:rPr>
              <a:t> on November 10, 1956. </a:t>
            </a:r>
          </a:p>
          <a:p>
            <a:endParaRPr lang="en-US" sz="1500" dirty="0" smtClean="0">
              <a:solidFill>
                <a:srgbClr val="17375E"/>
              </a:solidFill>
            </a:endParaRPr>
          </a:p>
          <a:p>
            <a:r>
              <a:rPr lang="en-US" sz="1500" dirty="0" err="1" smtClean="0">
                <a:solidFill>
                  <a:srgbClr val="17375E"/>
                </a:solidFill>
              </a:rPr>
              <a:t>Cordier</a:t>
            </a:r>
            <a:r>
              <a:rPr lang="en-US" sz="1500" dirty="0" smtClean="0">
                <a:solidFill>
                  <a:srgbClr val="17375E"/>
                </a:solidFill>
              </a:rPr>
              <a:t> discovered that a resist can hold back the chemical effects of developer and fixer on black and white photo paper for a time. </a:t>
            </a:r>
          </a:p>
          <a:p>
            <a:endParaRPr lang="en-US" sz="1500" dirty="0" smtClean="0">
              <a:solidFill>
                <a:srgbClr val="17375E"/>
              </a:solidFill>
            </a:endParaRPr>
          </a:p>
          <a:p>
            <a:r>
              <a:rPr lang="en-US" sz="1500" dirty="0" smtClean="0">
                <a:solidFill>
                  <a:srgbClr val="17375E"/>
                </a:solidFill>
              </a:rPr>
              <a:t>Paper put into developer that has been exposed to normal room light for varying periods of time will turn black, except where a resist blocks the chemical reaction. The parts of the paper protected by the resist will continue to change </a:t>
            </a:r>
            <a:r>
              <a:rPr lang="en-US" sz="1500" dirty="0" err="1" smtClean="0">
                <a:solidFill>
                  <a:srgbClr val="17375E"/>
                </a:solidFill>
              </a:rPr>
              <a:t>colour</a:t>
            </a:r>
            <a:r>
              <a:rPr lang="en-US" sz="1500" dirty="0" smtClean="0">
                <a:solidFill>
                  <a:srgbClr val="17375E"/>
                </a:solidFill>
              </a:rPr>
              <a:t> from extended exposure to room light.</a:t>
            </a:r>
          </a:p>
          <a:p>
            <a:endParaRPr lang="en-US" sz="1500" dirty="0" smtClean="0">
              <a:solidFill>
                <a:srgbClr val="17375E"/>
              </a:solidFill>
            </a:endParaRPr>
          </a:p>
          <a:p>
            <a:r>
              <a:rPr lang="en-US" sz="1500" dirty="0" smtClean="0">
                <a:solidFill>
                  <a:srgbClr val="17375E"/>
                </a:solidFill>
              </a:rPr>
              <a:t>Paper put into fixer turns white, except where a resist blocks the chemical reaction. The parts of the paper protected by the resist continue to change color from the room light exposure, and suddenly there is the possibility of black, white, and colors in-between on normally monochrome paper.</a:t>
            </a:r>
          </a:p>
        </p:txBody>
      </p:sp>
      <p:pic>
        <p:nvPicPr>
          <p:cNvPr id="9" name="Picture 8"/>
          <p:cNvPicPr>
            <a:picLocks noChangeAspect="1"/>
          </p:cNvPicPr>
          <p:nvPr/>
        </p:nvPicPr>
        <p:blipFill>
          <a:blip r:embed="rId5"/>
          <a:srcRect l="8511"/>
          <a:stretch>
            <a:fillRect/>
          </a:stretch>
        </p:blipFill>
        <p:spPr>
          <a:xfrm>
            <a:off x="6852462" y="645199"/>
            <a:ext cx="2223276" cy="30760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07950" y="188913"/>
            <a:ext cx="8967788" cy="369332"/>
          </a:xfrm>
          <a:prstGeom prst="rect">
            <a:avLst/>
          </a:prstGeom>
          <a:solidFill>
            <a:schemeClr val="tx2">
              <a:lumMod val="60000"/>
              <a:lumOff val="40000"/>
            </a:schemeClr>
          </a:solidFill>
          <a:ln>
            <a:solidFill>
              <a:schemeClr val="accent4">
                <a:lumMod val="75000"/>
              </a:schemeClr>
            </a:solidFill>
          </a:ln>
        </p:spPr>
        <p:txBody>
          <a:bodyPr>
            <a:spAutoFit/>
          </a:bodyPr>
          <a:lstStyle/>
          <a:p>
            <a:pPr fontAlgn="auto">
              <a:spcBef>
                <a:spcPts val="0"/>
              </a:spcBef>
              <a:spcAft>
                <a:spcPts val="0"/>
              </a:spcAft>
              <a:defRPr/>
            </a:pPr>
            <a:r>
              <a:rPr lang="en-GB" b="1" cap="all" dirty="0" smtClean="0">
                <a:latin typeface="+mn-lt"/>
                <a:ea typeface="+mn-ea"/>
                <a:cs typeface="+mn-cs"/>
              </a:rPr>
              <a:t>CHEMIGRAM: INSTRUCTIONS</a:t>
            </a:r>
            <a:endParaRPr lang="en-GB" b="1" cap="all" dirty="0">
              <a:latin typeface="+mn-lt"/>
              <a:ea typeface="+mn-ea"/>
              <a:cs typeface="+mn-cs"/>
            </a:endParaRPr>
          </a:p>
        </p:txBody>
      </p:sp>
      <p:sp>
        <p:nvSpPr>
          <p:cNvPr id="5" name="Rectangle 4"/>
          <p:cNvSpPr/>
          <p:nvPr/>
        </p:nvSpPr>
        <p:spPr>
          <a:xfrm>
            <a:off x="107950" y="689123"/>
            <a:ext cx="8967788" cy="2800766"/>
          </a:xfrm>
          <a:prstGeom prst="rect">
            <a:avLst/>
          </a:prstGeom>
        </p:spPr>
        <p:txBody>
          <a:bodyPr wrap="square">
            <a:spAutoFit/>
          </a:bodyPr>
          <a:lstStyle/>
          <a:p>
            <a:r>
              <a:rPr lang="en-US" sz="1600" dirty="0" smtClean="0">
                <a:solidFill>
                  <a:srgbClr val="17375E"/>
                </a:solidFill>
              </a:rPr>
              <a:t>For a </a:t>
            </a:r>
            <a:r>
              <a:rPr lang="en-US" sz="1600" dirty="0" err="1" smtClean="0">
                <a:solidFill>
                  <a:srgbClr val="17375E"/>
                </a:solidFill>
              </a:rPr>
              <a:t>Chemigram</a:t>
            </a:r>
            <a:r>
              <a:rPr lang="en-US" sz="1600" dirty="0" smtClean="0">
                <a:solidFill>
                  <a:srgbClr val="17375E"/>
                </a:solidFill>
              </a:rPr>
              <a:t> workshop you'll need:</a:t>
            </a:r>
          </a:p>
          <a:p>
            <a:r>
              <a:rPr lang="en-US" sz="1600" dirty="0" smtClean="0">
                <a:solidFill>
                  <a:srgbClr val="17375E"/>
                </a:solidFill>
              </a:rPr>
              <a:t>Photographic paper- good news is that it works on exposed paper too</a:t>
            </a:r>
          </a:p>
          <a:p>
            <a:r>
              <a:rPr lang="en-US" sz="1600" dirty="0" smtClean="0">
                <a:solidFill>
                  <a:srgbClr val="17375E"/>
                </a:solidFill>
              </a:rPr>
              <a:t>Four trays of DEVELOPER, WATER, FIX and WATER</a:t>
            </a:r>
          </a:p>
          <a:p>
            <a:r>
              <a:rPr lang="en-US" sz="1600" dirty="0" smtClean="0">
                <a:solidFill>
                  <a:srgbClr val="17375E"/>
                </a:solidFill>
              </a:rPr>
              <a:t>To create the resist you can use:</a:t>
            </a:r>
          </a:p>
          <a:p>
            <a:r>
              <a:rPr lang="en-US" sz="1600" dirty="0" smtClean="0">
                <a:solidFill>
                  <a:srgbClr val="17375E"/>
                </a:solidFill>
              </a:rPr>
              <a:t> 	masking tape ( makes interesting marks)</a:t>
            </a:r>
          </a:p>
          <a:p>
            <a:r>
              <a:rPr lang="en-US" sz="1600" dirty="0">
                <a:solidFill>
                  <a:srgbClr val="17375E"/>
                </a:solidFill>
              </a:rPr>
              <a:t>	</a:t>
            </a:r>
            <a:r>
              <a:rPr lang="en-US" sz="1600" dirty="0" smtClean="0">
                <a:solidFill>
                  <a:srgbClr val="17375E"/>
                </a:solidFill>
              </a:rPr>
              <a:t>sugary drink such as </a:t>
            </a:r>
            <a:r>
              <a:rPr lang="en-US" sz="1600" dirty="0" err="1" smtClean="0">
                <a:solidFill>
                  <a:srgbClr val="17375E"/>
                </a:solidFill>
              </a:rPr>
              <a:t>Lucozade</a:t>
            </a:r>
            <a:r>
              <a:rPr lang="en-US" sz="1600" dirty="0" smtClean="0">
                <a:solidFill>
                  <a:srgbClr val="17375E"/>
                </a:solidFill>
              </a:rPr>
              <a:t>, squash etc</a:t>
            </a:r>
          </a:p>
          <a:p>
            <a:r>
              <a:rPr lang="en-US" sz="1600" dirty="0">
                <a:solidFill>
                  <a:srgbClr val="17375E"/>
                </a:solidFill>
              </a:rPr>
              <a:t>	</a:t>
            </a:r>
            <a:r>
              <a:rPr lang="en-US" sz="1600" dirty="0" smtClean="0">
                <a:solidFill>
                  <a:srgbClr val="17375E"/>
                </a:solidFill>
              </a:rPr>
              <a:t>vegetable oil								the longer you can leave them on the better</a:t>
            </a:r>
          </a:p>
          <a:p>
            <a:r>
              <a:rPr lang="en-US" sz="1600" dirty="0" smtClean="0">
                <a:solidFill>
                  <a:srgbClr val="17375E"/>
                </a:solidFill>
              </a:rPr>
              <a:t>	</a:t>
            </a:r>
            <a:r>
              <a:rPr lang="en-US" sz="1600" dirty="0" err="1" smtClean="0">
                <a:solidFill>
                  <a:srgbClr val="17375E"/>
                </a:solidFill>
              </a:rPr>
              <a:t>nivea</a:t>
            </a:r>
            <a:endParaRPr lang="en-US" sz="1600" dirty="0" smtClean="0">
              <a:solidFill>
                <a:srgbClr val="17375E"/>
              </a:solidFill>
            </a:endParaRPr>
          </a:p>
          <a:p>
            <a:r>
              <a:rPr lang="en-US" sz="1600" dirty="0">
                <a:solidFill>
                  <a:srgbClr val="17375E"/>
                </a:solidFill>
              </a:rPr>
              <a:t>	</a:t>
            </a:r>
            <a:r>
              <a:rPr lang="en-US" sz="1600" dirty="0" smtClean="0">
                <a:solidFill>
                  <a:srgbClr val="17375E"/>
                </a:solidFill>
              </a:rPr>
              <a:t>salt, sugar granules</a:t>
            </a:r>
          </a:p>
          <a:p>
            <a:r>
              <a:rPr lang="en-US" sz="1600" dirty="0">
                <a:solidFill>
                  <a:srgbClr val="17375E"/>
                </a:solidFill>
              </a:rPr>
              <a:t>	</a:t>
            </a:r>
            <a:r>
              <a:rPr lang="en-US" sz="1600" dirty="0" smtClean="0">
                <a:solidFill>
                  <a:srgbClr val="17375E"/>
                </a:solidFill>
              </a:rPr>
              <a:t>instant coffee</a:t>
            </a:r>
          </a:p>
          <a:p>
            <a:r>
              <a:rPr lang="en-US" sz="1600" dirty="0" smtClean="0">
                <a:solidFill>
                  <a:srgbClr val="17375E"/>
                </a:solidFill>
              </a:rPr>
              <a:t>	honey</a:t>
            </a:r>
            <a:endParaRPr lang="en-US" sz="1600" dirty="0">
              <a:solidFill>
                <a:srgbClr val="17375E"/>
              </a:solidFill>
            </a:endParaRPr>
          </a:p>
        </p:txBody>
      </p:sp>
      <p:sp>
        <p:nvSpPr>
          <p:cNvPr id="6" name="TextBox 5"/>
          <p:cNvSpPr txBox="1"/>
          <p:nvPr/>
        </p:nvSpPr>
        <p:spPr>
          <a:xfrm>
            <a:off x="107950" y="3455455"/>
            <a:ext cx="8967789" cy="584776"/>
          </a:xfrm>
          <a:prstGeom prst="rect">
            <a:avLst/>
          </a:prstGeom>
          <a:noFill/>
        </p:spPr>
        <p:txBody>
          <a:bodyPr wrap="square" rtlCol="0">
            <a:spAutoFit/>
          </a:bodyPr>
          <a:lstStyle/>
          <a:p>
            <a:r>
              <a:rPr lang="en-US" sz="1600" dirty="0" smtClean="0">
                <a:solidFill>
                  <a:srgbClr val="17375E"/>
                </a:solidFill>
              </a:rPr>
              <a:t>1. Choose one of the resists to draw onto the photographic paper (this can be done in the light). You can scratch into it, move it around with your fingers or other objects to create different marks. </a:t>
            </a:r>
            <a:endParaRPr lang="en-US" sz="1600" dirty="0">
              <a:solidFill>
                <a:srgbClr val="17375E"/>
              </a:solidFill>
            </a:endParaRPr>
          </a:p>
        </p:txBody>
      </p:sp>
      <p:sp>
        <p:nvSpPr>
          <p:cNvPr id="8" name="Right Brace 7"/>
          <p:cNvSpPr/>
          <p:nvPr/>
        </p:nvSpPr>
        <p:spPr>
          <a:xfrm>
            <a:off x="4391089" y="1644049"/>
            <a:ext cx="502120" cy="157992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07950" y="4089456"/>
            <a:ext cx="1774889" cy="2305051"/>
          </a:xfrm>
          <a:prstGeom prst="rect">
            <a:avLst/>
          </a:prstGeom>
        </p:spPr>
      </p:pic>
      <p:sp>
        <p:nvSpPr>
          <p:cNvPr id="10" name="Rectangle 9"/>
          <p:cNvSpPr/>
          <p:nvPr/>
        </p:nvSpPr>
        <p:spPr>
          <a:xfrm>
            <a:off x="107950" y="6394507"/>
            <a:ext cx="1774889"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James </a:t>
            </a:r>
            <a:r>
              <a:rPr lang="en-US" sz="1000" dirty="0" err="1" smtClean="0">
                <a:solidFill>
                  <a:srgbClr val="17375E"/>
                </a:solidFill>
              </a:rPr>
              <a:t>Homme</a:t>
            </a:r>
            <a:r>
              <a:rPr lang="en-US" sz="1000" dirty="0" smtClean="0">
                <a:solidFill>
                  <a:srgbClr val="17375E"/>
                </a:solidFill>
              </a:rPr>
              <a:t> using spray cooking oil.</a:t>
            </a:r>
            <a:endParaRPr lang="en-US" sz="1000" dirty="0">
              <a:solidFill>
                <a:srgbClr val="17375E"/>
              </a:solidFill>
            </a:endParaRPr>
          </a:p>
        </p:txBody>
      </p:sp>
      <p:pic>
        <p:nvPicPr>
          <p:cNvPr id="11" name="Picture 10"/>
          <p:cNvPicPr>
            <a:picLocks noChangeAspect="1"/>
          </p:cNvPicPr>
          <p:nvPr/>
        </p:nvPicPr>
        <p:blipFill>
          <a:blip r:embed="rId3"/>
          <a:stretch>
            <a:fillRect/>
          </a:stretch>
        </p:blipFill>
        <p:spPr>
          <a:xfrm>
            <a:off x="1907330" y="4089455"/>
            <a:ext cx="1774889" cy="2305051"/>
          </a:xfrm>
          <a:prstGeom prst="rect">
            <a:avLst/>
          </a:prstGeom>
        </p:spPr>
      </p:pic>
      <p:sp>
        <p:nvSpPr>
          <p:cNvPr id="12" name="Rectangle 11"/>
          <p:cNvSpPr/>
          <p:nvPr/>
        </p:nvSpPr>
        <p:spPr>
          <a:xfrm>
            <a:off x="1907330" y="6394507"/>
            <a:ext cx="1774889"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James </a:t>
            </a:r>
            <a:r>
              <a:rPr lang="en-US" sz="1000" dirty="0" err="1" smtClean="0">
                <a:solidFill>
                  <a:srgbClr val="17375E"/>
                </a:solidFill>
              </a:rPr>
              <a:t>Homme</a:t>
            </a:r>
            <a:r>
              <a:rPr lang="en-US" sz="1000" dirty="0" smtClean="0">
                <a:solidFill>
                  <a:srgbClr val="17375E"/>
                </a:solidFill>
              </a:rPr>
              <a:t> using butter and </a:t>
            </a:r>
            <a:r>
              <a:rPr lang="en-US" sz="1000" dirty="0" err="1" smtClean="0">
                <a:solidFill>
                  <a:srgbClr val="17375E"/>
                </a:solidFill>
              </a:rPr>
              <a:t>houmous</a:t>
            </a:r>
            <a:r>
              <a:rPr lang="en-US" sz="1000" dirty="0" smtClean="0">
                <a:solidFill>
                  <a:srgbClr val="17375E"/>
                </a:solidFill>
              </a:rPr>
              <a:t>.</a:t>
            </a:r>
            <a:endParaRPr lang="en-US" sz="1000" dirty="0">
              <a:solidFill>
                <a:srgbClr val="17375E"/>
              </a:solidFill>
            </a:endParaRPr>
          </a:p>
        </p:txBody>
      </p:sp>
      <p:pic>
        <p:nvPicPr>
          <p:cNvPr id="13" name="Picture 12"/>
          <p:cNvPicPr>
            <a:picLocks noChangeAspect="1"/>
          </p:cNvPicPr>
          <p:nvPr/>
        </p:nvPicPr>
        <p:blipFill>
          <a:blip r:embed="rId4"/>
          <a:stretch>
            <a:fillRect/>
          </a:stretch>
        </p:blipFill>
        <p:spPr>
          <a:xfrm>
            <a:off x="3713837" y="4089456"/>
            <a:ext cx="1815227" cy="2305050"/>
          </a:xfrm>
          <a:prstGeom prst="rect">
            <a:avLst/>
          </a:prstGeom>
        </p:spPr>
      </p:pic>
      <p:sp>
        <p:nvSpPr>
          <p:cNvPr id="14" name="Rectangle 13"/>
          <p:cNvSpPr/>
          <p:nvPr/>
        </p:nvSpPr>
        <p:spPr>
          <a:xfrm>
            <a:off x="3713837" y="6394506"/>
            <a:ext cx="1774889" cy="400110"/>
          </a:xfrm>
          <a:prstGeom prst="rect">
            <a:avLst/>
          </a:prstGeom>
        </p:spPr>
        <p:txBody>
          <a:bodyPr wrap="square">
            <a:spAutoFit/>
          </a:bodyPr>
          <a:lstStyle/>
          <a:p>
            <a:r>
              <a:rPr lang="en-US" sz="1000" dirty="0" smtClean="0">
                <a:solidFill>
                  <a:srgbClr val="17375E"/>
                </a:solidFill>
              </a:rPr>
              <a:t>By Meghan Powell using butter and coffee..</a:t>
            </a:r>
            <a:endParaRPr lang="en-US" sz="1000" dirty="0">
              <a:solidFill>
                <a:srgbClr val="17375E"/>
              </a:solidFill>
            </a:endParaRPr>
          </a:p>
        </p:txBody>
      </p:sp>
      <p:pic>
        <p:nvPicPr>
          <p:cNvPr id="15" name="Picture 14"/>
          <p:cNvPicPr>
            <a:picLocks noChangeAspect="1"/>
          </p:cNvPicPr>
          <p:nvPr/>
        </p:nvPicPr>
        <p:blipFill>
          <a:blip r:embed="rId5"/>
          <a:stretch>
            <a:fillRect/>
          </a:stretch>
        </p:blipFill>
        <p:spPr>
          <a:xfrm>
            <a:off x="5558599" y="4089456"/>
            <a:ext cx="1815227" cy="2305050"/>
          </a:xfrm>
          <a:prstGeom prst="rect">
            <a:avLst/>
          </a:prstGeom>
        </p:spPr>
      </p:pic>
      <p:sp>
        <p:nvSpPr>
          <p:cNvPr id="16" name="Rectangle 15"/>
          <p:cNvSpPr/>
          <p:nvPr/>
        </p:nvSpPr>
        <p:spPr>
          <a:xfrm>
            <a:off x="5558599" y="6394507"/>
            <a:ext cx="1815227"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Clare Parsons. Coconut oil, dripped olive oil, cooking oil.</a:t>
            </a:r>
            <a:endParaRPr lang="en-US" sz="1000" dirty="0">
              <a:solidFill>
                <a:srgbClr val="17375E"/>
              </a:solidFill>
            </a:endParaRPr>
          </a:p>
        </p:txBody>
      </p:sp>
      <p:pic>
        <p:nvPicPr>
          <p:cNvPr id="18" name="Picture 17"/>
          <p:cNvPicPr>
            <a:picLocks noChangeAspect="1"/>
          </p:cNvPicPr>
          <p:nvPr/>
        </p:nvPicPr>
        <p:blipFill>
          <a:blip r:embed="rId6"/>
          <a:srcRect l="8726"/>
          <a:stretch>
            <a:fillRect/>
          </a:stretch>
        </p:blipFill>
        <p:spPr>
          <a:xfrm>
            <a:off x="7413655" y="4089457"/>
            <a:ext cx="1662083" cy="2305050"/>
          </a:xfrm>
          <a:prstGeom prst="rect">
            <a:avLst/>
          </a:prstGeom>
        </p:spPr>
      </p:pic>
      <p:sp>
        <p:nvSpPr>
          <p:cNvPr id="19" name="Rectangle 18"/>
          <p:cNvSpPr/>
          <p:nvPr/>
        </p:nvSpPr>
        <p:spPr>
          <a:xfrm>
            <a:off x="7413655" y="6394507"/>
            <a:ext cx="1662083" cy="400110"/>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Cara </a:t>
            </a:r>
            <a:r>
              <a:rPr lang="en-US" sz="1000" dirty="0" err="1" smtClean="0">
                <a:solidFill>
                  <a:srgbClr val="17375E"/>
                </a:solidFill>
              </a:rPr>
              <a:t>Thuringer</a:t>
            </a:r>
            <a:r>
              <a:rPr lang="en-US" sz="1000" dirty="0" smtClean="0">
                <a:solidFill>
                  <a:srgbClr val="17375E"/>
                </a:solidFill>
              </a:rPr>
              <a:t> using lotion.</a:t>
            </a:r>
            <a:endParaRPr lang="en-US" sz="1000" dirty="0">
              <a:solidFill>
                <a:srgbClr val="17375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8597" y="70617"/>
            <a:ext cx="3246488" cy="3197791"/>
          </a:xfrm>
          <a:prstGeom prst="rect">
            <a:avLst/>
          </a:prstGeom>
        </p:spPr>
      </p:pic>
      <p:sp>
        <p:nvSpPr>
          <p:cNvPr id="5" name="Rectangle 4"/>
          <p:cNvSpPr/>
          <p:nvPr/>
        </p:nvSpPr>
        <p:spPr>
          <a:xfrm>
            <a:off x="5828597" y="3207928"/>
            <a:ext cx="3246488" cy="246221"/>
          </a:xfrm>
          <a:prstGeom prst="rect">
            <a:avLst/>
          </a:prstGeom>
        </p:spPr>
        <p:txBody>
          <a:bodyPr wrap="square">
            <a:spAutoFit/>
          </a:bodyPr>
          <a:lstStyle/>
          <a:p>
            <a:r>
              <a:rPr lang="en-US" sz="1000" dirty="0">
                <a:solidFill>
                  <a:srgbClr val="17375E"/>
                </a:solidFill>
              </a:rPr>
              <a:t>B</a:t>
            </a:r>
            <a:r>
              <a:rPr lang="en-US" sz="1000" dirty="0" smtClean="0">
                <a:solidFill>
                  <a:srgbClr val="17375E"/>
                </a:solidFill>
              </a:rPr>
              <a:t>y Clare Parsons. “Face” is butter resist</a:t>
            </a:r>
            <a:endParaRPr lang="en-US" sz="1000" dirty="0">
              <a:solidFill>
                <a:srgbClr val="17375E"/>
              </a:solidFill>
            </a:endParaRPr>
          </a:p>
        </p:txBody>
      </p:sp>
      <p:sp>
        <p:nvSpPr>
          <p:cNvPr id="6" name="Rectangle 5"/>
          <p:cNvSpPr/>
          <p:nvPr/>
        </p:nvSpPr>
        <p:spPr>
          <a:xfrm>
            <a:off x="139682" y="322617"/>
            <a:ext cx="5511629" cy="6740309"/>
          </a:xfrm>
          <a:prstGeom prst="rect">
            <a:avLst/>
          </a:prstGeom>
        </p:spPr>
        <p:txBody>
          <a:bodyPr wrap="square">
            <a:spAutoFit/>
          </a:bodyPr>
          <a:lstStyle/>
          <a:p>
            <a:r>
              <a:rPr lang="en-US" sz="1600" dirty="0" smtClean="0">
                <a:solidFill>
                  <a:srgbClr val="17375E"/>
                </a:solidFill>
              </a:rPr>
              <a:t>2. Put the paper with the resist in either the developer (</a:t>
            </a:r>
            <a:r>
              <a:rPr lang="en-US" sz="1600" u="sng" dirty="0" smtClean="0">
                <a:solidFill>
                  <a:srgbClr val="17375E"/>
                </a:solidFill>
              </a:rPr>
              <a:t>to get a black background</a:t>
            </a:r>
            <a:r>
              <a:rPr lang="en-US" sz="1600" dirty="0" smtClean="0">
                <a:solidFill>
                  <a:srgbClr val="17375E"/>
                </a:solidFill>
              </a:rPr>
              <a:t>) or the fixer (</a:t>
            </a:r>
            <a:r>
              <a:rPr lang="en-US" sz="1600" u="sng" dirty="0" smtClean="0">
                <a:solidFill>
                  <a:srgbClr val="17375E"/>
                </a:solidFill>
              </a:rPr>
              <a:t>to get a white background</a:t>
            </a:r>
            <a:r>
              <a:rPr lang="en-US" sz="1600" dirty="0" smtClean="0">
                <a:solidFill>
                  <a:srgbClr val="17375E"/>
                </a:solidFill>
              </a:rPr>
              <a:t>). Meanwhile the paper will be affected by the natural light in the room—brown, yellow, mauve, blue, pink—that’s OK. Don’t touch the resist just yet.</a:t>
            </a:r>
          </a:p>
          <a:p>
            <a:endParaRPr lang="en-US" sz="1600" dirty="0" smtClean="0">
              <a:solidFill>
                <a:srgbClr val="17375E"/>
              </a:solidFill>
            </a:endParaRPr>
          </a:p>
          <a:p>
            <a:r>
              <a:rPr lang="en-US" sz="1600" dirty="0" smtClean="0">
                <a:solidFill>
                  <a:srgbClr val="17375E"/>
                </a:solidFill>
              </a:rPr>
              <a:t>3. Whenever the paper looks finished developing or fixing, move it to the </a:t>
            </a:r>
            <a:r>
              <a:rPr lang="en-US" sz="1600" u="sng" dirty="0" smtClean="0">
                <a:solidFill>
                  <a:srgbClr val="17375E"/>
                </a:solidFill>
              </a:rPr>
              <a:t>water wash</a:t>
            </a:r>
            <a:r>
              <a:rPr lang="en-US" sz="1600" dirty="0" smtClean="0">
                <a:solidFill>
                  <a:srgbClr val="17375E"/>
                </a:solidFill>
              </a:rPr>
              <a:t>. Rinse well enough, still not touching the surface and marring the resist, and then put it in the opposite tray of fixer or developer, respectively. </a:t>
            </a:r>
          </a:p>
          <a:p>
            <a:r>
              <a:rPr lang="en-US" sz="1600" dirty="0" smtClean="0">
                <a:solidFill>
                  <a:srgbClr val="17375E"/>
                </a:solidFill>
              </a:rPr>
              <a:t>(If the water wash is not used, there will be contamination between the developer and the fixer which can produce chemical fog and </a:t>
            </a:r>
            <a:r>
              <a:rPr lang="en-US" sz="1600" dirty="0" err="1" smtClean="0">
                <a:solidFill>
                  <a:srgbClr val="17375E"/>
                </a:solidFill>
              </a:rPr>
              <a:t>dichroic</a:t>
            </a:r>
            <a:r>
              <a:rPr lang="en-US" sz="1600" dirty="0" smtClean="0">
                <a:solidFill>
                  <a:srgbClr val="17375E"/>
                </a:solidFill>
              </a:rPr>
              <a:t> silver, another option to consider.) </a:t>
            </a:r>
          </a:p>
          <a:p>
            <a:endParaRPr lang="en-US" sz="1600" dirty="0" smtClean="0">
              <a:solidFill>
                <a:srgbClr val="17375E"/>
              </a:solidFill>
            </a:endParaRPr>
          </a:p>
          <a:p>
            <a:r>
              <a:rPr lang="en-US" sz="1600" dirty="0" smtClean="0">
                <a:solidFill>
                  <a:srgbClr val="17375E"/>
                </a:solidFill>
              </a:rPr>
              <a:t>4. The resist will start its dissolution process, some resists sooner than later. Wherever the resist starts to dissolve, the underneath area will either turn lighter (fixer) or darker (developer), and with each back and forth, concentric areas of dark and light will begin to form like tree rings. Depending on the resist, the rings can have hard edges, mottled edges, or soft edges. </a:t>
            </a:r>
          </a:p>
          <a:p>
            <a:endParaRPr lang="en-US" sz="1600" dirty="0" smtClean="0">
              <a:solidFill>
                <a:srgbClr val="17375E"/>
              </a:solidFill>
            </a:endParaRPr>
          </a:p>
          <a:p>
            <a:r>
              <a:rPr lang="en-US" sz="1600" dirty="0" smtClean="0">
                <a:solidFill>
                  <a:srgbClr val="17375E"/>
                </a:solidFill>
              </a:rPr>
              <a:t>5. When the </a:t>
            </a:r>
            <a:r>
              <a:rPr lang="en-US" sz="1600" dirty="0" err="1" smtClean="0">
                <a:solidFill>
                  <a:srgbClr val="17375E"/>
                </a:solidFill>
              </a:rPr>
              <a:t>chemigram</a:t>
            </a:r>
            <a:r>
              <a:rPr lang="en-US" sz="1600" dirty="0" smtClean="0">
                <a:solidFill>
                  <a:srgbClr val="17375E"/>
                </a:solidFill>
              </a:rPr>
              <a:t> is ‘done’, get as much of the resist off as possible, and then do a final fix for five minutes, rinse for five minutes and dry.</a:t>
            </a:r>
          </a:p>
          <a:p>
            <a:endParaRPr lang="en-US" sz="1600" dirty="0" smtClean="0"/>
          </a:p>
          <a:p>
            <a:endParaRPr lang="en-US" sz="1600" dirty="0" smtClean="0">
              <a:solidFill>
                <a:srgbClr val="17375E"/>
              </a:solidFill>
            </a:endParaRPr>
          </a:p>
        </p:txBody>
      </p:sp>
      <p:pic>
        <p:nvPicPr>
          <p:cNvPr id="9" name="Picture 8"/>
          <p:cNvPicPr>
            <a:picLocks noChangeAspect="1"/>
          </p:cNvPicPr>
          <p:nvPr/>
        </p:nvPicPr>
        <p:blipFill>
          <a:blip r:embed="rId3"/>
          <a:srcRect t="8391"/>
          <a:stretch>
            <a:fillRect/>
          </a:stretch>
        </p:blipFill>
        <p:spPr>
          <a:xfrm>
            <a:off x="5828597" y="3549567"/>
            <a:ext cx="3246488" cy="2989007"/>
          </a:xfrm>
          <a:prstGeom prst="rect">
            <a:avLst/>
          </a:prstGeom>
        </p:spPr>
      </p:pic>
      <p:sp>
        <p:nvSpPr>
          <p:cNvPr id="10" name="Rectangle 9"/>
          <p:cNvSpPr/>
          <p:nvPr/>
        </p:nvSpPr>
        <p:spPr>
          <a:xfrm>
            <a:off x="5828597" y="6478094"/>
            <a:ext cx="4572000" cy="246221"/>
          </a:xfrm>
          <a:prstGeom prst="rect">
            <a:avLst/>
          </a:prstGeom>
        </p:spPr>
        <p:txBody>
          <a:bodyPr>
            <a:spAutoFit/>
          </a:bodyPr>
          <a:lstStyle/>
          <a:p>
            <a:r>
              <a:rPr lang="en-US" sz="1000" dirty="0" err="1" smtClean="0">
                <a:solidFill>
                  <a:srgbClr val="17375E"/>
                </a:solidFill>
              </a:rPr>
              <a:t>Chemigram</a:t>
            </a:r>
            <a:r>
              <a:rPr lang="en-US" sz="1000" dirty="0" smtClean="0">
                <a:solidFill>
                  <a:srgbClr val="17375E"/>
                </a:solidFill>
              </a:rPr>
              <a:t> by Scotland Steele done with vegetable oil.</a:t>
            </a:r>
            <a:endParaRPr lang="en-US" sz="1000" dirty="0">
              <a:solidFill>
                <a:srgbClr val="17375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899</Words>
  <Application>Microsoft Macintosh PowerPoint</Application>
  <PresentationFormat>On-screen Show (4:3)</PresentationFormat>
  <Paragraphs>59</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Powell</dc:creator>
  <cp:lastModifiedBy>Melanie Powell</cp:lastModifiedBy>
  <cp:revision>2</cp:revision>
  <dcterms:created xsi:type="dcterms:W3CDTF">2016-09-02T15:34:07Z</dcterms:created>
  <dcterms:modified xsi:type="dcterms:W3CDTF">2016-09-02T16:17:28Z</dcterms:modified>
</cp:coreProperties>
</file>