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4BB8-2BFB-7D47-85A4-D9CC1F99AA8A}" type="datetimeFigureOut">
              <a:rPr lang="en-GB" smtClean="0"/>
              <a:t>9/26/19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F5AA-4E66-324D-AC2F-C329A4AB7D3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there were problems with the daguerreotype.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required long exposures and this meant that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resulted in blur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was also a one off image that was extremely delicate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mirror surface could be easily scratched and this led to them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becoming an object of attention just as much as it was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of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F5AA-4E66-324D-AC2F-C329A4AB7D3C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6CCA-C23C-2643-BD4B-0C7237F4997D}" type="datetimeFigureOut">
              <a:rPr lang="en-GB" smtClean="0"/>
              <a:pPr/>
              <a:t>9/26/19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B04F-1185-D64E-B4EF-6A4F0AFF924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114" y="2302065"/>
            <a:ext cx="64768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The History of Photography</a:t>
            </a:r>
          </a:p>
          <a:p>
            <a:r>
              <a:rPr lang="en-GB" sz="4400" i="1" dirty="0" smtClean="0"/>
              <a:t>The Early Years</a:t>
            </a:r>
            <a:endParaRPr lang="en-GB" sz="4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801" y="1109644"/>
            <a:ext cx="6134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Around the same time as the invention of the Daguerreotype, an English scientist called William Henry Fox Talbot developed another type of photograph called the </a:t>
            </a:r>
            <a:r>
              <a:rPr lang="en-US" dirty="0" err="1" smtClean="0"/>
              <a:t>Calotype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Calotype</a:t>
            </a:r>
            <a:r>
              <a:rPr lang="en-US" dirty="0" smtClean="0"/>
              <a:t> had one distinct advantage over the Daguerreotype: it could be reproduced as a negative as opposed to being a single, non-replicable image.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3801" y="34020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err="1" smtClean="0"/>
              <a:t>Calotype</a:t>
            </a:r>
            <a:endParaRPr lang="en-GB" sz="4400" dirty="0"/>
          </a:p>
        </p:txBody>
      </p:sp>
      <p:pic>
        <p:nvPicPr>
          <p:cNvPr id="7" name="Picture 6" descr="Screen Shot 2019-09-26 at 23.29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44" y="340202"/>
            <a:ext cx="2553071" cy="2868017"/>
          </a:xfrm>
          <a:prstGeom prst="rect">
            <a:avLst/>
          </a:prstGeom>
        </p:spPr>
      </p:pic>
      <p:pic>
        <p:nvPicPr>
          <p:cNvPr id="8" name="Picture 7" descr="Screen Shot 2019-09-26 at 23.30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1" y="3417968"/>
            <a:ext cx="5969000" cy="256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13801" y="59833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William Henry Fox Talbot</a:t>
            </a:r>
          </a:p>
          <a:p>
            <a:r>
              <a:rPr lang="en-US" sz="1400" i="1" dirty="0" smtClean="0"/>
              <a:t>Latticed Window at </a:t>
            </a:r>
            <a:r>
              <a:rPr lang="en-US" sz="1400" i="1" dirty="0" err="1" smtClean="0"/>
              <a:t>Lacock</a:t>
            </a:r>
            <a:r>
              <a:rPr lang="en-US" sz="1400" i="1" dirty="0" smtClean="0"/>
              <a:t> Abbey</a:t>
            </a:r>
          </a:p>
          <a:p>
            <a:r>
              <a:rPr lang="en-US" sz="1400" dirty="0" smtClean="0"/>
              <a:t>1835</a:t>
            </a:r>
            <a:endParaRPr lang="en-GB" sz="1400" dirty="0"/>
          </a:p>
        </p:txBody>
      </p:sp>
      <p:pic>
        <p:nvPicPr>
          <p:cNvPr id="10" name="Picture 9" descr="fox-talbot-early-calotype-1842.jpg"/>
          <p:cNvPicPr>
            <a:picLocks noChangeAspect="1"/>
          </p:cNvPicPr>
          <p:nvPr/>
        </p:nvPicPr>
        <p:blipFill>
          <a:blip r:embed="rId4"/>
          <a:srcRect l="2658" r="1764"/>
          <a:stretch>
            <a:fillRect/>
          </a:stretch>
        </p:blipFill>
        <p:spPr>
          <a:xfrm>
            <a:off x="6387015" y="3371364"/>
            <a:ext cx="2514600" cy="1479913"/>
          </a:xfrm>
          <a:prstGeom prst="rect">
            <a:avLst/>
          </a:prstGeom>
        </p:spPr>
      </p:pic>
      <p:pic>
        <p:nvPicPr>
          <p:cNvPr id="11" name="Picture 10" descr="Caloty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015" y="4886230"/>
            <a:ext cx="25146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01" y="20412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A Question of Quality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213801" y="1030762"/>
            <a:ext cx="8930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terms of mass production, Talbot’s </a:t>
            </a:r>
            <a:r>
              <a:rPr lang="en-US" dirty="0" err="1" smtClean="0"/>
              <a:t>Calotype</a:t>
            </a:r>
            <a:r>
              <a:rPr lang="en-US" dirty="0" smtClean="0"/>
              <a:t> was </a:t>
            </a:r>
            <a:r>
              <a:rPr lang="en-US" dirty="0" smtClean="0"/>
              <a:t>far superior</a:t>
            </a:r>
            <a:r>
              <a:rPr lang="en-US" dirty="0" smtClean="0"/>
              <a:t>. However, it lacked the sharpness and </a:t>
            </a:r>
            <a:r>
              <a:rPr lang="en-US" dirty="0" smtClean="0"/>
              <a:t>overall quality </a:t>
            </a:r>
            <a:r>
              <a:rPr lang="en-US" dirty="0" smtClean="0"/>
              <a:t>to a Daguerreotype and this made it less popular </a:t>
            </a:r>
            <a:r>
              <a:rPr lang="en-US" dirty="0" smtClean="0"/>
              <a:t>in the </a:t>
            </a:r>
            <a:r>
              <a:rPr lang="en-US" dirty="0" smtClean="0"/>
              <a:t>early years, especially since many European </a:t>
            </a:r>
            <a:r>
              <a:rPr lang="en-US" dirty="0" smtClean="0"/>
              <a:t>countries and </a:t>
            </a:r>
            <a:r>
              <a:rPr lang="en-US" dirty="0" smtClean="0"/>
              <a:t>America had adopted Daguerre’s process.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However</a:t>
            </a:r>
            <a:r>
              <a:rPr lang="en-US" dirty="0" smtClean="0"/>
              <a:t>, the </a:t>
            </a:r>
            <a:r>
              <a:rPr lang="en-US" dirty="0" err="1" smtClean="0"/>
              <a:t>Calotype</a:t>
            </a:r>
            <a:r>
              <a:rPr lang="en-US" dirty="0" smtClean="0"/>
              <a:t> was improved over time </a:t>
            </a:r>
            <a:r>
              <a:rPr lang="en-US" dirty="0" smtClean="0"/>
              <a:t>and advances </a:t>
            </a:r>
            <a:r>
              <a:rPr lang="en-US" dirty="0" smtClean="0"/>
              <a:t>in paper technology led to better </a:t>
            </a:r>
            <a:r>
              <a:rPr lang="en-US" dirty="0" smtClean="0"/>
              <a:t>processing. Therefore, </a:t>
            </a:r>
            <a:r>
              <a:rPr lang="en-US" dirty="0" smtClean="0"/>
              <a:t>the </a:t>
            </a:r>
            <a:r>
              <a:rPr lang="en-US" dirty="0" err="1" smtClean="0"/>
              <a:t>Calotype</a:t>
            </a:r>
            <a:r>
              <a:rPr lang="en-US" dirty="0" smtClean="0"/>
              <a:t> soon became the most popular type of</a:t>
            </a:r>
          </a:p>
          <a:p>
            <a:r>
              <a:rPr lang="en-US" dirty="0" smtClean="0"/>
              <a:t>photography that is still used today.</a:t>
            </a:r>
            <a:endParaRPr lang="en-GB" dirty="0"/>
          </a:p>
        </p:txBody>
      </p:sp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/>
          <a:srcRect t="20096" b="14202"/>
          <a:stretch>
            <a:fillRect/>
          </a:stretch>
        </p:blipFill>
        <p:spPr>
          <a:xfrm>
            <a:off x="-1" y="3254645"/>
            <a:ext cx="9144001" cy="33793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801" y="20412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Themes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13801" y="973564"/>
            <a:ext cx="3147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early years, many</a:t>
            </a:r>
          </a:p>
          <a:p>
            <a:r>
              <a:rPr lang="en-US" dirty="0" smtClean="0"/>
              <a:t>photographers were concerned</a:t>
            </a:r>
          </a:p>
          <a:p>
            <a:r>
              <a:rPr lang="en-US" dirty="0" smtClean="0"/>
              <a:t>with documentation and</a:t>
            </a:r>
          </a:p>
          <a:p>
            <a:r>
              <a:rPr lang="en-US" dirty="0" smtClean="0"/>
              <a:t>continued to focus on</a:t>
            </a:r>
          </a:p>
          <a:p>
            <a:r>
              <a:rPr lang="en-US" dirty="0" smtClean="0"/>
              <a:t>traditional fine art themes such</a:t>
            </a:r>
          </a:p>
          <a:p>
            <a:r>
              <a:rPr lang="en-US" dirty="0" smtClean="0"/>
              <a:t>as portraiture and landscape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Over time this changed as</a:t>
            </a:r>
          </a:p>
          <a:p>
            <a:r>
              <a:rPr lang="en-US" dirty="0" smtClean="0"/>
              <a:t>photographers started to assert</a:t>
            </a:r>
          </a:p>
          <a:p>
            <a:r>
              <a:rPr lang="en-US" dirty="0" smtClean="0"/>
              <a:t>their own identity, separate to</a:t>
            </a:r>
          </a:p>
          <a:p>
            <a:r>
              <a:rPr lang="en-US" dirty="0" smtClean="0"/>
              <a:t>that of contemporary artists.</a:t>
            </a:r>
            <a:endParaRPr lang="en-GB" dirty="0"/>
          </a:p>
        </p:txBody>
      </p:sp>
      <p:pic>
        <p:nvPicPr>
          <p:cNvPr id="6" name="Picture 5" descr="Screen Shot 2019-09-26 at 23.37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69" y="973564"/>
            <a:ext cx="5105400" cy="5651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80" y="61949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Antoine François </a:t>
            </a:r>
            <a:r>
              <a:rPr lang="en-US" sz="1400" dirty="0" err="1" smtClean="0"/>
              <a:t>Claudet</a:t>
            </a:r>
            <a:r>
              <a:rPr lang="en-US" sz="1400" dirty="0" smtClean="0"/>
              <a:t>, </a:t>
            </a:r>
            <a:r>
              <a:rPr lang="en-US" sz="1400" i="1" dirty="0" smtClean="0"/>
              <a:t>The </a:t>
            </a:r>
            <a:r>
              <a:rPr lang="en-US" sz="1400" i="1" dirty="0" smtClean="0"/>
              <a:t>Geography Lesson</a:t>
            </a:r>
          </a:p>
          <a:p>
            <a:r>
              <a:rPr lang="en-US" sz="1400" dirty="0" smtClean="0"/>
              <a:t>1850</a:t>
            </a:r>
            <a:endParaRPr lang="en-GB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9-26 at 23.39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62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1764"/>
            <a:ext cx="6286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Jean </a:t>
            </a:r>
            <a:r>
              <a:rPr lang="en-US" sz="1400" dirty="0" err="1" smtClean="0"/>
              <a:t>Baptiste</a:t>
            </a:r>
            <a:r>
              <a:rPr lang="en-US" sz="1400" dirty="0" smtClean="0"/>
              <a:t> Louis </a:t>
            </a:r>
            <a:r>
              <a:rPr lang="en-US" sz="1400" dirty="0" err="1" smtClean="0"/>
              <a:t>Gros</a:t>
            </a:r>
            <a:r>
              <a:rPr lang="en-US" sz="1400" dirty="0" smtClean="0"/>
              <a:t>, </a:t>
            </a:r>
            <a:r>
              <a:rPr lang="en-US" sz="1400" i="1" dirty="0" smtClean="0"/>
              <a:t>Bridge </a:t>
            </a:r>
            <a:r>
              <a:rPr lang="en-US" sz="1400" i="1" dirty="0" smtClean="0"/>
              <a:t>and Boats on the </a:t>
            </a:r>
            <a:r>
              <a:rPr lang="en-US" sz="1400" i="1" dirty="0" smtClean="0"/>
              <a:t>Thames, </a:t>
            </a:r>
            <a:r>
              <a:rPr lang="en-US" sz="1400" dirty="0" smtClean="0"/>
              <a:t>1851</a:t>
            </a:r>
            <a:endParaRPr lang="en-GB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26 at 23.40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96" y="409114"/>
            <a:ext cx="4083504" cy="4963196"/>
          </a:xfrm>
          <a:prstGeom prst="rect">
            <a:avLst/>
          </a:prstGeom>
        </p:spPr>
      </p:pic>
      <p:pic>
        <p:nvPicPr>
          <p:cNvPr id="5" name="Picture 4" descr="Screen Shot 2019-09-26 at 23.40.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0" y="409114"/>
            <a:ext cx="4465493" cy="4963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696" y="53723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Valentin</a:t>
            </a:r>
            <a:r>
              <a:rPr lang="en-US" dirty="0" smtClean="0"/>
              <a:t> Gottfried</a:t>
            </a:r>
            <a:endParaRPr lang="en-US" dirty="0" smtClean="0"/>
          </a:p>
          <a:p>
            <a:r>
              <a:rPr lang="en-US" i="1" dirty="0" smtClean="0"/>
              <a:t>Hunt Picture (Oil on canvas)</a:t>
            </a:r>
          </a:p>
          <a:p>
            <a:r>
              <a:rPr lang="en-US" dirty="0" smtClean="0"/>
              <a:t>Late 17th Century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33696" y="5372310"/>
            <a:ext cx="3214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Adolphe</a:t>
            </a:r>
            <a:r>
              <a:rPr lang="en-US" dirty="0" smtClean="0"/>
              <a:t> Braun</a:t>
            </a:r>
          </a:p>
          <a:p>
            <a:r>
              <a:rPr lang="en-US" i="1" dirty="0" smtClean="0"/>
              <a:t>Still Life with Deer and Wildfowl</a:t>
            </a:r>
          </a:p>
          <a:p>
            <a:r>
              <a:rPr lang="en-US" dirty="0" smtClean="0"/>
              <a:t>1865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7396" y="1474229"/>
            <a:ext cx="64795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photograph was the ultimate response to a social and cultural appetite for a more accurate and real- looking representation of reality, a need that had its origins in the</a:t>
            </a:r>
            <a:r>
              <a:rPr lang="en-US" sz="2800" dirty="0" smtClean="0"/>
              <a:t> Renaissance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algn="r"/>
            <a:r>
              <a:rPr lang="en-US" sz="1400" dirty="0" smtClean="0"/>
              <a:t>- Naomi </a:t>
            </a:r>
            <a:r>
              <a:rPr lang="en-US" sz="1400" dirty="0" err="1" smtClean="0"/>
              <a:t>Rosenblum</a:t>
            </a:r>
            <a:r>
              <a:rPr lang="en-US" sz="1400" dirty="0" smtClean="0"/>
              <a:t>, A World History of Photography</a:t>
            </a:r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01" y="1179378"/>
            <a:ext cx="5798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During </a:t>
            </a:r>
            <a:r>
              <a:rPr lang="en-US" dirty="0" smtClean="0"/>
              <a:t>the Renaissance (16th Century), artists became increasingly interested in exploring and representing the reality of nature.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 was particularly well known for his anatomical drawings and took a great in interest in contemporary advances in science.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3801" y="272064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The</a:t>
            </a:r>
            <a:r>
              <a:rPr lang="en-US" sz="4400" dirty="0" smtClean="0"/>
              <a:t> </a:t>
            </a:r>
            <a:r>
              <a:rPr lang="en-US" sz="4400" dirty="0" smtClean="0"/>
              <a:t>S</a:t>
            </a:r>
            <a:r>
              <a:rPr lang="en-US" sz="4400" dirty="0" smtClean="0"/>
              <a:t>earch </a:t>
            </a:r>
            <a:r>
              <a:rPr lang="en-US" sz="4400" dirty="0" smtClean="0"/>
              <a:t>for</a:t>
            </a:r>
            <a:r>
              <a:rPr lang="en-US" sz="4400" dirty="0" smtClean="0"/>
              <a:t> Realism</a:t>
            </a:r>
            <a:endParaRPr lang="en-GB" sz="4400" dirty="0"/>
          </a:p>
        </p:txBody>
      </p:sp>
      <p:pic>
        <p:nvPicPr>
          <p:cNvPr id="4" name="Picture 3" descr="Leonardo Da Vin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07" y="451825"/>
            <a:ext cx="2935668" cy="2935668"/>
          </a:xfrm>
          <a:prstGeom prst="rect">
            <a:avLst/>
          </a:prstGeom>
        </p:spPr>
      </p:pic>
      <p:pic>
        <p:nvPicPr>
          <p:cNvPr id="5" name="Picture 4" descr="turin_shroud1-552x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0" y="3632848"/>
            <a:ext cx="5671120" cy="2845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606" y="3458766"/>
            <a:ext cx="3063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US" dirty="0" err="1" smtClean="0"/>
              <a:t>onspiracy</a:t>
            </a:r>
            <a:r>
              <a:rPr lang="en-US" dirty="0" smtClean="0"/>
              <a:t> </a:t>
            </a:r>
            <a:r>
              <a:rPr lang="en-US" dirty="0" smtClean="0"/>
              <a:t>theorists argue that the </a:t>
            </a:r>
            <a:r>
              <a:rPr lang="en-US" dirty="0" smtClean="0"/>
              <a:t>head on the Turin Shroud </a:t>
            </a:r>
            <a:r>
              <a:rPr lang="en-US" dirty="0" smtClean="0"/>
              <a:t>is actually the image of </a:t>
            </a:r>
            <a:r>
              <a:rPr lang="en-US" dirty="0" err="1" smtClean="0"/>
              <a:t>Da</a:t>
            </a:r>
            <a:r>
              <a:rPr lang="en-US" dirty="0" smtClean="0"/>
              <a:t> Vinci </a:t>
            </a:r>
            <a:r>
              <a:rPr lang="en-US" dirty="0" smtClean="0"/>
              <a:t>himself. Professor </a:t>
            </a:r>
            <a:r>
              <a:rPr lang="en-US" dirty="0" smtClean="0"/>
              <a:t>of </a:t>
            </a:r>
            <a:r>
              <a:rPr lang="en-US" dirty="0" smtClean="0"/>
              <a:t>Photography, </a:t>
            </a:r>
            <a:r>
              <a:rPr lang="en-US" dirty="0" smtClean="0"/>
              <a:t>Nicholas Allen used a Camera </a:t>
            </a:r>
            <a:r>
              <a:rPr lang="en-US" dirty="0" err="1" smtClean="0"/>
              <a:t>Obscura</a:t>
            </a:r>
            <a:r>
              <a:rPr lang="en-US" dirty="0" smtClean="0"/>
              <a:t> with basic lens and a plaster cast of</a:t>
            </a:r>
            <a:r>
              <a:rPr lang="en-US" dirty="0" smtClean="0"/>
              <a:t> recreated </a:t>
            </a:r>
            <a:r>
              <a:rPr lang="en-US" dirty="0" smtClean="0"/>
              <a:t>a near identical image.</a:t>
            </a:r>
            <a:r>
              <a:rPr lang="en-US" dirty="0" smtClean="0"/>
              <a:t> The </a:t>
            </a:r>
            <a:r>
              <a:rPr lang="en-US" dirty="0" smtClean="0"/>
              <a:t>cloth was stretched and covered with silver salts and fixed with urine.</a:t>
            </a:r>
            <a:endParaRPr lang="en-GB" dirty="0" smtClean="0"/>
          </a:p>
          <a:p>
            <a:r>
              <a:rPr lang="en-US" dirty="0" smtClean="0"/>
              <a:t>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05" y="413912"/>
            <a:ext cx="40301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order to achieve such realism, artists developed various instruments to assist them in their quest for the perfect perspective.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such instrument used was the camera </a:t>
            </a:r>
            <a:r>
              <a:rPr lang="en-US" dirty="0" err="1" smtClean="0"/>
              <a:t>obscura</a:t>
            </a:r>
            <a:r>
              <a:rPr lang="en-US" dirty="0" smtClean="0"/>
              <a:t>, a dark room/space in which an inverted image was projected onto a surface. Camera </a:t>
            </a:r>
            <a:r>
              <a:rPr lang="en-US" dirty="0" err="1" smtClean="0"/>
              <a:t>Obscura</a:t>
            </a:r>
            <a:endParaRPr lang="en-GB" dirty="0"/>
          </a:p>
        </p:txBody>
      </p:sp>
      <p:pic>
        <p:nvPicPr>
          <p:cNvPr id="3" name="Picture 2" descr="Camera Obscura Rennais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646" y="311852"/>
            <a:ext cx="4710219" cy="2792620"/>
          </a:xfrm>
          <a:prstGeom prst="rect">
            <a:avLst/>
          </a:prstGeom>
        </p:spPr>
      </p:pic>
      <p:pic>
        <p:nvPicPr>
          <p:cNvPr id="5" name="Picture 4" descr="60d1e5cff83b54624f228361e2dc11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5" y="3414538"/>
            <a:ext cx="4415014" cy="3179861"/>
          </a:xfrm>
          <a:prstGeom prst="rect">
            <a:avLst/>
          </a:prstGeom>
        </p:spPr>
      </p:pic>
      <p:pic>
        <p:nvPicPr>
          <p:cNvPr id="6" name="Picture 5" descr="9fe944ad4d5df3d47480112a401fbfc3.jpg"/>
          <p:cNvPicPr>
            <a:picLocks noChangeAspect="1"/>
          </p:cNvPicPr>
          <p:nvPr/>
        </p:nvPicPr>
        <p:blipFill>
          <a:blip r:embed="rId4"/>
          <a:srcRect r="5611"/>
          <a:stretch>
            <a:fillRect/>
          </a:stretch>
        </p:blipFill>
        <p:spPr>
          <a:xfrm>
            <a:off x="4723284" y="3414537"/>
            <a:ext cx="4167280" cy="31798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801" y="1054534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Capturing Shadows</a:t>
            </a:r>
            <a:endParaRPr lang="en-GB" sz="4400" dirty="0"/>
          </a:p>
        </p:txBody>
      </p:sp>
      <p:pic>
        <p:nvPicPr>
          <p:cNvPr id="5" name="Picture 4" descr="Schul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40" y="1823974"/>
            <a:ext cx="2142352" cy="28623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800" y="1823974"/>
            <a:ext cx="633574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1727</a:t>
            </a:r>
            <a:r>
              <a:rPr lang="en-US" dirty="0" smtClean="0"/>
              <a:t> </a:t>
            </a:r>
            <a:r>
              <a:rPr lang="en-US" dirty="0" smtClean="0"/>
              <a:t>Johann </a:t>
            </a:r>
            <a:r>
              <a:rPr lang="en-US" dirty="0" smtClean="0"/>
              <a:t>Heinrich Schulze</a:t>
            </a:r>
            <a:r>
              <a:rPr lang="en-US" dirty="0" smtClean="0"/>
              <a:t> </a:t>
            </a:r>
            <a:r>
              <a:rPr lang="en-US" dirty="0" smtClean="0"/>
              <a:t>found </a:t>
            </a:r>
            <a:r>
              <a:rPr lang="en-US" dirty="0" smtClean="0"/>
              <a:t>that a slurry of chalk and nitric acid into which some silver had been dissolved was darkened by </a:t>
            </a:r>
            <a:r>
              <a:rPr lang="en-US" dirty="0" smtClean="0"/>
              <a:t>sunlight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Though </a:t>
            </a:r>
            <a:r>
              <a:rPr lang="en-US" dirty="0" smtClean="0"/>
              <a:t>Schulze's work did not provide a means of permanently preserving an image, it did provide a foundation for later efforts toward that end.</a:t>
            </a: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01" y="1077321"/>
            <a:ext cx="3653015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the industrial revolution transformed society in the 1800s with mass-production leading the way forward, scientists endeavored to reproduce reality in a fixed format.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1827, the scientist Joseph </a:t>
            </a:r>
            <a:r>
              <a:rPr lang="en-US" dirty="0" err="1" smtClean="0"/>
              <a:t>Niépce</a:t>
            </a:r>
            <a:r>
              <a:rPr lang="en-US" dirty="0" smtClean="0"/>
              <a:t> was successful in fixing the first projected image of his view from his window in Le Gras, South France.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Unable to draw well, </a:t>
            </a:r>
            <a:r>
              <a:rPr lang="en-US" dirty="0" err="1" smtClean="0"/>
              <a:t>Niépce</a:t>
            </a:r>
            <a:r>
              <a:rPr lang="en-US" dirty="0" smtClean="0"/>
              <a:t> first </a:t>
            </a:r>
            <a:r>
              <a:rPr lang="en-US" dirty="0" smtClean="0"/>
              <a:t>placed engravings onto engraving </a:t>
            </a:r>
            <a:r>
              <a:rPr lang="en-US" dirty="0" smtClean="0"/>
              <a:t>stones or glass plates </a:t>
            </a:r>
            <a:r>
              <a:rPr lang="en-US" dirty="0" smtClean="0"/>
              <a:t>coated with </a:t>
            </a:r>
            <a:r>
              <a:rPr lang="en-US" dirty="0" smtClean="0"/>
              <a:t>a light-sensitive varnish of his </a:t>
            </a:r>
            <a:r>
              <a:rPr lang="en-US" dirty="0" smtClean="0"/>
              <a:t>own composition.</a:t>
            </a:r>
          </a:p>
          <a:p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then created the first known</a:t>
            </a:r>
          </a:p>
          <a:p>
            <a:r>
              <a:rPr lang="en-US" dirty="0" smtClean="0"/>
              <a:t>photograph (on metal) in 1826 – he </a:t>
            </a:r>
            <a:r>
              <a:rPr lang="en-US" dirty="0" smtClean="0"/>
              <a:t>called these </a:t>
            </a:r>
            <a:r>
              <a:rPr lang="en-US" dirty="0" smtClean="0"/>
              <a:t>heliographs</a:t>
            </a:r>
            <a:endParaRPr lang="en-GB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3801" y="14742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The 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</a:t>
            </a: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4229682" y="6550223"/>
            <a:ext cx="4522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Joseph </a:t>
            </a:r>
            <a:r>
              <a:rPr lang="en-US" sz="1200" dirty="0" err="1" smtClean="0"/>
              <a:t>Nicéphore</a:t>
            </a:r>
            <a:r>
              <a:rPr lang="en-US" sz="1200" dirty="0" smtClean="0"/>
              <a:t> </a:t>
            </a:r>
            <a:r>
              <a:rPr lang="en-US" sz="1200" dirty="0" err="1" smtClean="0"/>
              <a:t>Niépce</a:t>
            </a:r>
            <a:r>
              <a:rPr lang="en-US" sz="1200" dirty="0" smtClean="0"/>
              <a:t> View from His Window at Le Gras 1827</a:t>
            </a:r>
            <a:endParaRPr lang="en-GB" sz="1200" dirty="0"/>
          </a:p>
        </p:txBody>
      </p:sp>
      <p:pic>
        <p:nvPicPr>
          <p:cNvPr id="6" name="Picture 5" descr="Screen Shot 2019-09-26 at 23.11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76" y="147423"/>
            <a:ext cx="4284547" cy="6502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800" y="1109644"/>
            <a:ext cx="872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Louis Daguerre worked with </a:t>
            </a:r>
            <a:r>
              <a:rPr lang="en-US" dirty="0" err="1" smtClean="0"/>
              <a:t>Niépce</a:t>
            </a:r>
            <a:r>
              <a:rPr lang="en-US" dirty="0" smtClean="0"/>
              <a:t> in his quest to fix the projected image. Daguerre was a painter of stage sets and illusionistic scenery for The Diorama, a popular visual entertainment in Paris.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3801" y="34020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Louis Jacques Daguerre</a:t>
            </a:r>
            <a:endParaRPr lang="en-GB" sz="4400" dirty="0"/>
          </a:p>
        </p:txBody>
      </p:sp>
      <p:pic>
        <p:nvPicPr>
          <p:cNvPr id="6" name="Picture 5" descr="Screen Shot 2019-09-26 at 23.13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308" y="2286945"/>
            <a:ext cx="5461000" cy="4102100"/>
          </a:xfrm>
          <a:prstGeom prst="rect">
            <a:avLst/>
          </a:prstGeom>
        </p:spPr>
      </p:pic>
      <p:pic>
        <p:nvPicPr>
          <p:cNvPr id="7" name="Picture 6" descr="Screen Shot 2019-09-26 at 23.13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8" y="2286945"/>
            <a:ext cx="34798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00" y="1109644"/>
            <a:ext cx="6363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January 1839, Daguerre officially announced the invention of the Daguerreotype, a type of photograph which was laterally reversed and monochromatic printed onto a metal plate.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3801" y="238143"/>
            <a:ext cx="6056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The Daguerreotype</a:t>
            </a:r>
            <a:endParaRPr lang="en-GB" sz="4400" dirty="0"/>
          </a:p>
        </p:txBody>
      </p:sp>
      <p:pic>
        <p:nvPicPr>
          <p:cNvPr id="4" name="Picture 3" descr="Dague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90" y="340202"/>
            <a:ext cx="2233741" cy="2800767"/>
          </a:xfrm>
          <a:prstGeom prst="rect">
            <a:avLst/>
          </a:prstGeom>
        </p:spPr>
      </p:pic>
      <p:pic>
        <p:nvPicPr>
          <p:cNvPr id="5" name="Picture 4" descr="88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1" y="4325651"/>
            <a:ext cx="2648054" cy="2474094"/>
          </a:xfrm>
          <a:prstGeom prst="rect">
            <a:avLst/>
          </a:prstGeom>
        </p:spPr>
      </p:pic>
      <p:pic>
        <p:nvPicPr>
          <p:cNvPr id="6" name="Picture 5" descr="34653_st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0" y="2117171"/>
            <a:ext cx="2648055" cy="2298512"/>
          </a:xfrm>
          <a:prstGeom prst="rect">
            <a:avLst/>
          </a:prstGeom>
        </p:spPr>
      </p:pic>
      <p:pic>
        <p:nvPicPr>
          <p:cNvPr id="8" name="Picture 7" descr="D4-2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945" y="3280518"/>
            <a:ext cx="2835786" cy="3516375"/>
          </a:xfrm>
          <a:prstGeom prst="rect">
            <a:avLst/>
          </a:prstGeom>
        </p:spPr>
      </p:pic>
      <p:pic>
        <p:nvPicPr>
          <p:cNvPr id="9" name="Picture 8" descr="figure_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529" y="3280518"/>
            <a:ext cx="2887070" cy="3519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9-26 at 23.24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481"/>
            <a:ext cx="9144000" cy="6175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63857"/>
            <a:ext cx="3346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Louis </a:t>
            </a:r>
            <a:r>
              <a:rPr lang="en-US" sz="1400" dirty="0" smtClean="0"/>
              <a:t>Daguerre, </a:t>
            </a:r>
            <a:r>
              <a:rPr lang="en-US" sz="1400" i="1" dirty="0" smtClean="0"/>
              <a:t>Boulevard du </a:t>
            </a:r>
            <a:r>
              <a:rPr lang="en-US" sz="1400" i="1" dirty="0" smtClean="0"/>
              <a:t>Temple</a:t>
            </a:r>
            <a:r>
              <a:rPr lang="en-US" sz="1400" dirty="0" smtClean="0"/>
              <a:t>, </a:t>
            </a:r>
            <a:r>
              <a:rPr lang="en-US" sz="1400" dirty="0" smtClean="0"/>
              <a:t>1838</a:t>
            </a:r>
            <a:endParaRPr lang="en-GB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755</Words>
  <Application>Microsoft Macintosh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23</cp:revision>
  <dcterms:created xsi:type="dcterms:W3CDTF">2019-09-26T20:53:59Z</dcterms:created>
  <dcterms:modified xsi:type="dcterms:W3CDTF">2019-09-26T22:44:09Z</dcterms:modified>
</cp:coreProperties>
</file>