
<file path=[Content_Types].xml><?xml version="1.0" encoding="utf-8"?>
<Types xmlns="http://schemas.openxmlformats.org/package/2006/content-types">
  <Override PartName="/ppt/slideLayouts/slideLayout4.xml" ContentType="application/vnd.openxmlformats-officedocument.presentationml.slideLayout+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theme/theme1.xml" ContentType="application/vnd.openxmlformats-officedocument.theme+xml"/>
  <Override PartName="/ppt/slides/slide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4" d="100"/>
          <a:sy n="84" d="100"/>
        </p:scale>
        <p:origin x="-2072" y="-11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GB"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984B553-5949-A243-BCED-8388F068B011}"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84B553-5949-A243-BCED-8388F068B011}"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84B553-5949-A243-BCED-8388F068B011}"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984B553-5949-A243-BCED-8388F068B011}"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984B553-5949-A243-BCED-8388F068B011}" type="datetimeFigureOut">
              <a:rPr lang="en-US" smtClean="0"/>
              <a:t>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984B553-5949-A243-BCED-8388F068B011}"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984B553-5949-A243-BCED-8388F068B011}" type="datetimeFigureOut">
              <a:rPr lang="en-US" smtClean="0"/>
              <a:t>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984B553-5949-A243-BCED-8388F068B011}" type="datetimeFigureOut">
              <a:rPr lang="en-US" smtClean="0"/>
              <a:t>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4B553-5949-A243-BCED-8388F068B011}" type="datetimeFigureOut">
              <a:rPr lang="en-US" smtClean="0"/>
              <a:t>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984B553-5949-A243-BCED-8388F068B011}"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984B553-5949-A243-BCED-8388F068B011}" type="datetimeFigureOut">
              <a:rPr lang="en-US" smtClean="0"/>
              <a:t>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B5BDF-6D1E-CA4A-A4DA-2482194748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984B553-5949-A243-BCED-8388F068B011}" type="datetimeFigureOut">
              <a:rPr lang="en-US" smtClean="0"/>
              <a:t>1/29/17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93B5BDF-6D1E-CA4A-A4DA-2482194748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 1" descr="Screen Shot 2017-01-29 at 21.05.04.png"/>
          <p:cNvPicPr/>
          <p:nvPr/>
        </p:nvPicPr>
        <p:blipFill>
          <a:blip r:embed="rId2"/>
          <a:stretch>
            <a:fillRect/>
          </a:stretch>
        </p:blipFill>
        <p:spPr>
          <a:xfrm>
            <a:off x="269309" y="50903"/>
            <a:ext cx="3044937" cy="2564910"/>
          </a:xfrm>
          <a:prstGeom prst="rect">
            <a:avLst/>
          </a:prstGeom>
          <a:ln>
            <a:solidFill>
              <a:schemeClr val="tx1"/>
            </a:solidFill>
          </a:ln>
        </p:spPr>
      </p:pic>
      <p:pic>
        <p:nvPicPr>
          <p:cNvPr id="5" name="Picture 4" descr="manray-glasstears.jpg"/>
          <p:cNvPicPr/>
          <p:nvPr/>
        </p:nvPicPr>
        <p:blipFill>
          <a:blip r:embed="rId3"/>
          <a:stretch>
            <a:fillRect/>
          </a:stretch>
        </p:blipFill>
        <p:spPr>
          <a:xfrm>
            <a:off x="3462072" y="50904"/>
            <a:ext cx="3171971" cy="2593844"/>
          </a:xfrm>
          <a:prstGeom prst="rect">
            <a:avLst/>
          </a:prstGeom>
        </p:spPr>
      </p:pic>
      <p:sp>
        <p:nvSpPr>
          <p:cNvPr id="6" name="TextBox 5"/>
          <p:cNvSpPr txBox="1"/>
          <p:nvPr/>
        </p:nvSpPr>
        <p:spPr>
          <a:xfrm>
            <a:off x="269310" y="2730524"/>
            <a:ext cx="6364734" cy="1200329"/>
          </a:xfrm>
          <a:prstGeom prst="rect">
            <a:avLst/>
          </a:prstGeom>
          <a:noFill/>
          <a:ln>
            <a:solidFill>
              <a:schemeClr val="tx1"/>
            </a:solidFill>
          </a:ln>
        </p:spPr>
        <p:txBody>
          <a:bodyPr wrap="square" rtlCol="0">
            <a:spAutoFit/>
          </a:bodyPr>
          <a:lstStyle/>
          <a:p>
            <a:r>
              <a:rPr lang="en-US" dirty="0" smtClean="0"/>
              <a:t>There are tasks for each room however, spend the first five minutes walking through the whole exhibition to get an overview before you begin. You can work on the rooms in any order. </a:t>
            </a:r>
          </a:p>
          <a:p>
            <a:r>
              <a:rPr lang="en-US" b="1" dirty="0" smtClean="0"/>
              <a:t>AVOID CROWDING AROUND THE SAME IMAGE.</a:t>
            </a:r>
            <a:endParaRPr lang="en-US" b="1" dirty="0"/>
          </a:p>
        </p:txBody>
      </p:sp>
      <p:sp>
        <p:nvSpPr>
          <p:cNvPr id="7" name="TextBox 6"/>
          <p:cNvSpPr txBox="1"/>
          <p:nvPr/>
        </p:nvSpPr>
        <p:spPr>
          <a:xfrm>
            <a:off x="269309" y="4030042"/>
            <a:ext cx="6364733" cy="1477328"/>
          </a:xfrm>
          <a:prstGeom prst="rect">
            <a:avLst/>
          </a:prstGeom>
          <a:noFill/>
          <a:ln>
            <a:solidFill>
              <a:schemeClr val="tx1"/>
            </a:solidFill>
          </a:ln>
        </p:spPr>
        <p:txBody>
          <a:bodyPr wrap="square" rtlCol="0">
            <a:spAutoFit/>
          </a:bodyPr>
          <a:lstStyle/>
          <a:p>
            <a:r>
              <a:rPr lang="en-US" b="1" dirty="0" smtClean="0"/>
              <a:t>ROOM 1: THE RADICAL EYE</a:t>
            </a:r>
          </a:p>
          <a:p>
            <a:r>
              <a:rPr lang="en-US" dirty="0" smtClean="0"/>
              <a:t>The </a:t>
            </a:r>
            <a:r>
              <a:rPr lang="en-US" b="1" dirty="0" smtClean="0"/>
              <a:t>beginning </a:t>
            </a:r>
            <a:r>
              <a:rPr lang="en-US" dirty="0" smtClean="0"/>
              <a:t>of modernism. </a:t>
            </a:r>
            <a:r>
              <a:rPr lang="en-US" dirty="0" smtClean="0"/>
              <a:t>Artists in the modernist period explored what the camera could do that the human eye alone could not, and how this could be harnessed to present a new modern perspective on the world.</a:t>
            </a:r>
          </a:p>
        </p:txBody>
      </p:sp>
      <p:pic>
        <p:nvPicPr>
          <p:cNvPr id="9" name="Picture 8"/>
          <p:cNvPicPr>
            <a:picLocks noChangeAspect="1"/>
          </p:cNvPicPr>
          <p:nvPr/>
        </p:nvPicPr>
        <p:blipFill>
          <a:blip r:embed="rId4"/>
          <a:stretch>
            <a:fillRect/>
          </a:stretch>
        </p:blipFill>
        <p:spPr>
          <a:xfrm>
            <a:off x="828676" y="5584811"/>
            <a:ext cx="1430072" cy="1769161"/>
          </a:xfrm>
          <a:prstGeom prst="rect">
            <a:avLst/>
          </a:prstGeom>
        </p:spPr>
      </p:pic>
      <p:sp>
        <p:nvSpPr>
          <p:cNvPr id="11" name="Rectangle 10"/>
          <p:cNvSpPr/>
          <p:nvPr/>
        </p:nvSpPr>
        <p:spPr>
          <a:xfrm>
            <a:off x="2258748" y="5584811"/>
            <a:ext cx="4919544" cy="1615827"/>
          </a:xfrm>
          <a:prstGeom prst="rect">
            <a:avLst/>
          </a:prstGeom>
        </p:spPr>
        <p:txBody>
          <a:bodyPr wrap="square">
            <a:spAutoFit/>
          </a:bodyPr>
          <a:lstStyle/>
          <a:p>
            <a:pPr>
              <a:spcAft>
                <a:spcPts val="600"/>
              </a:spcAft>
            </a:pPr>
            <a:r>
              <a:rPr lang="en-US" sz="1400" dirty="0" smtClean="0"/>
              <a:t>What can be found in the composition?</a:t>
            </a:r>
          </a:p>
          <a:p>
            <a:pPr>
              <a:spcAft>
                <a:spcPts val="600"/>
              </a:spcAft>
            </a:pPr>
            <a:endParaRPr lang="en-US" sz="2300" dirty="0" smtClean="0"/>
          </a:p>
          <a:p>
            <a:pPr>
              <a:spcAft>
                <a:spcPts val="600"/>
              </a:spcAft>
            </a:pPr>
            <a:r>
              <a:rPr lang="en-US" sz="1400" dirty="0" smtClean="0"/>
              <a:t>What is the main focal point drawing your attention?</a:t>
            </a:r>
          </a:p>
          <a:p>
            <a:pPr>
              <a:spcAft>
                <a:spcPts val="600"/>
              </a:spcAft>
            </a:pPr>
            <a:endParaRPr lang="en-US" sz="1400" dirty="0" smtClean="0"/>
          </a:p>
          <a:p>
            <a:endParaRPr lang="en-US" sz="1400" dirty="0"/>
          </a:p>
        </p:txBody>
      </p:sp>
      <p:sp>
        <p:nvSpPr>
          <p:cNvPr id="12" name="TextBox 11"/>
          <p:cNvSpPr txBox="1"/>
          <p:nvPr/>
        </p:nvSpPr>
        <p:spPr>
          <a:xfrm rot="16200000">
            <a:off x="-43797" y="6654933"/>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pic>
        <p:nvPicPr>
          <p:cNvPr id="13" name="Picture 12"/>
          <p:cNvPicPr>
            <a:picLocks noChangeAspect="1"/>
          </p:cNvPicPr>
          <p:nvPr/>
        </p:nvPicPr>
        <p:blipFill>
          <a:blip r:embed="rId5"/>
          <a:stretch>
            <a:fillRect/>
          </a:stretch>
        </p:blipFill>
        <p:spPr>
          <a:xfrm>
            <a:off x="828676" y="7415006"/>
            <a:ext cx="1448496" cy="1653394"/>
          </a:xfrm>
          <a:prstGeom prst="rect">
            <a:avLst/>
          </a:prstGeom>
        </p:spPr>
      </p:pic>
      <p:sp>
        <p:nvSpPr>
          <p:cNvPr id="15" name="Rectangle 14"/>
          <p:cNvSpPr/>
          <p:nvPr/>
        </p:nvSpPr>
        <p:spPr>
          <a:xfrm>
            <a:off x="2258748" y="7415006"/>
            <a:ext cx="4599252" cy="954107"/>
          </a:xfrm>
          <a:prstGeom prst="rect">
            <a:avLst/>
          </a:prstGeom>
        </p:spPr>
        <p:txBody>
          <a:bodyPr wrap="square">
            <a:spAutoFit/>
          </a:bodyPr>
          <a:lstStyle/>
          <a:p>
            <a:r>
              <a:rPr lang="en-US" sz="1400" dirty="0" smtClean="0"/>
              <a:t>Why has the attention been drawn to one person?</a:t>
            </a:r>
          </a:p>
          <a:p>
            <a:endParaRPr lang="en-US" sz="1400" dirty="0"/>
          </a:p>
          <a:p>
            <a:endParaRPr lang="en-US" sz="1400" dirty="0" smtClean="0"/>
          </a:p>
          <a:p>
            <a:r>
              <a:rPr lang="en-US" sz="1400" dirty="0" smtClean="0"/>
              <a:t>Why has the specific location been chosen?</a:t>
            </a:r>
            <a:endParaRPr lang="en-US" sz="1400" dirty="0"/>
          </a:p>
        </p:txBody>
      </p:sp>
      <p:sp>
        <p:nvSpPr>
          <p:cNvPr id="16" name="TextBox 15"/>
          <p:cNvSpPr txBox="1"/>
          <p:nvPr/>
        </p:nvSpPr>
        <p:spPr>
          <a:xfrm rot="16200000">
            <a:off x="-43797" y="8353291"/>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96537" y="445642"/>
            <a:ext cx="6470596" cy="1754327"/>
          </a:xfrm>
          <a:prstGeom prst="rect">
            <a:avLst/>
          </a:prstGeom>
          <a:ln>
            <a:solidFill>
              <a:schemeClr val="tx1"/>
            </a:solidFill>
          </a:ln>
        </p:spPr>
        <p:txBody>
          <a:bodyPr wrap="square">
            <a:spAutoFit/>
          </a:bodyPr>
          <a:lstStyle/>
          <a:p>
            <a:r>
              <a:rPr lang="en-US" dirty="0" smtClean="0"/>
              <a:t>Man Ray’s pairing of positive and negative images alludes to the technical process of the image’s creation. The title, ‘Black and White’, 1926, also refers to the elements in the composition: the face of a woman and</a:t>
            </a:r>
            <a:r>
              <a:rPr lang="en-US" dirty="0"/>
              <a:t> </a:t>
            </a:r>
            <a:r>
              <a:rPr lang="en-US" dirty="0" smtClean="0"/>
              <a:t>a West African ceremonial mask carved from ebony. This formal juxtaposition alludes to cultural associations of ‘black’ and ‘white’. </a:t>
            </a:r>
            <a:endParaRPr lang="en-US" dirty="0"/>
          </a:p>
        </p:txBody>
      </p:sp>
      <p:sp>
        <p:nvSpPr>
          <p:cNvPr id="5" name="Rectangle 4"/>
          <p:cNvSpPr/>
          <p:nvPr/>
        </p:nvSpPr>
        <p:spPr>
          <a:xfrm>
            <a:off x="196537" y="76310"/>
            <a:ext cx="2014081" cy="369332"/>
          </a:xfrm>
          <a:prstGeom prst="rect">
            <a:avLst/>
          </a:prstGeom>
        </p:spPr>
        <p:txBody>
          <a:bodyPr wrap="none">
            <a:spAutoFit/>
          </a:bodyPr>
          <a:lstStyle/>
          <a:p>
            <a:r>
              <a:rPr lang="en-US" b="1" dirty="0" smtClean="0"/>
              <a:t>ROOM 1 continued</a:t>
            </a:r>
            <a:endParaRPr lang="en-US" b="1" dirty="0" smtClean="0"/>
          </a:p>
        </p:txBody>
      </p:sp>
      <p:pic>
        <p:nvPicPr>
          <p:cNvPr id="6" name="Picture 5"/>
          <p:cNvPicPr>
            <a:picLocks noChangeAspect="1"/>
          </p:cNvPicPr>
          <p:nvPr/>
        </p:nvPicPr>
        <p:blipFill>
          <a:blip r:embed="rId2"/>
          <a:stretch>
            <a:fillRect/>
          </a:stretch>
        </p:blipFill>
        <p:spPr>
          <a:xfrm>
            <a:off x="2166080" y="2260451"/>
            <a:ext cx="1910850" cy="1534746"/>
          </a:xfrm>
          <a:prstGeom prst="rect">
            <a:avLst/>
          </a:prstGeom>
        </p:spPr>
      </p:pic>
      <p:pic>
        <p:nvPicPr>
          <p:cNvPr id="7" name="Picture 6"/>
          <p:cNvPicPr>
            <a:picLocks noChangeAspect="1"/>
          </p:cNvPicPr>
          <p:nvPr/>
        </p:nvPicPr>
        <p:blipFill>
          <a:blip r:embed="rId3"/>
          <a:stretch>
            <a:fillRect/>
          </a:stretch>
        </p:blipFill>
        <p:spPr>
          <a:xfrm>
            <a:off x="166302" y="2260450"/>
            <a:ext cx="1924188" cy="1534746"/>
          </a:xfrm>
          <a:prstGeom prst="rect">
            <a:avLst/>
          </a:prstGeom>
        </p:spPr>
      </p:pic>
      <p:sp>
        <p:nvSpPr>
          <p:cNvPr id="8" name="Rectangle 7"/>
          <p:cNvSpPr/>
          <p:nvPr/>
        </p:nvSpPr>
        <p:spPr>
          <a:xfrm>
            <a:off x="4076930" y="2260451"/>
            <a:ext cx="2590203" cy="954107"/>
          </a:xfrm>
          <a:prstGeom prst="rect">
            <a:avLst/>
          </a:prstGeom>
        </p:spPr>
        <p:txBody>
          <a:bodyPr wrap="square">
            <a:spAutoFit/>
          </a:bodyPr>
          <a:lstStyle/>
          <a:p>
            <a:r>
              <a:rPr lang="en-US" sz="1400" dirty="0" smtClean="0"/>
              <a:t>How has the image been manipulated?</a:t>
            </a:r>
          </a:p>
          <a:p>
            <a:endParaRPr lang="en-US" sz="1400" dirty="0" smtClean="0"/>
          </a:p>
          <a:p>
            <a:endParaRPr lang="en-US" sz="1400" dirty="0" smtClean="0"/>
          </a:p>
        </p:txBody>
      </p:sp>
      <p:sp>
        <p:nvSpPr>
          <p:cNvPr id="9" name="TextBox 8"/>
          <p:cNvSpPr txBox="1"/>
          <p:nvPr/>
        </p:nvSpPr>
        <p:spPr>
          <a:xfrm>
            <a:off x="166303" y="4377802"/>
            <a:ext cx="6500830" cy="1477328"/>
          </a:xfrm>
          <a:prstGeom prst="rect">
            <a:avLst/>
          </a:prstGeom>
          <a:noFill/>
          <a:ln>
            <a:solidFill>
              <a:schemeClr val="tx1"/>
            </a:solidFill>
          </a:ln>
        </p:spPr>
        <p:txBody>
          <a:bodyPr wrap="square" rtlCol="0">
            <a:spAutoFit/>
          </a:bodyPr>
          <a:lstStyle/>
          <a:p>
            <a:r>
              <a:rPr lang="en-US" b="1" dirty="0" smtClean="0"/>
              <a:t>ROOM 2: PORTRAITS</a:t>
            </a:r>
          </a:p>
          <a:p>
            <a:r>
              <a:rPr lang="en-US" dirty="0" smtClean="0"/>
              <a:t>Modernist portraiture harnessed photography’s capacity to</a:t>
            </a:r>
          </a:p>
          <a:p>
            <a:r>
              <a:rPr lang="en-US" dirty="0" smtClean="0"/>
              <a:t>render an accurate likeness in clear, sharp focus and detail. But</a:t>
            </a:r>
          </a:p>
          <a:p>
            <a:r>
              <a:rPr lang="en-US" dirty="0" smtClean="0"/>
              <a:t>at the same time, artists and sitters pushed the conventions of</a:t>
            </a:r>
          </a:p>
          <a:p>
            <a:r>
              <a:rPr lang="en-US" dirty="0" smtClean="0"/>
              <a:t>portraiture with innovations in pose, composition and cropping.</a:t>
            </a:r>
          </a:p>
        </p:txBody>
      </p:sp>
      <p:sp>
        <p:nvSpPr>
          <p:cNvPr id="10" name="Rectangle 9"/>
          <p:cNvSpPr/>
          <p:nvPr/>
        </p:nvSpPr>
        <p:spPr>
          <a:xfrm>
            <a:off x="166303" y="3795196"/>
            <a:ext cx="6500830" cy="307777"/>
          </a:xfrm>
          <a:prstGeom prst="rect">
            <a:avLst/>
          </a:prstGeom>
        </p:spPr>
        <p:txBody>
          <a:bodyPr wrap="square">
            <a:spAutoFit/>
          </a:bodyPr>
          <a:lstStyle/>
          <a:p>
            <a:r>
              <a:rPr lang="en-US" sz="1400" dirty="0" smtClean="0"/>
              <a:t>How has the symmetry been used?</a:t>
            </a:r>
            <a:endParaRPr lang="en-US" sz="1400" dirty="0"/>
          </a:p>
        </p:txBody>
      </p:sp>
      <p:pic>
        <p:nvPicPr>
          <p:cNvPr id="12" name="Picture 11"/>
          <p:cNvPicPr>
            <a:picLocks noChangeAspect="1"/>
          </p:cNvPicPr>
          <p:nvPr/>
        </p:nvPicPr>
        <p:blipFill>
          <a:blip r:embed="rId4"/>
          <a:stretch>
            <a:fillRect/>
          </a:stretch>
        </p:blipFill>
        <p:spPr>
          <a:xfrm>
            <a:off x="166302" y="5922918"/>
            <a:ext cx="2554977" cy="3160601"/>
          </a:xfrm>
          <a:prstGeom prst="rect">
            <a:avLst/>
          </a:prstGeom>
        </p:spPr>
      </p:pic>
      <p:sp>
        <p:nvSpPr>
          <p:cNvPr id="13" name="TextBox 12"/>
          <p:cNvSpPr txBox="1"/>
          <p:nvPr/>
        </p:nvSpPr>
        <p:spPr>
          <a:xfrm>
            <a:off x="2721280" y="5942280"/>
            <a:ext cx="3945854" cy="3447098"/>
          </a:xfrm>
          <a:prstGeom prst="rect">
            <a:avLst/>
          </a:prstGeom>
          <a:noFill/>
        </p:spPr>
        <p:txBody>
          <a:bodyPr wrap="square" rtlCol="0">
            <a:spAutoFit/>
          </a:bodyPr>
          <a:lstStyle/>
          <a:p>
            <a:r>
              <a:rPr lang="en-US" sz="1400" dirty="0" smtClean="0"/>
              <a:t>Look at all of Penn’s ‘Corner Portraits’. How would you describe the different  poses? Write down 5 descriptions. Make sure you name the person in the portrait for each one. </a:t>
            </a:r>
          </a:p>
          <a:p>
            <a:r>
              <a:rPr lang="en-US" sz="1400" dirty="0" err="1" smtClean="0"/>
              <a:t>Eg</a:t>
            </a:r>
            <a:r>
              <a:rPr lang="en-US" sz="1400" dirty="0" smtClean="0"/>
              <a:t>. Dali: attempts to fill the corner</a:t>
            </a:r>
          </a:p>
          <a:p>
            <a:endParaRPr lang="en-US" sz="1400" dirty="0" smtClean="0"/>
          </a:p>
          <a:p>
            <a:pPr>
              <a:spcAft>
                <a:spcPts val="1200"/>
              </a:spcAft>
            </a:pPr>
            <a:r>
              <a:rPr lang="en-US" sz="1400" dirty="0" smtClean="0"/>
              <a:t>1</a:t>
            </a:r>
          </a:p>
          <a:p>
            <a:pPr>
              <a:spcAft>
                <a:spcPts val="1200"/>
              </a:spcAft>
            </a:pPr>
            <a:r>
              <a:rPr lang="en-US" sz="1400" dirty="0" smtClean="0"/>
              <a:t>2</a:t>
            </a:r>
          </a:p>
          <a:p>
            <a:pPr>
              <a:spcAft>
                <a:spcPts val="1200"/>
              </a:spcAft>
            </a:pPr>
            <a:r>
              <a:rPr lang="en-US" sz="1400" dirty="0" smtClean="0"/>
              <a:t>3</a:t>
            </a:r>
          </a:p>
          <a:p>
            <a:pPr>
              <a:spcAft>
                <a:spcPts val="1200"/>
              </a:spcAft>
            </a:pPr>
            <a:r>
              <a:rPr lang="en-US" sz="1400" dirty="0" smtClean="0"/>
              <a:t>4</a:t>
            </a:r>
          </a:p>
          <a:p>
            <a:pPr>
              <a:spcAft>
                <a:spcPts val="1200"/>
              </a:spcAft>
            </a:pPr>
            <a:r>
              <a:rPr lang="en-US" sz="1400" dirty="0" smtClean="0"/>
              <a:t>5</a:t>
            </a:r>
          </a:p>
          <a:p>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66303" y="120960"/>
            <a:ext cx="6500830" cy="1754327"/>
          </a:xfrm>
          <a:prstGeom prst="rect">
            <a:avLst/>
          </a:prstGeom>
          <a:noFill/>
          <a:ln>
            <a:solidFill>
              <a:schemeClr val="tx1"/>
            </a:solidFill>
          </a:ln>
        </p:spPr>
        <p:txBody>
          <a:bodyPr wrap="square" rtlCol="0">
            <a:spAutoFit/>
          </a:bodyPr>
          <a:lstStyle/>
          <a:p>
            <a:r>
              <a:rPr lang="en-US" b="1" dirty="0" smtClean="0"/>
              <a:t>ROOM 3: PORTRAITS / BODIES</a:t>
            </a:r>
          </a:p>
          <a:p>
            <a:r>
              <a:rPr lang="en-US" dirty="0" smtClean="0"/>
              <a:t>Experimental approaches to shooting, cropping and framing</a:t>
            </a:r>
          </a:p>
          <a:p>
            <a:r>
              <a:rPr lang="en-US" dirty="0" smtClean="0"/>
              <a:t>could transform the human body into something unfamiliar.</a:t>
            </a:r>
          </a:p>
          <a:p>
            <a:r>
              <a:rPr lang="en-US" dirty="0" smtClean="0"/>
              <a:t>Photographers started to focus on individual parts of the body,</a:t>
            </a:r>
          </a:p>
          <a:p>
            <a:r>
              <a:rPr lang="en-US" dirty="0" smtClean="0"/>
              <a:t>their unconventional crops drawing attention to shape and</a:t>
            </a:r>
          </a:p>
          <a:p>
            <a:r>
              <a:rPr lang="en-US" dirty="0" smtClean="0"/>
              <a:t>form, accentuating curves and angles. </a:t>
            </a:r>
            <a:endParaRPr lang="en-US" dirty="0"/>
          </a:p>
        </p:txBody>
      </p:sp>
      <p:pic>
        <p:nvPicPr>
          <p:cNvPr id="4" name="Picture 3" descr="Screen Shot 2017-01-29 at 21.54.26.png"/>
          <p:cNvPicPr>
            <a:picLocks noChangeAspect="1"/>
          </p:cNvPicPr>
          <p:nvPr/>
        </p:nvPicPr>
        <p:blipFill>
          <a:blip r:embed="rId2"/>
          <a:stretch>
            <a:fillRect/>
          </a:stretch>
        </p:blipFill>
        <p:spPr>
          <a:xfrm>
            <a:off x="3480566" y="1950887"/>
            <a:ext cx="2581838" cy="2121294"/>
          </a:xfrm>
          <a:prstGeom prst="rect">
            <a:avLst/>
          </a:prstGeom>
        </p:spPr>
      </p:pic>
      <p:sp>
        <p:nvSpPr>
          <p:cNvPr id="5" name="TextBox 4"/>
          <p:cNvSpPr txBox="1"/>
          <p:nvPr/>
        </p:nvSpPr>
        <p:spPr>
          <a:xfrm rot="5400000">
            <a:off x="5871053" y="2081758"/>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6" name="TextBox 5"/>
          <p:cNvSpPr txBox="1"/>
          <p:nvPr/>
        </p:nvSpPr>
        <p:spPr>
          <a:xfrm>
            <a:off x="166303" y="1965643"/>
            <a:ext cx="3314263" cy="1169551"/>
          </a:xfrm>
          <a:prstGeom prst="rect">
            <a:avLst/>
          </a:prstGeom>
          <a:noFill/>
        </p:spPr>
        <p:txBody>
          <a:bodyPr wrap="square" rtlCol="0">
            <a:spAutoFit/>
          </a:bodyPr>
          <a:lstStyle/>
          <a:p>
            <a:r>
              <a:rPr lang="en-US" sz="1400" dirty="0" smtClean="0"/>
              <a:t>What is the model thinking? Do you think he is happy, sad, tired after a swim? </a:t>
            </a:r>
          </a:p>
          <a:p>
            <a:endParaRPr lang="en-US" sz="1400" dirty="0" smtClean="0"/>
          </a:p>
          <a:p>
            <a:endParaRPr lang="en-US" sz="1400" dirty="0" smtClean="0"/>
          </a:p>
          <a:p>
            <a:r>
              <a:rPr lang="en-US" sz="1400" dirty="0" smtClean="0"/>
              <a:t>How does the composition lead our eye?</a:t>
            </a:r>
            <a:endParaRPr lang="en-US" sz="1400" dirty="0"/>
          </a:p>
        </p:txBody>
      </p:sp>
      <p:pic>
        <p:nvPicPr>
          <p:cNvPr id="7" name="Picture 6" descr="Screen Shot 2017-01-29 at 21.58.09.png"/>
          <p:cNvPicPr>
            <a:picLocks noChangeAspect="1"/>
          </p:cNvPicPr>
          <p:nvPr/>
        </p:nvPicPr>
        <p:blipFill>
          <a:blip r:embed="rId3"/>
          <a:stretch>
            <a:fillRect/>
          </a:stretch>
        </p:blipFill>
        <p:spPr>
          <a:xfrm>
            <a:off x="3480566" y="4137935"/>
            <a:ext cx="2581838" cy="1957792"/>
          </a:xfrm>
          <a:prstGeom prst="rect">
            <a:avLst/>
          </a:prstGeom>
        </p:spPr>
      </p:pic>
      <p:sp>
        <p:nvSpPr>
          <p:cNvPr id="8" name="TextBox 7"/>
          <p:cNvSpPr txBox="1"/>
          <p:nvPr/>
        </p:nvSpPr>
        <p:spPr>
          <a:xfrm rot="5400000">
            <a:off x="5921784" y="4329286"/>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9" name="TextBox 8"/>
          <p:cNvSpPr txBox="1"/>
          <p:nvPr/>
        </p:nvSpPr>
        <p:spPr>
          <a:xfrm>
            <a:off x="166303" y="4137935"/>
            <a:ext cx="3314263" cy="1384995"/>
          </a:xfrm>
          <a:prstGeom prst="rect">
            <a:avLst/>
          </a:prstGeom>
          <a:noFill/>
        </p:spPr>
        <p:txBody>
          <a:bodyPr wrap="square" rtlCol="0">
            <a:spAutoFit/>
          </a:bodyPr>
          <a:lstStyle/>
          <a:p>
            <a:r>
              <a:rPr lang="en-US" sz="1400" dirty="0" smtClean="0"/>
              <a:t>Describe the image as if you are explaining it to someone on the phone. Think about </a:t>
            </a:r>
            <a:r>
              <a:rPr lang="en-US" sz="1400" dirty="0" smtClean="0"/>
              <a:t>her gaze and </a:t>
            </a:r>
            <a:r>
              <a:rPr lang="en-US" sz="1400" dirty="0" smtClean="0"/>
              <a:t>the tears and what they might mean. Compare real and fake.</a:t>
            </a:r>
          </a:p>
          <a:p>
            <a:endParaRPr lang="en-US" sz="1400" dirty="0" smtClean="0"/>
          </a:p>
          <a:p>
            <a:endParaRPr lang="en-US" sz="1400" dirty="0"/>
          </a:p>
        </p:txBody>
      </p:sp>
      <p:sp>
        <p:nvSpPr>
          <p:cNvPr id="12" name="Rectangle 11"/>
          <p:cNvSpPr/>
          <p:nvPr/>
        </p:nvSpPr>
        <p:spPr>
          <a:xfrm>
            <a:off x="166302" y="6095727"/>
            <a:ext cx="6450099" cy="2893100"/>
          </a:xfrm>
          <a:prstGeom prst="rect">
            <a:avLst/>
          </a:prstGeom>
        </p:spPr>
        <p:txBody>
          <a:bodyPr wrap="square">
            <a:spAutoFit/>
          </a:bodyPr>
          <a:lstStyle/>
          <a:p>
            <a:r>
              <a:rPr lang="en-US" sz="1400" dirty="0" smtClean="0"/>
              <a:t>Now read this: </a:t>
            </a:r>
          </a:p>
          <a:p>
            <a:r>
              <a:rPr lang="en-US" sz="1400" dirty="0" smtClean="0"/>
              <a:t>G</a:t>
            </a:r>
            <a:r>
              <a:rPr lang="en-US" sz="1400" b="1" dirty="0" smtClean="0"/>
              <a:t>lass Tears, has come to be known as one of Man Ray’s most iconic images. This work was taken when Man Ray was splitting up with his partner, fellow artist and photographer, Lee Miller.</a:t>
            </a:r>
          </a:p>
          <a:p>
            <a:endParaRPr lang="en-US" sz="1400" b="1" dirty="0" smtClean="0"/>
          </a:p>
          <a:p>
            <a:r>
              <a:rPr lang="en-US" sz="1400" dirty="0" smtClean="0"/>
              <a:t>How does this change your interpretation of the image? </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p>
            <a:r>
              <a:rPr lang="en-US" sz="1400" dirty="0" smtClean="0"/>
              <a:t>(</a:t>
            </a:r>
            <a:r>
              <a:rPr lang="en-US" sz="1400" dirty="0" smtClean="0"/>
              <a:t>By the way, t</a:t>
            </a:r>
            <a:r>
              <a:rPr lang="en-US" sz="1400" dirty="0" smtClean="0"/>
              <a:t>he woman in the photograph is not Lee Miller)</a:t>
            </a:r>
            <a:endParaRPr lang="en-US" sz="1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66303" y="120960"/>
            <a:ext cx="6500830" cy="1754327"/>
          </a:xfrm>
          <a:prstGeom prst="rect">
            <a:avLst/>
          </a:prstGeom>
          <a:noFill/>
          <a:ln>
            <a:solidFill>
              <a:schemeClr val="tx1"/>
            </a:solidFill>
          </a:ln>
        </p:spPr>
        <p:txBody>
          <a:bodyPr wrap="square" rtlCol="0">
            <a:spAutoFit/>
          </a:bodyPr>
          <a:lstStyle/>
          <a:p>
            <a:r>
              <a:rPr lang="en-US" b="1" dirty="0" smtClean="0"/>
              <a:t>ROOM 4: EXPERIMENTS</a:t>
            </a:r>
          </a:p>
          <a:p>
            <a:r>
              <a:rPr lang="en-US" dirty="0" smtClean="0"/>
              <a:t>This was not a period of discovery but of rediscovery. Artists</a:t>
            </a:r>
          </a:p>
          <a:p>
            <a:r>
              <a:rPr lang="en-US" dirty="0" smtClean="0"/>
              <a:t>were rewriting the preceding century’s rules of photographic</a:t>
            </a:r>
          </a:p>
          <a:p>
            <a:r>
              <a:rPr lang="en-US" dirty="0" smtClean="0"/>
              <a:t>technique, harnessing ‘mistakes’ such as distortions and double exposures, or physically manipulating the printed image, cutting, marking and recombining photographs. </a:t>
            </a:r>
            <a:endParaRPr lang="en-US" dirty="0"/>
          </a:p>
        </p:txBody>
      </p:sp>
      <p:pic>
        <p:nvPicPr>
          <p:cNvPr id="5" name="Picture 4" descr="Screen Shot 2017-01-29 at 22.06.39.png"/>
          <p:cNvPicPr>
            <a:picLocks noChangeAspect="1"/>
          </p:cNvPicPr>
          <p:nvPr/>
        </p:nvPicPr>
        <p:blipFill>
          <a:blip r:embed="rId2"/>
          <a:stretch>
            <a:fillRect/>
          </a:stretch>
        </p:blipFill>
        <p:spPr>
          <a:xfrm>
            <a:off x="650762" y="1966007"/>
            <a:ext cx="1677443" cy="2240000"/>
          </a:xfrm>
          <a:prstGeom prst="rect">
            <a:avLst/>
          </a:prstGeom>
        </p:spPr>
      </p:pic>
      <p:sp>
        <p:nvSpPr>
          <p:cNvPr id="6" name="TextBox 5"/>
          <p:cNvSpPr txBox="1"/>
          <p:nvPr/>
        </p:nvSpPr>
        <p:spPr>
          <a:xfrm rot="16200000">
            <a:off x="-94587" y="3542686"/>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7" name="TextBox 6"/>
          <p:cNvSpPr txBox="1"/>
          <p:nvPr/>
        </p:nvSpPr>
        <p:spPr>
          <a:xfrm>
            <a:off x="2389254" y="1966007"/>
            <a:ext cx="4005755" cy="1600438"/>
          </a:xfrm>
          <a:prstGeom prst="rect">
            <a:avLst/>
          </a:prstGeom>
          <a:noFill/>
        </p:spPr>
        <p:txBody>
          <a:bodyPr wrap="square" rtlCol="0">
            <a:spAutoFit/>
          </a:bodyPr>
          <a:lstStyle/>
          <a:p>
            <a:r>
              <a:rPr lang="en-US" sz="1400" dirty="0" smtClean="0"/>
              <a:t>What is the main focal point drawing your attention?</a:t>
            </a:r>
          </a:p>
          <a:p>
            <a:endParaRPr lang="en-US" sz="1400" dirty="0"/>
          </a:p>
          <a:p>
            <a:endParaRPr lang="en-US" sz="1400" dirty="0" smtClean="0"/>
          </a:p>
          <a:p>
            <a:endParaRPr lang="en-US" sz="1400" dirty="0" smtClean="0"/>
          </a:p>
          <a:p>
            <a:r>
              <a:rPr lang="en-US" sz="1400" dirty="0" smtClean="0"/>
              <a:t>Look closely at the print and read the accompanying text. How do you think it was made? What processes did Bayer use?</a:t>
            </a:r>
            <a:endParaRPr lang="en-US" sz="1400" dirty="0"/>
          </a:p>
        </p:txBody>
      </p:sp>
      <p:pic>
        <p:nvPicPr>
          <p:cNvPr id="9" name="Picture 8" descr="Screen Shot 2017-01-29 at 22.10.54.png"/>
          <p:cNvPicPr>
            <a:picLocks noChangeAspect="1"/>
          </p:cNvPicPr>
          <p:nvPr/>
        </p:nvPicPr>
        <p:blipFill>
          <a:blip r:embed="rId3"/>
          <a:stretch>
            <a:fillRect/>
          </a:stretch>
        </p:blipFill>
        <p:spPr>
          <a:xfrm>
            <a:off x="650762" y="4288035"/>
            <a:ext cx="1677443" cy="2130250"/>
          </a:xfrm>
          <a:prstGeom prst="rect">
            <a:avLst/>
          </a:prstGeom>
        </p:spPr>
      </p:pic>
      <p:sp>
        <p:nvSpPr>
          <p:cNvPr id="10" name="TextBox 9"/>
          <p:cNvSpPr txBox="1"/>
          <p:nvPr/>
        </p:nvSpPr>
        <p:spPr>
          <a:xfrm rot="16200000">
            <a:off x="-94587" y="5718296"/>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11" name="Rectangle 10"/>
          <p:cNvSpPr/>
          <p:nvPr/>
        </p:nvSpPr>
        <p:spPr>
          <a:xfrm>
            <a:off x="2328205" y="4288035"/>
            <a:ext cx="4338928" cy="1169551"/>
          </a:xfrm>
          <a:prstGeom prst="rect">
            <a:avLst/>
          </a:prstGeom>
        </p:spPr>
        <p:txBody>
          <a:bodyPr wrap="square">
            <a:spAutoFit/>
          </a:bodyPr>
          <a:lstStyle/>
          <a:p>
            <a:r>
              <a:rPr lang="en-US" sz="1400" dirty="0" smtClean="0"/>
              <a:t>What types of shapes can be spotted in the image?</a:t>
            </a:r>
          </a:p>
          <a:p>
            <a:endParaRPr lang="en-US" sz="1400" dirty="0" smtClean="0"/>
          </a:p>
          <a:p>
            <a:endParaRPr lang="en-US" sz="1400" dirty="0" smtClean="0"/>
          </a:p>
          <a:p>
            <a:endParaRPr lang="en-US" sz="1400" dirty="0" smtClean="0"/>
          </a:p>
          <a:p>
            <a:r>
              <a:rPr lang="en-US" sz="1400" dirty="0" smtClean="0"/>
              <a:t>How has the photographer used lighting and contrast?</a:t>
            </a:r>
            <a:endParaRPr lang="en-US" sz="1400" dirty="0"/>
          </a:p>
        </p:txBody>
      </p:sp>
      <p:sp>
        <p:nvSpPr>
          <p:cNvPr id="12" name="TextBox 11"/>
          <p:cNvSpPr txBox="1"/>
          <p:nvPr/>
        </p:nvSpPr>
        <p:spPr>
          <a:xfrm>
            <a:off x="166303" y="6463645"/>
            <a:ext cx="3749315" cy="2585323"/>
          </a:xfrm>
          <a:prstGeom prst="rect">
            <a:avLst/>
          </a:prstGeom>
          <a:noFill/>
          <a:ln>
            <a:solidFill>
              <a:schemeClr val="tx1"/>
            </a:solidFill>
          </a:ln>
        </p:spPr>
        <p:txBody>
          <a:bodyPr wrap="square" rtlCol="0">
            <a:spAutoFit/>
          </a:bodyPr>
          <a:lstStyle/>
          <a:p>
            <a:r>
              <a:rPr lang="en-US" b="1" dirty="0" smtClean="0"/>
              <a:t>ROOM 5: DOCUMENTS</a:t>
            </a:r>
          </a:p>
          <a:p>
            <a:r>
              <a:rPr lang="en-US" dirty="0" smtClean="0"/>
              <a:t>During the 1930s, photographers refined the formula for what</a:t>
            </a:r>
          </a:p>
          <a:p>
            <a:r>
              <a:rPr lang="en-US" dirty="0" smtClean="0"/>
              <a:t>we now know as social documentary. The development of new technology – particularly the portable camera and roll film – allowed photographers to capture spontaneous moments unfolding in the everyday world. </a:t>
            </a:r>
          </a:p>
        </p:txBody>
      </p:sp>
      <p:pic>
        <p:nvPicPr>
          <p:cNvPr id="15" name="Picture 14" descr="Screen Shot 2017-01-29 at 22.16.39.png"/>
          <p:cNvPicPr>
            <a:picLocks noChangeAspect="1"/>
          </p:cNvPicPr>
          <p:nvPr/>
        </p:nvPicPr>
        <p:blipFill>
          <a:blip r:embed="rId4"/>
          <a:stretch>
            <a:fillRect/>
          </a:stretch>
        </p:blipFill>
        <p:spPr>
          <a:xfrm>
            <a:off x="4017121" y="6463644"/>
            <a:ext cx="1980795" cy="2585323"/>
          </a:xfrm>
          <a:prstGeom prst="rect">
            <a:avLst/>
          </a:prstGeom>
        </p:spPr>
      </p:pic>
      <p:sp>
        <p:nvSpPr>
          <p:cNvPr id="16" name="TextBox 15"/>
          <p:cNvSpPr txBox="1"/>
          <p:nvPr/>
        </p:nvSpPr>
        <p:spPr>
          <a:xfrm rot="5400000">
            <a:off x="5926659" y="6654996"/>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20944" y="166320"/>
            <a:ext cx="6606660" cy="738664"/>
          </a:xfrm>
          <a:prstGeom prst="rect">
            <a:avLst/>
          </a:prstGeom>
          <a:ln>
            <a:solidFill>
              <a:schemeClr val="tx1"/>
            </a:solidFill>
          </a:ln>
        </p:spPr>
        <p:txBody>
          <a:bodyPr wrap="square">
            <a:spAutoFit/>
          </a:bodyPr>
          <a:lstStyle/>
          <a:p>
            <a:r>
              <a:rPr lang="en-US" sz="1400" dirty="0" smtClean="0"/>
              <a:t>Lange took five exposures, each time moving closer to the migrant mother, and this enabled her to crop the image in a very precise way, the resulting image is very well framed and looks </a:t>
            </a:r>
            <a:r>
              <a:rPr lang="en-US" sz="1400" b="1" dirty="0" smtClean="0"/>
              <a:t>almost like it’s set up.</a:t>
            </a:r>
            <a:endParaRPr lang="en-US" sz="1400" b="1" dirty="0"/>
          </a:p>
        </p:txBody>
      </p:sp>
      <p:sp>
        <p:nvSpPr>
          <p:cNvPr id="3" name="TextBox 2"/>
          <p:cNvSpPr txBox="1"/>
          <p:nvPr/>
        </p:nvSpPr>
        <p:spPr>
          <a:xfrm>
            <a:off x="120944" y="967703"/>
            <a:ext cx="4792476" cy="1815882"/>
          </a:xfrm>
          <a:prstGeom prst="rect">
            <a:avLst/>
          </a:prstGeom>
          <a:noFill/>
        </p:spPr>
        <p:txBody>
          <a:bodyPr wrap="square" rtlCol="0">
            <a:spAutoFit/>
          </a:bodyPr>
          <a:lstStyle/>
          <a:p>
            <a:r>
              <a:rPr lang="en-US" sz="1400" dirty="0" smtClean="0"/>
              <a:t>Does the composition of </a:t>
            </a:r>
            <a:r>
              <a:rPr lang="en-US" sz="1400" b="1" dirty="0" smtClean="0"/>
              <a:t>‘Migrant Mother’ </a:t>
            </a:r>
            <a:r>
              <a:rPr lang="en-US" sz="1400" dirty="0" smtClean="0"/>
              <a:t>remind you of any other imagery of a woman and baby? Here’s a clue</a:t>
            </a:r>
          </a:p>
          <a:p>
            <a:r>
              <a:rPr lang="en-US" sz="1400" dirty="0" smtClean="0"/>
              <a:t>Who are the angels?</a:t>
            </a:r>
          </a:p>
          <a:p>
            <a:endParaRPr lang="en-US" sz="1400" dirty="0"/>
          </a:p>
          <a:p>
            <a:endParaRPr lang="en-US" sz="1400" dirty="0" smtClean="0"/>
          </a:p>
          <a:p>
            <a:r>
              <a:rPr lang="en-US" sz="1400" dirty="0" smtClean="0"/>
              <a:t>How does this change our interpretation of the image? Does it seem more important? Does it represent something greater? Do you think it was set up?</a:t>
            </a:r>
            <a:endParaRPr lang="en-US" sz="1400" dirty="0"/>
          </a:p>
        </p:txBody>
      </p:sp>
      <p:pic>
        <p:nvPicPr>
          <p:cNvPr id="4" name="Picture 3"/>
          <p:cNvPicPr>
            <a:picLocks noChangeAspect="1"/>
          </p:cNvPicPr>
          <p:nvPr/>
        </p:nvPicPr>
        <p:blipFill>
          <a:blip r:embed="rId2"/>
          <a:srcRect l="9879" r="8577"/>
          <a:stretch>
            <a:fillRect/>
          </a:stretch>
        </p:blipFill>
        <p:spPr>
          <a:xfrm>
            <a:off x="5004128" y="975212"/>
            <a:ext cx="1723476" cy="2113576"/>
          </a:xfrm>
          <a:prstGeom prst="rect">
            <a:avLst/>
          </a:prstGeom>
        </p:spPr>
      </p:pic>
      <p:cxnSp>
        <p:nvCxnSpPr>
          <p:cNvPr id="6" name="Straight Arrow Connector 5"/>
          <p:cNvCxnSpPr/>
          <p:nvPr/>
        </p:nvCxnSpPr>
        <p:spPr>
          <a:xfrm>
            <a:off x="3976090" y="1375947"/>
            <a:ext cx="740793" cy="1588"/>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592609" y="3194628"/>
            <a:ext cx="2914815" cy="2181410"/>
          </a:xfrm>
          <a:prstGeom prst="rect">
            <a:avLst/>
          </a:prstGeom>
        </p:spPr>
      </p:pic>
      <p:sp>
        <p:nvSpPr>
          <p:cNvPr id="8" name="TextBox 7"/>
          <p:cNvSpPr txBox="1"/>
          <p:nvPr/>
        </p:nvSpPr>
        <p:spPr>
          <a:xfrm rot="16200000">
            <a:off x="-152740" y="4630689"/>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9" name="Rectangle 8"/>
          <p:cNvSpPr/>
          <p:nvPr/>
        </p:nvSpPr>
        <p:spPr>
          <a:xfrm>
            <a:off x="3507424" y="3270228"/>
            <a:ext cx="3350576" cy="1600438"/>
          </a:xfrm>
          <a:prstGeom prst="rect">
            <a:avLst/>
          </a:prstGeom>
        </p:spPr>
        <p:txBody>
          <a:bodyPr wrap="square">
            <a:spAutoFit/>
          </a:bodyPr>
          <a:lstStyle/>
          <a:p>
            <a:r>
              <a:rPr lang="en-US" sz="1400" dirty="0" smtClean="0"/>
              <a:t>How has the photographer positioned their viewpoint?</a:t>
            </a:r>
          </a:p>
          <a:p>
            <a:endParaRPr lang="en-US" sz="1400" dirty="0" smtClean="0"/>
          </a:p>
          <a:p>
            <a:endParaRPr lang="en-US" sz="1400" dirty="0" smtClean="0"/>
          </a:p>
          <a:p>
            <a:endParaRPr lang="en-US" sz="1400" dirty="0" smtClean="0"/>
          </a:p>
          <a:p>
            <a:r>
              <a:rPr lang="en-US" sz="1400" dirty="0" smtClean="0"/>
              <a:t>What comment does his image make on the American Dream?</a:t>
            </a:r>
            <a:endParaRPr lang="en-US" sz="1400" dirty="0"/>
          </a:p>
        </p:txBody>
      </p:sp>
      <p:pic>
        <p:nvPicPr>
          <p:cNvPr id="11" name="Picture 10" descr="Screen Shot 2017-01-29 at 22.28.32.png"/>
          <p:cNvPicPr>
            <a:picLocks noChangeAspect="1"/>
          </p:cNvPicPr>
          <p:nvPr/>
        </p:nvPicPr>
        <p:blipFill>
          <a:blip r:embed="rId4"/>
          <a:stretch>
            <a:fillRect/>
          </a:stretch>
        </p:blipFill>
        <p:spPr>
          <a:xfrm>
            <a:off x="608120" y="5444214"/>
            <a:ext cx="2899304" cy="3583505"/>
          </a:xfrm>
          <a:prstGeom prst="rect">
            <a:avLst/>
          </a:prstGeom>
        </p:spPr>
      </p:pic>
      <p:sp>
        <p:nvSpPr>
          <p:cNvPr id="12" name="TextBox 11"/>
          <p:cNvSpPr txBox="1"/>
          <p:nvPr/>
        </p:nvSpPr>
        <p:spPr>
          <a:xfrm rot="16200000">
            <a:off x="-152740" y="8282370"/>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13" name="Rectangle 12"/>
          <p:cNvSpPr/>
          <p:nvPr/>
        </p:nvSpPr>
        <p:spPr>
          <a:xfrm>
            <a:off x="3598132" y="5444214"/>
            <a:ext cx="3129472" cy="1384995"/>
          </a:xfrm>
          <a:prstGeom prst="rect">
            <a:avLst/>
          </a:prstGeom>
          <a:ln>
            <a:solidFill>
              <a:schemeClr val="tx1"/>
            </a:solidFill>
          </a:ln>
        </p:spPr>
        <p:txBody>
          <a:bodyPr wrap="square">
            <a:spAutoFit/>
          </a:bodyPr>
          <a:lstStyle/>
          <a:p>
            <a:r>
              <a:rPr lang="en-US" sz="1400" dirty="0" smtClean="0"/>
              <a:t>Walker Evans was part of a group of photographers that were commissioned by the FSA, the Farm Security Administration, to document the plight of very poor and impoverished workers during the Depression in the US.</a:t>
            </a:r>
            <a:endParaRPr lang="en-US" sz="1400" dirty="0"/>
          </a:p>
        </p:txBody>
      </p:sp>
      <p:sp>
        <p:nvSpPr>
          <p:cNvPr id="14" name="TextBox 13"/>
          <p:cNvSpPr txBox="1"/>
          <p:nvPr/>
        </p:nvSpPr>
        <p:spPr>
          <a:xfrm>
            <a:off x="3598133" y="6955340"/>
            <a:ext cx="3129472" cy="2246769"/>
          </a:xfrm>
          <a:prstGeom prst="rect">
            <a:avLst/>
          </a:prstGeom>
          <a:noFill/>
        </p:spPr>
        <p:txBody>
          <a:bodyPr wrap="square" rtlCol="0">
            <a:spAutoFit/>
          </a:bodyPr>
          <a:lstStyle/>
          <a:p>
            <a:r>
              <a:rPr lang="en-US" sz="1400" dirty="0" smtClean="0"/>
              <a:t>What is the main focal point drawing your attention?</a:t>
            </a:r>
          </a:p>
          <a:p>
            <a:endParaRPr lang="en-US" sz="1400" dirty="0"/>
          </a:p>
          <a:p>
            <a:endParaRPr lang="en-US" sz="1400" dirty="0" smtClean="0"/>
          </a:p>
          <a:p>
            <a:r>
              <a:rPr lang="en-US" sz="1400" dirty="0" smtClean="0"/>
              <a:t>How has the photographer used composition and contrast to direct our gaze?</a:t>
            </a:r>
          </a:p>
          <a:p>
            <a:endParaRPr lang="en-US" sz="1400" dirty="0" smtClean="0"/>
          </a:p>
          <a:p>
            <a:endParaRPr lang="en-US" sz="1400" dirty="0" smtClean="0"/>
          </a:p>
          <a:p>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66303" y="120960"/>
            <a:ext cx="6500830" cy="1754327"/>
          </a:xfrm>
          <a:prstGeom prst="rect">
            <a:avLst/>
          </a:prstGeom>
          <a:noFill/>
          <a:ln>
            <a:solidFill>
              <a:schemeClr val="tx1"/>
            </a:solidFill>
          </a:ln>
        </p:spPr>
        <p:txBody>
          <a:bodyPr wrap="square" rtlCol="0">
            <a:spAutoFit/>
          </a:bodyPr>
          <a:lstStyle/>
          <a:p>
            <a:r>
              <a:rPr lang="en-US" b="1" dirty="0" smtClean="0"/>
              <a:t>ROOM 6: OBJECTS, PERSPECTIVES, ABSTRACTIONS</a:t>
            </a:r>
          </a:p>
          <a:p>
            <a:r>
              <a:rPr lang="en-US" dirty="0" smtClean="0"/>
              <a:t>This final room shows the still life genre re-imagined by photographers who used the technical capabilities of the camera to reveal the beauty of everyday things. Objects captured at unconventional angles or extreme close-up become strange, even</a:t>
            </a:r>
          </a:p>
          <a:p>
            <a:r>
              <a:rPr lang="en-US" dirty="0" err="1" smtClean="0"/>
              <a:t>unrecognisable</a:t>
            </a:r>
            <a:r>
              <a:rPr lang="en-US" dirty="0" smtClean="0"/>
              <a:t>. </a:t>
            </a:r>
            <a:endParaRPr lang="en-US" dirty="0"/>
          </a:p>
        </p:txBody>
      </p:sp>
      <p:pic>
        <p:nvPicPr>
          <p:cNvPr id="4" name="Picture 3" descr="Screen Shot 2017-01-29 at 22.39.04.png"/>
          <p:cNvPicPr>
            <a:picLocks noChangeAspect="1"/>
          </p:cNvPicPr>
          <p:nvPr/>
        </p:nvPicPr>
        <p:blipFill>
          <a:blip r:embed="rId2"/>
          <a:stretch>
            <a:fillRect/>
          </a:stretch>
        </p:blipFill>
        <p:spPr>
          <a:xfrm>
            <a:off x="3265533" y="2057691"/>
            <a:ext cx="2811319" cy="2221064"/>
          </a:xfrm>
          <a:prstGeom prst="rect">
            <a:avLst/>
          </a:prstGeom>
        </p:spPr>
      </p:pic>
      <p:sp>
        <p:nvSpPr>
          <p:cNvPr id="5" name="TextBox 4"/>
          <p:cNvSpPr txBox="1"/>
          <p:nvPr/>
        </p:nvSpPr>
        <p:spPr>
          <a:xfrm rot="5400000">
            <a:off x="5921784" y="2143201"/>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pic>
        <p:nvPicPr>
          <p:cNvPr id="6" name="Picture 5" descr="Screen Shot 2017-01-29 at 22.40.14.png"/>
          <p:cNvPicPr>
            <a:picLocks noChangeAspect="1"/>
          </p:cNvPicPr>
          <p:nvPr/>
        </p:nvPicPr>
        <p:blipFill>
          <a:blip r:embed="rId3"/>
          <a:stretch>
            <a:fillRect/>
          </a:stretch>
        </p:blipFill>
        <p:spPr>
          <a:xfrm>
            <a:off x="3265533" y="4400007"/>
            <a:ext cx="2811320" cy="2195938"/>
          </a:xfrm>
          <a:prstGeom prst="rect">
            <a:avLst/>
          </a:prstGeom>
        </p:spPr>
      </p:pic>
      <p:sp>
        <p:nvSpPr>
          <p:cNvPr id="7" name="TextBox 6"/>
          <p:cNvSpPr txBox="1"/>
          <p:nvPr/>
        </p:nvSpPr>
        <p:spPr>
          <a:xfrm rot="5400000">
            <a:off x="5921784" y="4485518"/>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pic>
        <p:nvPicPr>
          <p:cNvPr id="9" name="Picture 8" descr="Screen Shot 2017-01-29 at 22.40.58.png"/>
          <p:cNvPicPr>
            <a:picLocks noChangeAspect="1"/>
          </p:cNvPicPr>
          <p:nvPr/>
        </p:nvPicPr>
        <p:blipFill>
          <a:blip r:embed="rId4"/>
          <a:stretch>
            <a:fillRect/>
          </a:stretch>
        </p:blipFill>
        <p:spPr>
          <a:xfrm>
            <a:off x="3265533" y="6732025"/>
            <a:ext cx="2811319" cy="2214771"/>
          </a:xfrm>
          <a:prstGeom prst="rect">
            <a:avLst/>
          </a:prstGeom>
        </p:spPr>
      </p:pic>
      <p:sp>
        <p:nvSpPr>
          <p:cNvPr id="10" name="TextBox 9"/>
          <p:cNvSpPr txBox="1"/>
          <p:nvPr/>
        </p:nvSpPr>
        <p:spPr>
          <a:xfrm rot="5400000">
            <a:off x="5921784" y="6847776"/>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11" name="Rectangle 10"/>
          <p:cNvSpPr/>
          <p:nvPr/>
        </p:nvSpPr>
        <p:spPr>
          <a:xfrm>
            <a:off x="166303" y="2057691"/>
            <a:ext cx="3099230" cy="1169551"/>
          </a:xfrm>
          <a:prstGeom prst="rect">
            <a:avLst/>
          </a:prstGeom>
        </p:spPr>
        <p:txBody>
          <a:bodyPr wrap="square">
            <a:spAutoFit/>
          </a:bodyPr>
          <a:lstStyle/>
          <a:p>
            <a:r>
              <a:rPr lang="en-US" sz="1400" dirty="0" smtClean="0"/>
              <a:t>What can be found in the composition?</a:t>
            </a:r>
          </a:p>
          <a:p>
            <a:endParaRPr lang="en-US" sz="1400" dirty="0"/>
          </a:p>
          <a:p>
            <a:endParaRPr lang="en-US" sz="1400" dirty="0" smtClean="0"/>
          </a:p>
          <a:p>
            <a:r>
              <a:rPr lang="en-US" sz="1400" dirty="0" smtClean="0"/>
              <a:t>What is the main focal point drawing your attention?</a:t>
            </a:r>
            <a:endParaRPr lang="en-US" sz="1400" dirty="0"/>
          </a:p>
        </p:txBody>
      </p:sp>
      <p:sp>
        <p:nvSpPr>
          <p:cNvPr id="12" name="Rectangle 11"/>
          <p:cNvSpPr/>
          <p:nvPr/>
        </p:nvSpPr>
        <p:spPr>
          <a:xfrm>
            <a:off x="166303" y="4400007"/>
            <a:ext cx="3099230" cy="1815882"/>
          </a:xfrm>
          <a:prstGeom prst="rect">
            <a:avLst/>
          </a:prstGeom>
        </p:spPr>
        <p:txBody>
          <a:bodyPr wrap="square">
            <a:spAutoFit/>
          </a:bodyPr>
          <a:lstStyle/>
          <a:p>
            <a:r>
              <a:rPr lang="en-US" sz="1400" dirty="0" smtClean="0"/>
              <a:t>How has the photographer positioned their viewpoint?</a:t>
            </a:r>
            <a:r>
              <a:rPr lang="en-US" sz="1400" dirty="0" smtClean="0"/>
              <a:t> </a:t>
            </a:r>
          </a:p>
          <a:p>
            <a:endParaRPr lang="en-US" sz="1400" dirty="0" smtClean="0"/>
          </a:p>
          <a:p>
            <a:r>
              <a:rPr lang="en-US" sz="1400" dirty="0" smtClean="0"/>
              <a:t>How has the photographer used light, shadow and  angles to capture the essence of a modern city.</a:t>
            </a:r>
          </a:p>
          <a:p>
            <a:endParaRPr lang="en-US" sz="1400" dirty="0" smtClean="0"/>
          </a:p>
          <a:p>
            <a:endParaRPr lang="en-US" sz="1400" dirty="0"/>
          </a:p>
        </p:txBody>
      </p:sp>
      <p:sp>
        <p:nvSpPr>
          <p:cNvPr id="14" name="Rectangle 13"/>
          <p:cNvSpPr/>
          <p:nvPr/>
        </p:nvSpPr>
        <p:spPr>
          <a:xfrm>
            <a:off x="166303" y="6732025"/>
            <a:ext cx="3099230" cy="1169551"/>
          </a:xfrm>
          <a:prstGeom prst="rect">
            <a:avLst/>
          </a:prstGeom>
        </p:spPr>
        <p:txBody>
          <a:bodyPr wrap="square">
            <a:spAutoFit/>
          </a:bodyPr>
          <a:lstStyle/>
          <a:p>
            <a:r>
              <a:rPr lang="en-US" sz="1400" dirty="0" smtClean="0"/>
              <a:t>How has the photographer positioned the direction of lights?</a:t>
            </a:r>
          </a:p>
          <a:p>
            <a:endParaRPr lang="en-US" sz="1400" dirty="0"/>
          </a:p>
          <a:p>
            <a:endParaRPr lang="en-US" sz="1400" dirty="0" smtClean="0"/>
          </a:p>
          <a:p>
            <a:r>
              <a:rPr lang="en-US" sz="1400" dirty="0" smtClean="0"/>
              <a:t>How has the image been manipulated?</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47719" y="272169"/>
            <a:ext cx="6289177" cy="369332"/>
          </a:xfrm>
          <a:prstGeom prst="rect">
            <a:avLst/>
          </a:prstGeom>
          <a:noFill/>
          <a:ln>
            <a:solidFill>
              <a:schemeClr val="tx1"/>
            </a:solidFill>
          </a:ln>
        </p:spPr>
        <p:txBody>
          <a:bodyPr wrap="square" rtlCol="0">
            <a:spAutoFit/>
          </a:bodyPr>
          <a:lstStyle/>
          <a:p>
            <a:r>
              <a:rPr lang="en-US" dirty="0" smtClean="0"/>
              <a:t>OTHER IMAGES</a:t>
            </a:r>
            <a:endParaRPr lang="en-US" dirty="0"/>
          </a:p>
        </p:txBody>
      </p:sp>
      <p:pic>
        <p:nvPicPr>
          <p:cNvPr id="3" name="Picture 2"/>
          <p:cNvPicPr>
            <a:picLocks noChangeAspect="1"/>
          </p:cNvPicPr>
          <p:nvPr/>
        </p:nvPicPr>
        <p:blipFill>
          <a:blip r:embed="rId2"/>
          <a:srcRect l="17942" r="15634"/>
          <a:stretch>
            <a:fillRect/>
          </a:stretch>
        </p:blipFill>
        <p:spPr>
          <a:xfrm>
            <a:off x="347719" y="1168093"/>
            <a:ext cx="2695182" cy="4057567"/>
          </a:xfrm>
          <a:prstGeom prst="rect">
            <a:avLst/>
          </a:prstGeom>
        </p:spPr>
      </p:pic>
      <p:pic>
        <p:nvPicPr>
          <p:cNvPr id="4" name="Picture 3"/>
          <p:cNvPicPr>
            <a:picLocks noChangeAspect="1"/>
          </p:cNvPicPr>
          <p:nvPr/>
        </p:nvPicPr>
        <p:blipFill>
          <a:blip r:embed="rId3"/>
          <a:srcRect l="10679" r="10552"/>
          <a:stretch>
            <a:fillRect/>
          </a:stretch>
        </p:blipFill>
        <p:spPr>
          <a:xfrm>
            <a:off x="4236015" y="3367193"/>
            <a:ext cx="2400881" cy="3048000"/>
          </a:xfrm>
          <a:prstGeom prst="rect">
            <a:avLst/>
          </a:prstGeom>
        </p:spPr>
      </p:pic>
      <p:sp>
        <p:nvSpPr>
          <p:cNvPr id="5" name="Rectangle 4"/>
          <p:cNvSpPr/>
          <p:nvPr/>
        </p:nvSpPr>
        <p:spPr>
          <a:xfrm>
            <a:off x="4507460" y="3655277"/>
            <a:ext cx="1827768" cy="2447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347719" y="6662051"/>
            <a:ext cx="2788901" cy="2231121"/>
          </a:xfrm>
          <a:prstGeom prst="rect">
            <a:avLst/>
          </a:prstGeom>
        </p:spPr>
      </p:pic>
      <p:sp>
        <p:nvSpPr>
          <p:cNvPr id="7" name="TextBox 6"/>
          <p:cNvSpPr txBox="1"/>
          <p:nvPr/>
        </p:nvSpPr>
        <p:spPr>
          <a:xfrm>
            <a:off x="347719" y="681498"/>
            <a:ext cx="6289177" cy="477054"/>
          </a:xfrm>
          <a:prstGeom prst="rect">
            <a:avLst/>
          </a:prstGeom>
          <a:noFill/>
        </p:spPr>
        <p:txBody>
          <a:bodyPr wrap="square" rtlCol="0">
            <a:spAutoFit/>
          </a:bodyPr>
          <a:lstStyle/>
          <a:p>
            <a:r>
              <a:rPr lang="en-US" sz="1250" dirty="0" smtClean="0"/>
              <a:t>Record any other photographs that interest you here. Don’t forget the title, photographer etc.</a:t>
            </a:r>
          </a:p>
          <a:p>
            <a:r>
              <a:rPr lang="en-US" sz="1250" dirty="0" smtClean="0"/>
              <a:t>Try to draw a small sketch in he frames. </a:t>
            </a:r>
            <a:endParaRPr lang="en-US" sz="1250" dirty="0"/>
          </a:p>
        </p:txBody>
      </p:sp>
      <p:sp>
        <p:nvSpPr>
          <p:cNvPr id="8" name="TextBox 7"/>
          <p:cNvSpPr txBox="1"/>
          <p:nvPr/>
        </p:nvSpPr>
        <p:spPr>
          <a:xfrm>
            <a:off x="347719" y="5225660"/>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10" name="TextBox 9"/>
          <p:cNvSpPr txBox="1"/>
          <p:nvPr/>
        </p:nvSpPr>
        <p:spPr>
          <a:xfrm>
            <a:off x="4236015" y="2813195"/>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
        <p:nvSpPr>
          <p:cNvPr id="11" name="TextBox 10"/>
          <p:cNvSpPr txBox="1"/>
          <p:nvPr/>
        </p:nvSpPr>
        <p:spPr>
          <a:xfrm>
            <a:off x="3136620" y="8339174"/>
            <a:ext cx="936700" cy="553998"/>
          </a:xfrm>
          <a:prstGeom prst="rect">
            <a:avLst/>
          </a:prstGeom>
          <a:noFill/>
        </p:spPr>
        <p:txBody>
          <a:bodyPr wrap="none" rtlCol="0">
            <a:spAutoFit/>
          </a:bodyPr>
          <a:lstStyle/>
          <a:p>
            <a:r>
              <a:rPr lang="en-US" sz="1000" dirty="0" smtClean="0"/>
              <a:t>Title:</a:t>
            </a:r>
          </a:p>
          <a:p>
            <a:r>
              <a:rPr lang="en-US" sz="1000" dirty="0" smtClean="0"/>
              <a:t>Date:</a:t>
            </a:r>
          </a:p>
          <a:p>
            <a:r>
              <a:rPr lang="en-US" sz="1000" dirty="0" smtClean="0"/>
              <a:t>Photographer:</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47719" y="272169"/>
            <a:ext cx="6289177" cy="369332"/>
          </a:xfrm>
          <a:prstGeom prst="rect">
            <a:avLst/>
          </a:prstGeom>
          <a:noFill/>
          <a:ln>
            <a:solidFill>
              <a:schemeClr val="tx1"/>
            </a:solidFill>
          </a:ln>
        </p:spPr>
        <p:txBody>
          <a:bodyPr wrap="square" rtlCol="0">
            <a:spAutoFit/>
          </a:bodyPr>
          <a:lstStyle/>
          <a:p>
            <a:r>
              <a:rPr lang="en-US" dirty="0" smtClean="0"/>
              <a:t>ANY THOUGHTS</a:t>
            </a:r>
            <a:endParaRPr lang="en-US" dirty="0"/>
          </a:p>
        </p:txBody>
      </p:sp>
      <p:sp>
        <p:nvSpPr>
          <p:cNvPr id="3" name="TextBox 2"/>
          <p:cNvSpPr txBox="1"/>
          <p:nvPr/>
        </p:nvSpPr>
        <p:spPr>
          <a:xfrm>
            <a:off x="347719" y="681498"/>
            <a:ext cx="6289177" cy="8940909"/>
          </a:xfrm>
          <a:prstGeom prst="rect">
            <a:avLst/>
          </a:prstGeom>
          <a:noFill/>
        </p:spPr>
        <p:txBody>
          <a:bodyPr wrap="square" rtlCol="0">
            <a:spAutoFit/>
          </a:bodyPr>
          <a:lstStyle/>
          <a:p>
            <a:r>
              <a:rPr lang="en-US" sz="1250" dirty="0" smtClean="0"/>
              <a:t>Do you have any other thoughts, questions, reactions  to the exhibition?</a:t>
            </a:r>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endParaRPr lang="en-US" sz="1250" dirty="0" smtClean="0"/>
          </a:p>
          <a:p>
            <a:r>
              <a:rPr lang="en-US" sz="1250" dirty="0" smtClean="0"/>
              <a:t>Scan or photograph the pages of this work book and upload them to your </a:t>
            </a:r>
            <a:r>
              <a:rPr lang="en-US" sz="1250" dirty="0" err="1" smtClean="0"/>
              <a:t>weebly</a:t>
            </a:r>
            <a:r>
              <a:rPr lang="en-US" sz="1250" dirty="0" smtClean="0"/>
              <a:t>. </a:t>
            </a:r>
          </a:p>
          <a:p>
            <a:endParaRPr lang="en-US" sz="1250" dirty="0"/>
          </a:p>
          <a:p>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561</TotalTime>
  <Words>1084</Words>
  <Application>Microsoft Macintosh PowerPoint</Application>
  <PresentationFormat>On-screen Show (4:3)</PresentationFormat>
  <Paragraphs>190</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Powell</dc:creator>
  <cp:lastModifiedBy>Melanie Powell</cp:lastModifiedBy>
  <cp:revision>10</cp:revision>
  <cp:lastPrinted>2017-01-29T22:58:12Z</cp:lastPrinted>
  <dcterms:created xsi:type="dcterms:W3CDTF">2017-01-29T21:10:16Z</dcterms:created>
  <dcterms:modified xsi:type="dcterms:W3CDTF">2017-01-30T06:31:44Z</dcterms:modified>
</cp:coreProperties>
</file>