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1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3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2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3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6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2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15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56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4F72-587A-40C0-9AAD-586AAC0BAB80}" type="datetimeFigureOut">
              <a:rPr lang="en-GB" smtClean="0"/>
              <a:t>14/12/2012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1C55-995F-4CBF-AC24-F9870AD6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7175" y="4800478"/>
            <a:ext cx="4210649" cy="97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err="1">
                <a:cs typeface="ＭＳ Ｐゴシック" charset="0"/>
              </a:rPr>
              <a:t>Mise</a:t>
            </a:r>
            <a:r>
              <a:rPr lang="en-US" sz="1400" b="1" dirty="0">
                <a:cs typeface="ＭＳ Ｐゴシック" charset="0"/>
              </a:rPr>
              <a:t> en Scene</a:t>
            </a:r>
            <a:endParaRPr lang="en-US" sz="1400" dirty="0">
              <a:cs typeface="ＭＳ Ｐゴシック" charset="0"/>
            </a:endParaRPr>
          </a:p>
          <a:p>
            <a:pPr eaLnBrk="0" hangingPunct="0"/>
            <a:r>
              <a:rPr lang="en-US" sz="1400" dirty="0">
                <a:latin typeface="Arial Narrow" charset="0"/>
                <a:cs typeface="ＭＳ Ｐゴシック" charset="0"/>
              </a:rPr>
              <a:t>(“Setting in Scene”) Look carefully at the picture and write a paragraph explaining what is going on in the scene from an objective/impartial viewpoint.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53602" y="1277420"/>
            <a:ext cx="3163910" cy="54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cs typeface="ＭＳ Ｐゴシック" charset="0"/>
              </a:rPr>
              <a:t>Process   </a:t>
            </a:r>
            <a:r>
              <a:rPr lang="en-US" sz="1400" dirty="0" smtClean="0">
                <a:latin typeface="Arial Narrow" charset="0"/>
                <a:cs typeface="ＭＳ Ｐゴシック" charset="0"/>
              </a:rPr>
              <a:t>What </a:t>
            </a:r>
            <a:r>
              <a:rPr lang="en-US" sz="1400" dirty="0">
                <a:latin typeface="Arial Narrow" charset="0"/>
                <a:cs typeface="ＭＳ Ｐゴシック" charset="0"/>
              </a:rPr>
              <a:t>techniques and materials has the </a:t>
            </a:r>
            <a:r>
              <a:rPr lang="en-US" sz="1400" dirty="0" smtClean="0">
                <a:latin typeface="Arial Narrow" charset="0"/>
                <a:cs typeface="ＭＳ Ｐゴシック" charset="0"/>
              </a:rPr>
              <a:t>photographer used</a:t>
            </a:r>
            <a:r>
              <a:rPr lang="en-US" sz="1400" dirty="0">
                <a:latin typeface="Arial Narrow" charset="0"/>
                <a:cs typeface="ＭＳ Ｐゴシック" charset="0"/>
              </a:rPr>
              <a:t>?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6556" y="4178071"/>
            <a:ext cx="3866660" cy="54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 smtClean="0">
                <a:cs typeface="ＭＳ Ｐゴシック" charset="0"/>
              </a:rPr>
              <a:t>Keywords </a:t>
            </a:r>
            <a:r>
              <a:rPr lang="en-US" sz="1400" dirty="0" smtClean="0">
                <a:latin typeface="Arial Narrow" charset="0"/>
                <a:cs typeface="ＭＳ Ｐゴシック" charset="0"/>
              </a:rPr>
              <a:t>Write </a:t>
            </a:r>
            <a:r>
              <a:rPr lang="en-US" sz="1400" dirty="0">
                <a:latin typeface="Arial Narrow" charset="0"/>
                <a:cs typeface="ＭＳ Ｐゴシック" charset="0"/>
              </a:rPr>
              <a:t>down a list of 5-10 keywords in response to this </a:t>
            </a:r>
            <a:r>
              <a:rPr lang="en-US" sz="1400" dirty="0" smtClean="0">
                <a:latin typeface="Arial Narrow" charset="0"/>
                <a:cs typeface="ＭＳ Ｐゴシック" charset="0"/>
              </a:rPr>
              <a:t>photo: </a:t>
            </a:r>
            <a:endParaRPr lang="en-US" sz="1400" dirty="0">
              <a:latin typeface="Arial Narrow" charset="0"/>
              <a:cs typeface="ＭＳ Ｐゴシック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582" y="4891086"/>
            <a:ext cx="4168869" cy="194136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084" y="4175220"/>
            <a:ext cx="4130770" cy="67187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112174" y="1355517"/>
            <a:ext cx="3976736" cy="27552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196847" y="4113857"/>
            <a:ext cx="4804472" cy="140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 b="1" dirty="0">
                <a:cs typeface="ＭＳ Ｐゴシック" charset="0"/>
              </a:rPr>
              <a:t>Content</a:t>
            </a:r>
            <a:endParaRPr lang="en-US" sz="1400" dirty="0">
              <a:cs typeface="ＭＳ Ｐゴシック" charset="0"/>
            </a:endParaRPr>
          </a:p>
          <a:p>
            <a:pPr eaLnBrk="0" hangingPunct="0"/>
            <a:r>
              <a:rPr lang="en-US" sz="1400" dirty="0">
                <a:latin typeface="+mj-lt"/>
                <a:cs typeface="ＭＳ Ｐゴシック" charset="0"/>
              </a:rPr>
              <a:t>What do you think are the intentions of the </a:t>
            </a:r>
            <a:r>
              <a:rPr lang="en-US" sz="1400" dirty="0" smtClean="0">
                <a:latin typeface="+mj-lt"/>
                <a:cs typeface="ＭＳ Ｐゴシック" charset="0"/>
              </a:rPr>
              <a:t>photographer? </a:t>
            </a:r>
            <a:r>
              <a:rPr lang="en-US" sz="1400" dirty="0">
                <a:latin typeface="+mj-lt"/>
                <a:cs typeface="ＭＳ Ｐゴシック" charset="0"/>
              </a:rPr>
              <a:t>What kind of mood is created? What wider issues do you think the </a:t>
            </a:r>
            <a:r>
              <a:rPr lang="en-US" sz="1400" dirty="0" smtClean="0">
                <a:latin typeface="+mj-lt"/>
                <a:cs typeface="ＭＳ Ｐゴシック" charset="0"/>
              </a:rPr>
              <a:t>photographer is </a:t>
            </a:r>
            <a:r>
              <a:rPr lang="en-US" sz="1400" dirty="0">
                <a:latin typeface="+mj-lt"/>
                <a:cs typeface="ＭＳ Ｐゴシック" charset="0"/>
              </a:rPr>
              <a:t>exploring? Consider the title and time in which the photo was taken. </a:t>
            </a:r>
            <a:r>
              <a:rPr lang="en-US" sz="1400" dirty="0" smtClean="0">
                <a:latin typeface="+mj-lt"/>
                <a:cs typeface="ＭＳ Ｐゴシック" charset="0"/>
              </a:rPr>
              <a:t>How does this </a:t>
            </a:r>
            <a:r>
              <a:rPr lang="en-US" sz="1400" dirty="0" smtClean="0">
                <a:latin typeface="+mj-lt"/>
                <a:cs typeface="ＭＳ Ｐゴシック" charset="0"/>
              </a:rPr>
              <a:t>photograph relate </a:t>
            </a:r>
            <a:r>
              <a:rPr lang="en-US" sz="1400" dirty="0" smtClean="0">
                <a:latin typeface="+mj-lt"/>
                <a:cs typeface="ＭＳ Ｐゴシック" charset="0"/>
              </a:rPr>
              <a:t>to YOUR classwork</a:t>
            </a:r>
            <a:r>
              <a:rPr lang="en-US" sz="1400" dirty="0" smtClean="0">
                <a:latin typeface="+mj-lt"/>
                <a:cs typeface="ＭＳ Ｐゴシック" charset="0"/>
              </a:rPr>
              <a:t>? (Look at sentence starters for more help</a:t>
            </a:r>
            <a:endParaRPr lang="en-US" sz="1400" dirty="0">
              <a:latin typeface="+mj-lt"/>
              <a:cs typeface="ＭＳ Ｐゴシック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243245" y="4175557"/>
            <a:ext cx="4845662" cy="265689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7604" y="2926564"/>
            <a:ext cx="2533650" cy="85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400" b="1" dirty="0">
                <a:cs typeface="ＭＳ Ｐゴシック" charset="0"/>
              </a:rPr>
              <a:t>TITLE:	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400" b="1" dirty="0">
                <a:cs typeface="ＭＳ Ｐゴシック" charset="0"/>
              </a:rPr>
              <a:t>DATE:	</a:t>
            </a:r>
          </a:p>
          <a:p>
            <a:pPr eaLnBrk="0" hangingPunct="0">
              <a:lnSpc>
                <a:spcPct val="120000"/>
              </a:lnSpc>
              <a:tabLst>
                <a:tab pos="574675" algn="l"/>
              </a:tabLst>
            </a:pPr>
            <a:r>
              <a:rPr lang="en-US" sz="1400" b="1" dirty="0">
                <a:cs typeface="ＭＳ Ｐゴシック" charset="0"/>
              </a:rPr>
              <a:t>ARTIST: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1394549"/>
            <a:ext cx="421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Image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43208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228600" y="152400"/>
            <a:ext cx="4300538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hangingPunct="0">
              <a:lnSpc>
                <a:spcPct val="110000"/>
              </a:lnSpc>
            </a:pPr>
            <a:r>
              <a:rPr lang="en-US" b="1" dirty="0">
                <a:latin typeface="Calibri" charset="0"/>
                <a:cs typeface="ＭＳ Ｐゴシック" charset="0"/>
              </a:rPr>
              <a:t>Content</a:t>
            </a:r>
            <a:endParaRPr lang="en-US" sz="1200" dirty="0">
              <a:latin typeface="Calibri" charset="0"/>
              <a:cs typeface="ＭＳ Ｐゴシック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1524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200"/>
            <a:endParaRPr lang="en-US">
              <a:latin typeface="Calibri" charset="0"/>
              <a:cs typeface="ＭＳ Ｐゴシック" charset="0"/>
            </a:endParaRP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45720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200"/>
            <a:endParaRPr lang="en-US">
              <a:latin typeface="Calibri" charset="0"/>
              <a:cs typeface="ＭＳ Ｐゴシック" charset="0"/>
            </a:endParaRP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228600" y="457200"/>
            <a:ext cx="4419600" cy="703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 b="1" dirty="0">
                <a:latin typeface="Calibri" charset="0"/>
                <a:cs typeface="ＭＳ Ｐゴシック" charset="0"/>
              </a:rPr>
              <a:t>What are the </a:t>
            </a:r>
            <a:r>
              <a:rPr lang="en-US" sz="1100" b="1" dirty="0" smtClean="0">
                <a:latin typeface="Calibri" charset="0"/>
                <a:cs typeface="ＭＳ Ｐゴシック" charset="0"/>
              </a:rPr>
              <a:t>photographer’s intentions</a:t>
            </a:r>
            <a:r>
              <a:rPr lang="en-US" sz="1100" b="1" dirty="0">
                <a:latin typeface="Calibri" charset="0"/>
                <a:cs typeface="ＭＳ Ｐゴシック" charset="0"/>
              </a:rPr>
              <a:t>? There may be more than one. ‘PEC’ each intention.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The </a:t>
            </a:r>
            <a:r>
              <a:rPr lang="en-US" sz="1100" dirty="0" smtClean="0">
                <a:latin typeface="Calibri" charset="0"/>
                <a:cs typeface="ＭＳ Ｐゴシック" charset="0"/>
              </a:rPr>
              <a:t>photographer intended </a:t>
            </a:r>
            <a:r>
              <a:rPr lang="en-US" sz="1100" dirty="0">
                <a:latin typeface="Calibri" charset="0"/>
                <a:cs typeface="ＭＳ Ｐゴシック" charset="0"/>
              </a:rPr>
              <a:t>to…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</a:t>
            </a:r>
            <a:r>
              <a:rPr lang="en-US" sz="1100" dirty="0" err="1">
                <a:latin typeface="Calibri" charset="0"/>
                <a:cs typeface="ＭＳ Ｐゴシック" charset="0"/>
              </a:rPr>
              <a:t>He/She</a:t>
            </a:r>
            <a:r>
              <a:rPr lang="en-US" sz="1100" dirty="0">
                <a:latin typeface="Calibri" charset="0"/>
                <a:cs typeface="ＭＳ Ｐゴシック" charset="0"/>
              </a:rPr>
              <a:t> did this by… (describe something in the image)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</a:t>
            </a: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</a:t>
            </a:r>
            <a:r>
              <a:rPr lang="en-US" sz="1100" dirty="0" err="1">
                <a:latin typeface="Calibri" charset="0"/>
                <a:cs typeface="ＭＳ Ｐゴシック" charset="0"/>
              </a:rPr>
              <a:t>He/She</a:t>
            </a:r>
            <a:r>
              <a:rPr lang="en-US" sz="1100" dirty="0">
                <a:latin typeface="Calibri" charset="0"/>
                <a:cs typeface="ＭＳ Ｐゴシック" charset="0"/>
              </a:rPr>
              <a:t> wanted us to think / react …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b="1" dirty="0">
                <a:latin typeface="Calibri" charset="0"/>
                <a:cs typeface="ＭＳ Ｐゴシック" charset="0"/>
              </a:rPr>
              <a:t>What wider social, political or cultural issues was the </a:t>
            </a:r>
            <a:r>
              <a:rPr lang="en-US" sz="1100" b="1" dirty="0" smtClean="0">
                <a:latin typeface="Calibri" charset="0"/>
                <a:cs typeface="ＭＳ Ｐゴシック" charset="0"/>
              </a:rPr>
              <a:t>photographer </a:t>
            </a:r>
            <a:endParaRPr lang="en-US" sz="1100" b="1" dirty="0">
              <a:latin typeface="Calibri" charset="0"/>
              <a:cs typeface="ＭＳ Ｐゴシック" charset="0"/>
            </a:endParaRPr>
          </a:p>
          <a:p>
            <a:r>
              <a:rPr lang="en-US" sz="1100" b="1" dirty="0">
                <a:latin typeface="Calibri" charset="0"/>
                <a:cs typeface="ＭＳ Ｐゴシック" charset="0"/>
              </a:rPr>
              <a:t>addressing?</a:t>
            </a:r>
          </a:p>
          <a:p>
            <a:endParaRPr lang="en-US" sz="1100" b="1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______ is considering ______ in this piece of work.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</a:t>
            </a: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This is shown by _____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The </a:t>
            </a:r>
            <a:r>
              <a:rPr lang="en-US" sz="1100" b="1" dirty="0">
                <a:latin typeface="Calibri" charset="0"/>
                <a:cs typeface="ＭＳ Ｐゴシック" charset="0"/>
              </a:rPr>
              <a:t>photographer </a:t>
            </a:r>
            <a:r>
              <a:rPr lang="en-US" sz="1100" dirty="0" smtClean="0">
                <a:latin typeface="Calibri" charset="0"/>
                <a:cs typeface="ＭＳ Ｐゴシック" charset="0"/>
              </a:rPr>
              <a:t>wanted </a:t>
            </a:r>
            <a:r>
              <a:rPr lang="en-US" sz="1100" dirty="0">
                <a:latin typeface="Calibri" charset="0"/>
                <a:cs typeface="ＭＳ Ｐゴシック" charset="0"/>
              </a:rPr>
              <a:t>to explore _____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b="1" dirty="0">
                <a:latin typeface="Calibri" charset="0"/>
                <a:cs typeface="ＭＳ Ｐゴシック" charset="0"/>
              </a:rPr>
              <a:t>How do the materials and techniques used by the </a:t>
            </a:r>
            <a:r>
              <a:rPr lang="en-US" sz="1100" b="1" dirty="0">
                <a:latin typeface="Calibri" charset="0"/>
                <a:cs typeface="ＭＳ Ｐゴシック" charset="0"/>
              </a:rPr>
              <a:t>photographer </a:t>
            </a:r>
            <a:endParaRPr lang="en-US" sz="1100" b="1" dirty="0">
              <a:latin typeface="Calibri" charset="0"/>
              <a:cs typeface="ＭＳ Ｐゴシック" charset="0"/>
            </a:endParaRPr>
          </a:p>
          <a:p>
            <a:r>
              <a:rPr lang="en-US" sz="1100" b="1" dirty="0">
                <a:latin typeface="Calibri" charset="0"/>
                <a:cs typeface="ＭＳ Ｐゴシック" charset="0"/>
              </a:rPr>
              <a:t>contribute to the work and the their intentions? 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The </a:t>
            </a:r>
            <a:r>
              <a:rPr lang="en-US" sz="1100" b="1" dirty="0">
                <a:latin typeface="Calibri" charset="0"/>
                <a:cs typeface="ＭＳ Ｐゴシック" charset="0"/>
              </a:rPr>
              <a:t>photographer </a:t>
            </a:r>
            <a:r>
              <a:rPr lang="en-US" sz="1100" dirty="0" smtClean="0">
                <a:latin typeface="Calibri" charset="0"/>
                <a:cs typeface="ＭＳ Ｐゴシック" charset="0"/>
              </a:rPr>
              <a:t>has </a:t>
            </a:r>
            <a:r>
              <a:rPr lang="en-US" sz="1100" dirty="0">
                <a:latin typeface="Calibri" charset="0"/>
                <a:cs typeface="ＭＳ Ｐゴシック" charset="0"/>
              </a:rPr>
              <a:t>used ______ in creating this work.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This creates a ______ effect.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</a:t>
            </a:r>
          </a:p>
          <a:p>
            <a:r>
              <a:rPr lang="en-US" sz="1100" dirty="0">
                <a:latin typeface="Calibri" charset="0"/>
                <a:cs typeface="ＭＳ Ｐゴシック" charset="0"/>
              </a:rPr>
              <a:t>       This helps to support the </a:t>
            </a:r>
            <a:r>
              <a:rPr lang="en-US" sz="1100" b="1" dirty="0" smtClean="0">
                <a:latin typeface="Calibri" charset="0"/>
                <a:cs typeface="ＭＳ Ｐゴシック" charset="0"/>
              </a:rPr>
              <a:t>photographer’s </a:t>
            </a:r>
            <a:r>
              <a:rPr lang="en-US" sz="1100" dirty="0" smtClean="0">
                <a:latin typeface="Calibri" charset="0"/>
                <a:cs typeface="ＭＳ Ｐゴシック" charset="0"/>
              </a:rPr>
              <a:t>point </a:t>
            </a:r>
            <a:r>
              <a:rPr lang="en-US" sz="1100" dirty="0">
                <a:latin typeface="Calibri" charset="0"/>
                <a:cs typeface="ＭＳ Ｐゴシック" charset="0"/>
              </a:rPr>
              <a:t>about _____</a:t>
            </a: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  <a:p>
            <a:endParaRPr lang="en-US" sz="1100" dirty="0">
              <a:latin typeface="Calibri" charset="0"/>
              <a:cs typeface="ＭＳ Ｐゴシック" charset="0"/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228600" y="9144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P</a:t>
            </a: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228600" y="14001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E</a:t>
            </a:r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228600" y="19050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C</a:t>
            </a:r>
          </a:p>
        </p:txBody>
      </p: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228600" y="3071813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P</a:t>
            </a:r>
          </a:p>
        </p:txBody>
      </p:sp>
      <p:sp>
        <p:nvSpPr>
          <p:cNvPr id="4106" name="TextBox 14"/>
          <p:cNvSpPr txBox="1">
            <a:spLocks noChangeArrowheads="1"/>
          </p:cNvSpPr>
          <p:nvPr/>
        </p:nvSpPr>
        <p:spPr bwMode="auto">
          <a:xfrm>
            <a:off x="228600" y="3556000"/>
            <a:ext cx="30480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E</a:t>
            </a:r>
          </a:p>
        </p:txBody>
      </p:sp>
      <p:sp>
        <p:nvSpPr>
          <p:cNvPr id="4107" name="TextBox 15"/>
          <p:cNvSpPr txBox="1">
            <a:spLocks noChangeArrowheads="1"/>
          </p:cNvSpPr>
          <p:nvPr/>
        </p:nvSpPr>
        <p:spPr bwMode="auto">
          <a:xfrm>
            <a:off x="228600" y="4062413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C</a:t>
            </a:r>
          </a:p>
        </p:txBody>
      </p:sp>
      <p:sp>
        <p:nvSpPr>
          <p:cNvPr id="4108" name="TextBox 18"/>
          <p:cNvSpPr txBox="1">
            <a:spLocks noChangeArrowheads="1"/>
          </p:cNvSpPr>
          <p:nvPr/>
        </p:nvSpPr>
        <p:spPr bwMode="auto">
          <a:xfrm>
            <a:off x="228600" y="5110163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P</a:t>
            </a:r>
          </a:p>
        </p:txBody>
      </p:sp>
      <p:sp>
        <p:nvSpPr>
          <p:cNvPr id="4109" name="TextBox 19"/>
          <p:cNvSpPr txBox="1">
            <a:spLocks noChangeArrowheads="1"/>
          </p:cNvSpPr>
          <p:nvPr/>
        </p:nvSpPr>
        <p:spPr bwMode="auto">
          <a:xfrm>
            <a:off x="228600" y="5622925"/>
            <a:ext cx="30480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E</a:t>
            </a:r>
          </a:p>
        </p:txBody>
      </p:sp>
      <p:sp>
        <p:nvSpPr>
          <p:cNvPr id="4110" name="TextBox 20"/>
          <p:cNvSpPr txBox="1">
            <a:spLocks noChangeArrowheads="1"/>
          </p:cNvSpPr>
          <p:nvPr/>
        </p:nvSpPr>
        <p:spPr bwMode="auto">
          <a:xfrm>
            <a:off x="228600" y="6129338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Calibri" charset="0"/>
                <a:cs typeface="ＭＳ Ｐゴシック" charset="0"/>
              </a:rPr>
              <a:t>C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72000" y="152400"/>
          <a:ext cx="4419600" cy="6557971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3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260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A. Cary</dc:creator>
  <cp:lastModifiedBy>Ms A. Cary</cp:lastModifiedBy>
  <cp:revision>2</cp:revision>
  <dcterms:created xsi:type="dcterms:W3CDTF">2012-12-14T15:54:44Z</dcterms:created>
  <dcterms:modified xsi:type="dcterms:W3CDTF">2012-12-14T16:16:24Z</dcterms:modified>
</cp:coreProperties>
</file>